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zPq7llpWHL0rPy23vTK1oi0N/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customschemas.google.com/relationships/presentationmetadata" Target="metadata"/><Relationship Id="rId8" Type="http://schemas.openxmlformats.org/officeDocument/2006/relationships/slide" Target="slides/slide4.xml"/><Relationship Id="rId3" Type="http://schemas.openxmlformats.org/officeDocument/2006/relationships/slideMaster" Target="slideMasters/slideMaster1.xml"/><Relationship Id="rId21"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7" Type="http://schemas.openxmlformats.org/officeDocument/2006/relationships/slide" Target="slides/slide3.xml"/><Relationship Id="rId2" Type="http://schemas.openxmlformats.org/officeDocument/2006/relationships/presProps" Target="presProps.xml"/><Relationship Id="rId16" Type="http://schemas.openxmlformats.org/officeDocument/2006/relationships/slide" Target="slides/slide12.xml"/><Relationship Id="rId20" Type="http://schemas.openxmlformats.org/officeDocument/2006/relationships/customXml" Target="../customXml/item2.xml"/><Relationship Id="rId11" Type="http://schemas.openxmlformats.org/officeDocument/2006/relationships/slide" Target="slides/slide7.xml"/><Relationship Id="rId1" Type="http://schemas.openxmlformats.org/officeDocument/2006/relationships/theme" Target="theme/theme2.xml"/><Relationship Id="rId6" Type="http://schemas.openxmlformats.org/officeDocument/2006/relationships/slide" Target="slides/slide2.xml"/><Relationship Id="rId15" Type="http://schemas.openxmlformats.org/officeDocument/2006/relationships/slide" Target="slides/slide1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customXml" Target="../customXml/item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Is current information important in the field you are researching?  For example, if you are looking for information about health, computer science or law, sources should likely be published within the past few years, unless you are are conducting historical research.  However, if you  require information for an essay on Shakespeare, the year of publication probably will not matter.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(Segue - “fresh” lasagna in the grocery store is made with fresh meat, right?  Or, does it use the soon-to-expire meat, that is repackaged, and thus receives an extended best before date?  UGH!</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Use your ability to construct an effective search strategy to ensure search results are precise and relevant…this avoids heavy backpack-itis!</a:t>
            </a:r>
            <a:endParaRPr/>
          </a:p>
        </p:txBody>
      </p:sp>
      <p:sp>
        <p:nvSpPr>
          <p:cNvPr id="101" name="Google Shape;10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www.amazon.ca/All-Systems-Go-Change-Imperative-ebook/dp/B00K7AXB1S/ref=sr_1_fkmr0_1?ie=UTF8&amp;qid=1527688125&amp;sr=8-1-fkmr0&amp;keywords=All+Systems+Go:+The+Change+Imperative+for+Whole+System+Reform+1st+Edition+by+Michael+Fullan+(Author),+Peter+Senge+(Forewor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webmd.com/"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www.torontopubliclibrary.ca/spotfakenews/" TargetMode="External"/><Relationship Id="rId4" Type="http://schemas.openxmlformats.org/officeDocument/2006/relationships/hyperlink" Target="https://www.theglobeandmail.com/community/digital-lab/fake-news-quiz-how-to-spot/article33821986/" TargetMode="External"/><Relationship Id="rId5" Type="http://schemas.openxmlformats.org/officeDocument/2006/relationships/hyperlink" Target="https://docs.google.com/presentation/d/1czcZlISEgCoTxUKsByyERaxyMkOlUoB8/edit#slide=id.p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worldcat.org/" TargetMode="External"/><Relationship Id="rId4" Type="http://schemas.openxmlformats.org/officeDocument/2006/relationships/hyperlink" Target="https://scholar.google.com/" TargetMode="External"/><Relationship Id="rId5" Type="http://schemas.openxmlformats.org/officeDocument/2006/relationships/hyperlink" Target="https://support.google.com/websearch/answer/2466433?visit_id=1-636632834556275932-3524533339&amp;p=adv_pages_similar&amp;hl=en&amp;rd=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scimagojr.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amazon.ca/All-Systems-Go-Change-Imperative-ebook/dp/B00K7AXB1S/ref=sr_1_fkmr0_1?ie=UTF8&amp;qid=1527688125&amp;sr=8-1-fkmr0&amp;keywords=All+Systems+Go:+The+Change+Imperative+for+Whole+System+Reform+1st+Edition+by+Michael+Fullan+(Author),+Peter+Senge+(Forewor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webmd.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Activity!  Assess your ability to apply CRAPP criteria when evaluating research sources</a:t>
            </a:r>
            <a:endParaRPr/>
          </a:p>
        </p:txBody>
      </p:sp>
      <p:sp>
        <p:nvSpPr>
          <p:cNvPr id="89" name="Google Shape;89;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Use the strategies and </a:t>
            </a:r>
            <a:r>
              <a:rPr i="1" lang="en-US"/>
              <a:t>ask</a:t>
            </a:r>
            <a:r>
              <a:rPr lang="en-US"/>
              <a:t> and </a:t>
            </a:r>
            <a:r>
              <a:rPr i="1" lang="en-US"/>
              <a:t>answer </a:t>
            </a:r>
            <a:r>
              <a:rPr lang="en-US"/>
              <a:t>the questions suggested in slides 2, 3, 4, 5 and 6 to assess the credibility and usefulness of the sources in slides 7, 8 and 9.  </a:t>
            </a:r>
            <a:endParaRPr/>
          </a:p>
          <a:p>
            <a:pPr indent="-228600" lvl="0" marL="228600" rtl="0" algn="l">
              <a:lnSpc>
                <a:spcPct val="90000"/>
              </a:lnSpc>
              <a:spcBef>
                <a:spcPts val="1000"/>
              </a:spcBef>
              <a:spcAft>
                <a:spcPts val="0"/>
              </a:spcAft>
              <a:buClr>
                <a:schemeClr val="dk1"/>
              </a:buClr>
              <a:buSzPts val="2800"/>
              <a:buChar char="•"/>
            </a:pPr>
            <a:r>
              <a:rPr lang="en-US"/>
              <a:t>Check your evaluation notes against those posted at the end of the slide show.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2"/>
          <p:cNvPicPr preferRelativeResize="0"/>
          <p:nvPr/>
        </p:nvPicPr>
        <p:blipFill rotWithShape="1">
          <a:blip r:embed="rId3">
            <a:alphaModFix/>
          </a:blip>
          <a:srcRect b="0" l="0" r="0" t="0"/>
          <a:stretch/>
        </p:blipFill>
        <p:spPr>
          <a:xfrm>
            <a:off x="1847528" y="1368142"/>
            <a:ext cx="8496944" cy="5489858"/>
          </a:xfrm>
          <a:prstGeom prst="rect">
            <a:avLst/>
          </a:prstGeom>
          <a:noFill/>
          <a:ln>
            <a:noFill/>
          </a:ln>
        </p:spPr>
      </p:pic>
      <p:sp>
        <p:nvSpPr>
          <p:cNvPr id="147" name="Google Shape;147;p12"/>
          <p:cNvSpPr txBox="1"/>
          <p:nvPr>
            <p:ph type="title"/>
          </p:nvPr>
        </p:nvSpPr>
        <p:spPr>
          <a:xfrm>
            <a:off x="1981200" y="533400"/>
            <a:ext cx="8229600" cy="990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Calibri"/>
              <a:buNone/>
            </a:pPr>
            <a:r>
              <a:rPr lang="en-US" sz="2400"/>
              <a:t>Fullan, Michael. (2010)  </a:t>
            </a:r>
            <a:r>
              <a:rPr i="1" lang="en-US" sz="2400"/>
              <a:t>All Systems Go: The Change Imperative for Whole System Reform:  1st Edition. </a:t>
            </a:r>
            <a:r>
              <a:rPr lang="en-US" sz="2400"/>
              <a:t>Thousand Oaks:  Corwin. </a:t>
            </a:r>
            <a:br>
              <a:rPr lang="en-US" sz="2400"/>
            </a:br>
            <a:r>
              <a:rPr lang="en-US" sz="2400" u="sng">
                <a:solidFill>
                  <a:schemeClr val="hlink"/>
                </a:solidFill>
                <a:hlinkClick r:id="rId4"/>
              </a:rPr>
              <a:t>Amazon.ca record</a:t>
            </a:r>
            <a:br>
              <a:rPr lang="en-US" sz="2400"/>
            </a:b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u="sng">
                <a:solidFill>
                  <a:schemeClr val="hlink"/>
                </a:solidFill>
                <a:hlinkClick r:id="rId3"/>
              </a:rPr>
              <a:t>WebMD</a:t>
            </a:r>
            <a:r>
              <a:rPr lang="en-US" sz="2400"/>
              <a:t> (choose </a:t>
            </a:r>
            <a:r>
              <a:rPr i="1" lang="en-US" sz="2400"/>
              <a:t>Lyme Disease</a:t>
            </a:r>
            <a:r>
              <a:rPr lang="en-US" sz="2400"/>
              <a:t> and evaluate the information posted, as well/instead of the entire site) </a:t>
            </a:r>
            <a:endParaRPr sz="2400"/>
          </a:p>
        </p:txBody>
      </p:sp>
      <p:pic>
        <p:nvPicPr>
          <p:cNvPr id="153" name="Google Shape;153;p10"/>
          <p:cNvPicPr preferRelativeResize="0"/>
          <p:nvPr/>
        </p:nvPicPr>
        <p:blipFill rotWithShape="1">
          <a:blip r:embed="rId4">
            <a:alphaModFix/>
          </a:blip>
          <a:srcRect b="0" l="0" r="0" t="0"/>
          <a:stretch/>
        </p:blipFill>
        <p:spPr>
          <a:xfrm>
            <a:off x="2366060" y="1524001"/>
            <a:ext cx="7459880" cy="52435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t>Bartleby.com (choose Charles Darwin and evaluate the information posted, as well/instead of the entire site) </a:t>
            </a:r>
            <a:endParaRPr sz="2400"/>
          </a:p>
        </p:txBody>
      </p:sp>
      <p:pic>
        <p:nvPicPr>
          <p:cNvPr id="159" name="Google Shape;159;p11"/>
          <p:cNvPicPr preferRelativeResize="0"/>
          <p:nvPr/>
        </p:nvPicPr>
        <p:blipFill rotWithShape="1">
          <a:blip r:embed="rId3">
            <a:alphaModFix/>
          </a:blip>
          <a:srcRect b="0" l="0" r="0" t="0"/>
          <a:stretch/>
        </p:blipFill>
        <p:spPr>
          <a:xfrm>
            <a:off x="2280988" y="1700809"/>
            <a:ext cx="7630025" cy="49257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Want to learn more?</a:t>
            </a:r>
            <a:endParaRPr/>
          </a:p>
        </p:txBody>
      </p:sp>
      <p:sp>
        <p:nvSpPr>
          <p:cNvPr id="165" name="Google Shape;165;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Read and follow the links on the </a:t>
            </a:r>
            <a:r>
              <a:rPr b="1" lang="en-US" u="sng">
                <a:solidFill>
                  <a:schemeClr val="hlink"/>
                </a:solidFill>
                <a:hlinkClick r:id="rId3"/>
              </a:rPr>
              <a:t>Toronto Public Library fake news guide</a:t>
            </a:r>
            <a:endParaRPr/>
          </a:p>
          <a:p>
            <a:pPr indent="-228600" lvl="0" marL="228600" rtl="0" algn="l">
              <a:lnSpc>
                <a:spcPct val="90000"/>
              </a:lnSpc>
              <a:spcBef>
                <a:spcPts val="1000"/>
              </a:spcBef>
              <a:spcAft>
                <a:spcPts val="0"/>
              </a:spcAft>
              <a:buClr>
                <a:schemeClr val="dk1"/>
              </a:buClr>
              <a:buSzPts val="2800"/>
              <a:buChar char="•"/>
            </a:pPr>
            <a:r>
              <a:rPr b="1" lang="en-US"/>
              <a:t>Read and follow the links on the </a:t>
            </a:r>
            <a:r>
              <a:rPr b="1" lang="en-US" u="sng">
                <a:solidFill>
                  <a:schemeClr val="hlink"/>
                </a:solidFill>
                <a:hlinkClick r:id="rId4"/>
              </a:rPr>
              <a:t>Globe &amp; Mail site</a:t>
            </a:r>
            <a:endParaRPr/>
          </a:p>
          <a:p>
            <a:pPr indent="-165100" lvl="0" marL="228600" rtl="0" algn="l">
              <a:lnSpc>
                <a:spcPct val="90000"/>
              </a:lnSpc>
              <a:spcBef>
                <a:spcPts val="1000"/>
              </a:spcBef>
              <a:spcAft>
                <a:spcPts val="0"/>
              </a:spcAft>
              <a:buSzPts val="1800"/>
              <a:buChar char="•"/>
            </a:pPr>
            <a:r>
              <a:rPr lang="en-US"/>
              <a:t>See why it’s important to </a:t>
            </a:r>
            <a:r>
              <a:rPr lang="en-US" u="sng">
                <a:solidFill>
                  <a:schemeClr val="hlink"/>
                </a:solidFill>
                <a:hlinkClick r:id="rId5"/>
              </a:rPr>
              <a:t>investigate authors and their affiliations, even in government reports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Char char="•"/>
            </a:pPr>
            <a:r>
              <a:rPr lang="en-US" sz="2590"/>
              <a:t>In which fields or study is it important to have current, up-to-date research?</a:t>
            </a:r>
            <a:endParaRPr/>
          </a:p>
          <a:p>
            <a:pPr indent="-228600" lvl="1" marL="685800" rtl="0" algn="l">
              <a:lnSpc>
                <a:spcPct val="70000"/>
              </a:lnSpc>
              <a:spcBef>
                <a:spcPts val="500"/>
              </a:spcBef>
              <a:spcAft>
                <a:spcPts val="0"/>
              </a:spcAft>
              <a:buClr>
                <a:schemeClr val="dk1"/>
              </a:buClr>
              <a:buSzPts val="2220"/>
              <a:buChar char="•"/>
            </a:pPr>
            <a:r>
              <a:rPr lang="en-US" sz="2220"/>
              <a:t>In which fields is currency not so important?</a:t>
            </a:r>
            <a:endParaRPr/>
          </a:p>
          <a:p>
            <a:pPr indent="-228600" lvl="0" marL="228600" rtl="0" algn="l">
              <a:lnSpc>
                <a:spcPct val="70000"/>
              </a:lnSpc>
              <a:spcBef>
                <a:spcPts val="1000"/>
              </a:spcBef>
              <a:spcAft>
                <a:spcPts val="0"/>
              </a:spcAft>
              <a:buClr>
                <a:schemeClr val="dk1"/>
              </a:buClr>
              <a:buSzPts val="2590"/>
              <a:buChar char="•"/>
            </a:pPr>
            <a:r>
              <a:rPr lang="en-US" sz="2590"/>
              <a:t>Even in fields where currency is important, why might it be important to have older information as well?</a:t>
            </a:r>
            <a:endParaRPr/>
          </a:p>
          <a:p>
            <a:pPr indent="-228600" lvl="0" marL="228600" rtl="0" algn="l">
              <a:lnSpc>
                <a:spcPct val="70000"/>
              </a:lnSpc>
              <a:spcBef>
                <a:spcPts val="1000"/>
              </a:spcBef>
              <a:spcAft>
                <a:spcPts val="0"/>
              </a:spcAft>
              <a:buClr>
                <a:schemeClr val="dk1"/>
              </a:buClr>
              <a:buSzPts val="2590"/>
              <a:buChar char="•"/>
            </a:pPr>
            <a:r>
              <a:rPr lang="en-US" sz="2590"/>
              <a:t>Have new discoveries been made?</a:t>
            </a:r>
            <a:endParaRPr/>
          </a:p>
          <a:p>
            <a:pPr indent="-228600" lvl="0" marL="228600" rtl="0" algn="l">
              <a:lnSpc>
                <a:spcPct val="70000"/>
              </a:lnSpc>
              <a:spcBef>
                <a:spcPts val="1000"/>
              </a:spcBef>
              <a:spcAft>
                <a:spcPts val="0"/>
              </a:spcAft>
              <a:buClr>
                <a:schemeClr val="dk1"/>
              </a:buClr>
              <a:buSzPts val="2590"/>
              <a:buChar char="•"/>
            </a:pPr>
            <a:r>
              <a:rPr lang="en-US" sz="2590"/>
              <a:t>Are you comparing approaches now and then?</a:t>
            </a:r>
            <a:endParaRPr/>
          </a:p>
          <a:p>
            <a:pPr indent="-228600" lvl="0" marL="228600" rtl="0" algn="l">
              <a:lnSpc>
                <a:spcPct val="70000"/>
              </a:lnSpc>
              <a:spcBef>
                <a:spcPts val="1000"/>
              </a:spcBef>
              <a:spcAft>
                <a:spcPts val="0"/>
              </a:spcAft>
              <a:buClr>
                <a:schemeClr val="dk1"/>
              </a:buClr>
              <a:buSzPts val="2590"/>
              <a:buChar char="•"/>
            </a:pPr>
            <a:r>
              <a:rPr lang="en-US" sz="2590"/>
              <a:t>Do you have current research that supports the older research?</a:t>
            </a:r>
            <a:endParaRPr/>
          </a:p>
          <a:p>
            <a:pPr indent="-64135"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US" sz="2590"/>
              <a:t>How do you determine currency?</a:t>
            </a:r>
            <a:endParaRPr/>
          </a:p>
          <a:p>
            <a:pPr indent="-228600" lvl="1" marL="685800" rtl="0" algn="l">
              <a:lnSpc>
                <a:spcPct val="70000"/>
              </a:lnSpc>
              <a:spcBef>
                <a:spcPts val="500"/>
              </a:spcBef>
              <a:spcAft>
                <a:spcPts val="0"/>
              </a:spcAft>
              <a:buClr>
                <a:schemeClr val="dk1"/>
              </a:buClr>
              <a:buSzPts val="2220"/>
              <a:buChar char="•"/>
            </a:pPr>
            <a:r>
              <a:rPr lang="en-US" sz="2220"/>
              <a:t>Packaged lasagna expiry dates…</a:t>
            </a:r>
            <a:endParaRPr/>
          </a:p>
          <a:p>
            <a:pPr indent="-64135" lvl="0" marL="228600" rtl="0" algn="l">
              <a:lnSpc>
                <a:spcPct val="70000"/>
              </a:lnSpc>
              <a:spcBef>
                <a:spcPts val="1000"/>
              </a:spcBef>
              <a:spcAft>
                <a:spcPts val="0"/>
              </a:spcAft>
              <a:buClr>
                <a:schemeClr val="dk1"/>
              </a:buClr>
              <a:buSzPts val="2590"/>
              <a:buNone/>
            </a:pPr>
            <a:r>
              <a:t/>
            </a:r>
            <a:endParaRPr sz="2590"/>
          </a:p>
          <a:p>
            <a:pPr indent="-87630" lvl="1" marL="685800" rtl="0" algn="l">
              <a:lnSpc>
                <a:spcPct val="70000"/>
              </a:lnSpc>
              <a:spcBef>
                <a:spcPts val="500"/>
              </a:spcBef>
              <a:spcAft>
                <a:spcPts val="0"/>
              </a:spcAft>
              <a:buClr>
                <a:schemeClr val="dk1"/>
              </a:buClr>
              <a:buSzPts val="2220"/>
              <a:buNone/>
            </a:pPr>
            <a:r>
              <a:t/>
            </a:r>
            <a:endParaRPr sz="2220"/>
          </a:p>
        </p:txBody>
      </p:sp>
      <p:sp>
        <p:nvSpPr>
          <p:cNvPr id="96" name="Google Shape;96;p2"/>
          <p:cNvSpPr txBox="1"/>
          <p:nvPr>
            <p:ph type="title"/>
          </p:nvPr>
        </p:nvSpPr>
        <p:spPr>
          <a:xfrm>
            <a:off x="1991545" y="260350"/>
            <a:ext cx="8497069" cy="1168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Evaluation Criteria:  currency</a:t>
            </a:r>
            <a:endParaRPr/>
          </a:p>
        </p:txBody>
      </p:sp>
      <p:pic>
        <p:nvPicPr>
          <p:cNvPr id="97" name="Google Shape;97;p2"/>
          <p:cNvPicPr preferRelativeResize="0"/>
          <p:nvPr/>
        </p:nvPicPr>
        <p:blipFill rotWithShape="1">
          <a:blip r:embed="rId3">
            <a:alphaModFix/>
          </a:blip>
          <a:srcRect b="0" l="0" r="0" t="0"/>
          <a:stretch/>
        </p:blipFill>
        <p:spPr>
          <a:xfrm>
            <a:off x="6888088" y="4694241"/>
            <a:ext cx="2946848" cy="17828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idx="1" type="body"/>
          </p:nvPr>
        </p:nvSpPr>
        <p:spPr>
          <a:xfrm>
            <a:off x="1981200" y="1785938"/>
            <a:ext cx="6635080" cy="4523382"/>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Think about the research question.  Is the source directly relevant to the research question, or an interesting but distracting segue from the argument?  If you are looking for research on bullying and autism in elementary schools and you find information about bullying and autism in university, the information may not be transferable and therefore is not relevant.  If the information is published in a source targeted at health-care practitioners and you an ECE student, it is unlikely to be relevant and helpful.</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104" name="Google Shape;104;p3"/>
          <p:cNvSpPr txBox="1"/>
          <p:nvPr>
            <p:ph type="title"/>
          </p:nvPr>
        </p:nvSpPr>
        <p:spPr>
          <a:xfrm>
            <a:off x="1847528" y="493714"/>
            <a:ext cx="8820472" cy="9350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Evaluation criteria:  relevance</a:t>
            </a:r>
            <a:endParaRPr/>
          </a:p>
        </p:txBody>
      </p:sp>
      <p:pic>
        <p:nvPicPr>
          <p:cNvPr id="105" name="Google Shape;105;p3"/>
          <p:cNvPicPr preferRelativeResize="0"/>
          <p:nvPr/>
        </p:nvPicPr>
        <p:blipFill rotWithShape="1">
          <a:blip r:embed="rId3">
            <a:alphaModFix/>
          </a:blip>
          <a:srcRect b="0" l="0" r="0" t="0"/>
          <a:stretch/>
        </p:blipFill>
        <p:spPr>
          <a:xfrm>
            <a:off x="8328248" y="3068960"/>
            <a:ext cx="2006612" cy="34074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Evaluation criteria:  authority</a:t>
            </a:r>
            <a:endParaRPr/>
          </a:p>
        </p:txBody>
      </p:sp>
      <p:sp>
        <p:nvSpPr>
          <p:cNvPr id="111" name="Google Shape;1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Is the publisher or author reputable and recognized as an important disseminator of information?  For example, a government source or a not-for-profit like a hospital are probably credible sources, whereas information from an individual’s blog may not be as well-researched and evidence-based.  Visit the publisher’s website and read the information posted in the </a:t>
            </a:r>
            <a:r>
              <a:rPr i="1" lang="en-US" sz="2590"/>
              <a:t>About</a:t>
            </a:r>
            <a:r>
              <a:rPr lang="en-US" sz="2590"/>
              <a:t> section.  Visit </a:t>
            </a:r>
            <a:r>
              <a:rPr lang="en-US" sz="2590" u="sng">
                <a:solidFill>
                  <a:schemeClr val="hlink"/>
                </a:solidFill>
                <a:hlinkClick r:id="rId3"/>
              </a:rPr>
              <a:t>WorldCat</a:t>
            </a:r>
            <a:r>
              <a:rPr lang="en-US" sz="2590"/>
              <a:t>  and search the publisher’s name or author’s name.  How many items are retrieved? Has the author written extensively on the topic?  Are the publisher’s works available in local academic libraries? Visit </a:t>
            </a:r>
            <a:r>
              <a:rPr lang="en-US" sz="2590" u="sng">
                <a:solidFill>
                  <a:schemeClr val="hlink"/>
                </a:solidFill>
                <a:hlinkClick r:id="rId4"/>
              </a:rPr>
              <a:t>Google Scholar</a:t>
            </a:r>
            <a:r>
              <a:rPr lang="en-US" sz="2590"/>
              <a:t> and search the author’s name.  How many times and how recently has the author been cited by other scholars?  Use Google and search info:accessola (or other website name) </a:t>
            </a:r>
            <a:r>
              <a:rPr lang="en-US" sz="2590" u="sng">
                <a:solidFill>
                  <a:schemeClr val="hlink"/>
                </a:solidFill>
                <a:hlinkClick r:id="rId5"/>
              </a:rPr>
              <a:t>to learn details about the website</a:t>
            </a:r>
            <a:r>
              <a:rPr lang="en-US" sz="2590"/>
              <a:t>, such as the number of visitors it receives each day and the number of sites that link to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Evaluation criteria: accuracy</a:t>
            </a:r>
            <a:endParaRPr/>
          </a:p>
        </p:txBody>
      </p:sp>
      <p:sp>
        <p:nvSpPr>
          <p:cNvPr id="117" name="Google Shape;11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Can the information be verified in other credible sources?  Does the source include citations to credible sources to support the information in the book, article or web document?  Is the information published in a scholarly or peer-reviewed publication that has been vetted by experts in the field, or are has the source been reviewed in publications like </a:t>
            </a:r>
            <a:r>
              <a:rPr i="1" lang="en-US"/>
              <a:t>Choice,</a:t>
            </a:r>
            <a:r>
              <a:rPr lang="en-US"/>
              <a:t> </a:t>
            </a:r>
            <a:r>
              <a:rPr i="1" lang="en-US"/>
              <a:t>Publisher’s Weekly, </a:t>
            </a:r>
            <a:r>
              <a:rPr lang="en-US"/>
              <a:t>a professional journal (such as </a:t>
            </a:r>
            <a:r>
              <a:rPr i="1" lang="en-US"/>
              <a:t>Library Journal</a:t>
            </a:r>
            <a:r>
              <a:rPr lang="en-US"/>
              <a:t> for the library and information science field) or other library review publications?  Search Amazon.com for book reviews</a:t>
            </a:r>
            <a:r>
              <a:rPr i="1" lang="en-US"/>
              <a:t> </a:t>
            </a:r>
            <a:r>
              <a:rPr lang="en-US"/>
              <a:t>from industry leaders and discipline-specific sources.  What does </a:t>
            </a:r>
            <a:r>
              <a:rPr lang="en-US" u="sng">
                <a:solidFill>
                  <a:schemeClr val="hlink"/>
                </a:solidFill>
                <a:hlinkClick r:id="rId3"/>
              </a:rPr>
              <a:t>Scimago</a:t>
            </a:r>
            <a:r>
              <a:rPr lang="en-US"/>
              <a:t> say?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Evaluation criteria: purpose</a:t>
            </a:r>
            <a:endParaRPr/>
          </a:p>
        </p:txBody>
      </p:sp>
      <p:sp>
        <p:nvSpPr>
          <p:cNvPr id="123" name="Google Shape;12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Did the author write to persuade or educate?  Do they have hidden or clearly identified biases, such as affiliation with a political party, charitable organization or business?  Is the source fact or opinion? Visit the author or publisher website and access the </a:t>
            </a:r>
            <a:r>
              <a:rPr i="1" lang="en-US"/>
              <a:t>About</a:t>
            </a:r>
            <a:r>
              <a:rPr lang="en-US"/>
              <a:t> page or biographical information to identify bias and expertise.  If the author claims to be affiliated with a professional organization, visit the professional organization website to verify this statement.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Calibri"/>
              <a:buNone/>
            </a:pPr>
            <a:r>
              <a:rPr lang="en-US" sz="2400"/>
              <a:t>Fullan, Michael. (2010)  </a:t>
            </a:r>
            <a:r>
              <a:rPr i="1" lang="en-US" sz="2400"/>
              <a:t>All Systems Go: The Change Imperative for Whole System Reform:  1st Edition. </a:t>
            </a:r>
            <a:r>
              <a:rPr lang="en-US" sz="2400"/>
              <a:t>Thousand Oaks:  Corwin. </a:t>
            </a:r>
            <a:br>
              <a:rPr lang="en-US" sz="2400"/>
            </a:br>
            <a:r>
              <a:rPr lang="en-US" sz="2400" u="sng">
                <a:solidFill>
                  <a:schemeClr val="hlink"/>
                </a:solidFill>
                <a:hlinkClick r:id="rId3"/>
              </a:rPr>
              <a:t>Amazon.ca record</a:t>
            </a:r>
            <a:br>
              <a:rPr lang="en-US" sz="2400"/>
            </a:br>
            <a:endParaRPr sz="2400"/>
          </a:p>
        </p:txBody>
      </p:sp>
      <p:sp>
        <p:nvSpPr>
          <p:cNvPr id="129" name="Google Shape;12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t>
            </a:r>
            <a:endParaRPr/>
          </a:p>
          <a:p>
            <a:pPr indent="-228600" lvl="0" marL="228600" rtl="0" algn="l">
              <a:lnSpc>
                <a:spcPct val="90000"/>
              </a:lnSpc>
              <a:spcBef>
                <a:spcPts val="1000"/>
              </a:spcBef>
              <a:spcAft>
                <a:spcPts val="0"/>
              </a:spcAft>
              <a:buClr>
                <a:schemeClr val="dk1"/>
              </a:buClr>
              <a:buSzPts val="2800"/>
              <a:buChar char="•"/>
            </a:pPr>
            <a:r>
              <a:rPr lang="en-US"/>
              <a:t>R?</a:t>
            </a:r>
            <a:endParaRPr/>
          </a:p>
          <a:p>
            <a:pPr indent="-228600" lvl="0" marL="228600" rtl="0" algn="l">
              <a:lnSpc>
                <a:spcPct val="90000"/>
              </a:lnSpc>
              <a:spcBef>
                <a:spcPts val="1000"/>
              </a:spcBef>
              <a:spcAft>
                <a:spcPts val="0"/>
              </a:spcAft>
              <a:buClr>
                <a:schemeClr val="dk1"/>
              </a:buClr>
              <a:buSzPts val="2800"/>
              <a:buChar char="•"/>
            </a:pPr>
            <a:r>
              <a:rPr lang="en-US"/>
              <a:t>A?</a:t>
            </a:r>
            <a:endParaRPr/>
          </a:p>
          <a:p>
            <a:pPr indent="-228600" lvl="0" marL="228600" rtl="0" algn="l">
              <a:lnSpc>
                <a:spcPct val="90000"/>
              </a:lnSpc>
              <a:spcBef>
                <a:spcPts val="1000"/>
              </a:spcBef>
              <a:spcAft>
                <a:spcPts val="0"/>
              </a:spcAft>
              <a:buClr>
                <a:schemeClr val="dk1"/>
              </a:buClr>
              <a:buSzPts val="2800"/>
              <a:buChar char="•"/>
            </a:pPr>
            <a:r>
              <a:rPr lang="en-US"/>
              <a:t>P?</a:t>
            </a:r>
            <a:endParaRPr/>
          </a:p>
          <a:p>
            <a:pPr indent="-228600" lvl="0" marL="228600" rtl="0" algn="l">
              <a:lnSpc>
                <a:spcPct val="90000"/>
              </a:lnSpc>
              <a:spcBef>
                <a:spcPts val="1000"/>
              </a:spcBef>
              <a:spcAft>
                <a:spcPts val="0"/>
              </a:spcAft>
              <a:buClr>
                <a:schemeClr val="dk1"/>
              </a:buClr>
              <a:buSzPts val="2800"/>
              <a:buChar char="•"/>
            </a:pPr>
            <a:r>
              <a:rPr lang="en-US"/>
              <a:t>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u="sng">
                <a:solidFill>
                  <a:schemeClr val="hlink"/>
                </a:solidFill>
                <a:hlinkClick r:id="rId3"/>
              </a:rPr>
              <a:t>WebMD</a:t>
            </a:r>
            <a:r>
              <a:rPr lang="en-US" sz="2400"/>
              <a:t> (choose </a:t>
            </a:r>
            <a:r>
              <a:rPr i="1" lang="en-US" sz="2400"/>
              <a:t>Lyme Disease</a:t>
            </a:r>
            <a:r>
              <a:rPr lang="en-US" sz="2400"/>
              <a:t> and evaluate the information posted, as well/instead of the entire site) </a:t>
            </a:r>
            <a:endParaRPr sz="2400"/>
          </a:p>
        </p:txBody>
      </p:sp>
      <p:sp>
        <p:nvSpPr>
          <p:cNvPr id="135" name="Google Shape;135;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t>
            </a:r>
            <a:endParaRPr/>
          </a:p>
          <a:p>
            <a:pPr indent="-228600" lvl="0" marL="228600" rtl="0" algn="l">
              <a:lnSpc>
                <a:spcPct val="90000"/>
              </a:lnSpc>
              <a:spcBef>
                <a:spcPts val="1000"/>
              </a:spcBef>
              <a:spcAft>
                <a:spcPts val="0"/>
              </a:spcAft>
              <a:buClr>
                <a:schemeClr val="dk1"/>
              </a:buClr>
              <a:buSzPts val="2800"/>
              <a:buChar char="•"/>
            </a:pPr>
            <a:r>
              <a:rPr lang="en-US"/>
              <a:t>R?</a:t>
            </a:r>
            <a:endParaRPr/>
          </a:p>
          <a:p>
            <a:pPr indent="-228600" lvl="0" marL="228600" rtl="0" algn="l">
              <a:lnSpc>
                <a:spcPct val="90000"/>
              </a:lnSpc>
              <a:spcBef>
                <a:spcPts val="1000"/>
              </a:spcBef>
              <a:spcAft>
                <a:spcPts val="0"/>
              </a:spcAft>
              <a:buClr>
                <a:schemeClr val="dk1"/>
              </a:buClr>
              <a:buSzPts val="2800"/>
              <a:buChar char="•"/>
            </a:pPr>
            <a:r>
              <a:rPr lang="en-US"/>
              <a:t>A?</a:t>
            </a:r>
            <a:endParaRPr/>
          </a:p>
          <a:p>
            <a:pPr indent="-228600" lvl="0" marL="228600" rtl="0" algn="l">
              <a:lnSpc>
                <a:spcPct val="90000"/>
              </a:lnSpc>
              <a:spcBef>
                <a:spcPts val="1000"/>
              </a:spcBef>
              <a:spcAft>
                <a:spcPts val="0"/>
              </a:spcAft>
              <a:buClr>
                <a:schemeClr val="dk1"/>
              </a:buClr>
              <a:buSzPts val="2800"/>
              <a:buChar char="•"/>
            </a:pPr>
            <a:r>
              <a:rPr lang="en-US"/>
              <a:t>A?</a:t>
            </a:r>
            <a:endParaRPr/>
          </a:p>
          <a:p>
            <a:pPr indent="-228600" lvl="0" marL="228600" rtl="0" algn="l">
              <a:lnSpc>
                <a:spcPct val="90000"/>
              </a:lnSpc>
              <a:spcBef>
                <a:spcPts val="1000"/>
              </a:spcBef>
              <a:spcAft>
                <a:spcPts val="0"/>
              </a:spcAft>
              <a:buClr>
                <a:schemeClr val="dk1"/>
              </a:buClr>
              <a:buSzPts val="2800"/>
              <a:buChar char="•"/>
            </a:pPr>
            <a:r>
              <a:rPr lang="en-US"/>
              <a:t>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t>Bartleby.com (choose Charles Darwin and evaluate the information posted, as well/instead of the entire site) </a:t>
            </a:r>
            <a:endParaRPr sz="2400"/>
          </a:p>
        </p:txBody>
      </p:sp>
      <p:sp>
        <p:nvSpPr>
          <p:cNvPr id="141" name="Google Shape;14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t>
            </a:r>
            <a:endParaRPr/>
          </a:p>
          <a:p>
            <a:pPr indent="-228600" lvl="0" marL="228600" rtl="0" algn="l">
              <a:lnSpc>
                <a:spcPct val="90000"/>
              </a:lnSpc>
              <a:spcBef>
                <a:spcPts val="1000"/>
              </a:spcBef>
              <a:spcAft>
                <a:spcPts val="0"/>
              </a:spcAft>
              <a:buClr>
                <a:schemeClr val="dk1"/>
              </a:buClr>
              <a:buSzPts val="2800"/>
              <a:buChar char="•"/>
            </a:pPr>
            <a:r>
              <a:rPr lang="en-US"/>
              <a:t>R?</a:t>
            </a:r>
            <a:endParaRPr/>
          </a:p>
          <a:p>
            <a:pPr indent="-228600" lvl="0" marL="228600" rtl="0" algn="l">
              <a:lnSpc>
                <a:spcPct val="90000"/>
              </a:lnSpc>
              <a:spcBef>
                <a:spcPts val="1000"/>
              </a:spcBef>
              <a:spcAft>
                <a:spcPts val="0"/>
              </a:spcAft>
              <a:buClr>
                <a:schemeClr val="dk1"/>
              </a:buClr>
              <a:buSzPts val="2800"/>
              <a:buChar char="•"/>
            </a:pPr>
            <a:r>
              <a:rPr lang="en-US"/>
              <a:t>A?</a:t>
            </a:r>
            <a:endParaRPr/>
          </a:p>
          <a:p>
            <a:pPr indent="-228600" lvl="0" marL="228600" rtl="0" algn="l">
              <a:lnSpc>
                <a:spcPct val="90000"/>
              </a:lnSpc>
              <a:spcBef>
                <a:spcPts val="1000"/>
              </a:spcBef>
              <a:spcAft>
                <a:spcPts val="0"/>
              </a:spcAft>
              <a:buClr>
                <a:schemeClr val="dk1"/>
              </a:buClr>
              <a:buSzPts val="2800"/>
              <a:buChar char="•"/>
            </a:pPr>
            <a:r>
              <a:rPr lang="en-US"/>
              <a:t>A?</a:t>
            </a:r>
            <a:endParaRPr/>
          </a:p>
          <a:p>
            <a:pPr indent="-228600" lvl="0" marL="228600" rtl="0" algn="l">
              <a:lnSpc>
                <a:spcPct val="90000"/>
              </a:lnSpc>
              <a:spcBef>
                <a:spcPts val="1000"/>
              </a:spcBef>
              <a:spcAft>
                <a:spcPts val="0"/>
              </a:spcAft>
              <a:buClr>
                <a:schemeClr val="dk1"/>
              </a:buClr>
              <a:buSzPts val="2800"/>
              <a:buChar char="•"/>
            </a:pPr>
            <a:r>
              <a:rPr lang="en-US"/>
              <a:t>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46E1EE071CCC43B4616188E5B9C8DE" ma:contentTypeVersion="3" ma:contentTypeDescription="Create a new document." ma:contentTypeScope="" ma:versionID="45987e2123ae2d833387455fb0dc3048">
  <xsd:schema xmlns:xsd="http://www.w3.org/2001/XMLSchema" xmlns:xs="http://www.w3.org/2001/XMLSchema" xmlns:p="http://schemas.microsoft.com/office/2006/metadata/properties" xmlns:ns2="b7c4ba1b-2df5-4e4f-bb56-6c735e568dcd" targetNamespace="http://schemas.microsoft.com/office/2006/metadata/properties" ma:root="true" ma:fieldsID="9cd9261ca1db769716d827b31b5647da" ns2:_="">
    <xsd:import namespace="b7c4ba1b-2df5-4e4f-bb56-6c735e568dcd"/>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c4ba1b-2df5-4e4f-bb56-6c735e568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817123-0228-4B08-A078-1DC937036896}"/>
</file>

<file path=customXml/itemProps2.xml><?xml version="1.0" encoding="utf-8"?>
<ds:datastoreItem xmlns:ds="http://schemas.openxmlformats.org/officeDocument/2006/customXml" ds:itemID="{251E7260-C727-411E-B865-E2891EE0CABA}"/>
</file>

<file path=customXml/itemProps3.xml><?xml version="1.0" encoding="utf-8"?>
<ds:datastoreItem xmlns:ds="http://schemas.openxmlformats.org/officeDocument/2006/customXml" ds:itemID="{870346A3-55EA-4588-93F8-30B075729FB4}"/>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Susan Pratt</dc:creator>
  <dcterms:created xsi:type="dcterms:W3CDTF">2018-11-10T01:26:32Z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0x0101007F46E1EE071CCC43B4616188E5B9C8DE</vt:lpwstr>
  </property>
</Properties>
</file>