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4.png" ContentType="image/png"/>
  <Override PartName="/ppt/media/image5.png" ContentType="image/png"/>
  <Override PartName="/ppt/media/image10.png" ContentType="image/png"/>
  <Override PartName="/ppt/media/image2.jpeg" ContentType="image/jpeg"/>
  <Override PartName="/ppt/media/image15.png" ContentType="image/png"/>
  <Override PartName="/ppt/media/image3.jpeg" ContentType="image/jpe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91"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92"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93"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D47DF9F2-2A21-4954-97D3-AEB4837B2E2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6040" cy="3085920"/>
          </a:xfrm>
          <a:prstGeom prst="rect">
            <a:avLst/>
          </a:prstGeom>
          <a:ln w="0">
            <a:noFill/>
          </a:ln>
        </p:spPr>
      </p:sp>
      <p:sp>
        <p:nvSpPr>
          <p:cNvPr id="20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4"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4FA6EE1-CFF5-4077-B3AD-0A7B9664EACE}"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6040" cy="3085920"/>
          </a:xfrm>
          <a:prstGeom prst="rect">
            <a:avLst/>
          </a:prstGeom>
          <a:ln w="0">
            <a:noFill/>
          </a:ln>
        </p:spPr>
      </p:sp>
      <p:sp>
        <p:nvSpPr>
          <p:cNvPr id="20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07"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01BD707-466E-4B85-AB51-AD41E9CB408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6040" cy="3085920"/>
          </a:xfrm>
          <a:prstGeom prst="rect">
            <a:avLst/>
          </a:prstGeom>
          <a:ln w="0">
            <a:noFill/>
          </a:ln>
        </p:spPr>
      </p:sp>
      <p:sp>
        <p:nvSpPr>
          <p:cNvPr id="20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10" name="PlaceHolder 3"/>
          <p:cNvSpPr>
            <a:spLocks noGrp="1"/>
          </p:cNvSpPr>
          <p:nvPr>
            <p:ph type="sldNum" idx="4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4A7DEC9-A64F-489E-B5B5-18825302E06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6040" cy="3085920"/>
          </a:xfrm>
          <a:prstGeom prst="rect">
            <a:avLst/>
          </a:prstGeom>
          <a:ln w="0">
            <a:noFill/>
          </a:ln>
        </p:spPr>
      </p:sp>
      <p:sp>
        <p:nvSpPr>
          <p:cNvPr id="21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13" name="PlaceHolder 3"/>
          <p:cNvSpPr>
            <a:spLocks noGrp="1"/>
          </p:cNvSpPr>
          <p:nvPr>
            <p:ph type="sldNum" idx="4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BF4A799-2909-4A78-92F2-495F8943DEF4}"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6040" cy="3085920"/>
          </a:xfrm>
          <a:prstGeom prst="rect">
            <a:avLst/>
          </a:prstGeom>
          <a:ln w="0">
            <a:noFill/>
          </a:ln>
        </p:spPr>
      </p:sp>
      <p:sp>
        <p:nvSpPr>
          <p:cNvPr id="17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0"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C692284-7244-475B-84FD-38BC2B9594C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a:ln w="0">
            <a:noFill/>
          </a:ln>
        </p:spPr>
      </p:sp>
      <p:sp>
        <p:nvSpPr>
          <p:cNvPr id="18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3"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DF5ADD4-CE58-4DC2-A62A-16F5589F2A2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6"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A7FD93D-DAD1-4D24-A59D-25E3985FA951}"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a:ln w="0">
            <a:noFill/>
          </a:ln>
        </p:spPr>
      </p:sp>
      <p:sp>
        <p:nvSpPr>
          <p:cNvPr id="18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89"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449298D-583E-492F-BB74-1C9F8B91DFC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a:ln w="0">
            <a:noFill/>
          </a:ln>
        </p:spPr>
      </p:sp>
      <p:sp>
        <p:nvSpPr>
          <p:cNvPr id="19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IN" sz="1200" spc="-1" strike="noStrike">
                <a:solidFill>
                  <a:srgbClr val="000000"/>
                </a:solidFill>
                <a:latin typeface="+mn-lt"/>
                <a:ea typeface="+mn-ea"/>
              </a:rPr>
              <a:t>Widgets are graphical objects displayed in the main window which is termed here as root. Some other languages refer to them as UI components. Examples of widgets are buttons, checkboxes, selection lists, labels text fields etc.</a:t>
            </a:r>
            <a:endParaRPr b="0" lang="en-IN" sz="1200" spc="-1" strike="noStrike">
              <a:latin typeface="Arial"/>
            </a:endParaRPr>
          </a:p>
          <a:p>
            <a:pPr marL="216000" indent="-216000">
              <a:lnSpc>
                <a:spcPct val="100000"/>
              </a:lnSpc>
              <a:buNone/>
            </a:pPr>
            <a:endParaRPr b="0" lang="en-IN" sz="1200" spc="-1" strike="noStrike">
              <a:latin typeface="Arial"/>
            </a:endParaRPr>
          </a:p>
        </p:txBody>
      </p:sp>
      <p:sp>
        <p:nvSpPr>
          <p:cNvPr id="192"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B8C2187-3EE4-40BF-A9C7-3B23AF02B292}"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a:ln w="0">
            <a:noFill/>
          </a:ln>
        </p:spPr>
      </p:sp>
      <p:sp>
        <p:nvSpPr>
          <p:cNvPr id="19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5"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898BCA8-B531-4317-B05A-23D0E19F8260}"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6040" cy="3085920"/>
          </a:xfrm>
          <a:prstGeom prst="rect">
            <a:avLst/>
          </a:prstGeom>
          <a:ln w="0">
            <a:noFill/>
          </a:ln>
        </p:spPr>
      </p:sp>
      <p:sp>
        <p:nvSpPr>
          <p:cNvPr id="19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98"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21D91AB-FCFD-4418-81DA-7C2D115DE3B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6040" cy="3085920"/>
          </a:xfrm>
          <a:prstGeom prst="rect">
            <a:avLst/>
          </a:prstGeom>
          <a:ln w="0">
            <a:noFill/>
          </a:ln>
        </p:spPr>
      </p:sp>
      <p:sp>
        <p:nvSpPr>
          <p:cNvPr id="20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IN" sz="1200" spc="-1" strike="noStrike">
                <a:solidFill>
                  <a:srgbClr val="000000"/>
                </a:solidFill>
                <a:latin typeface="+mn-lt"/>
                <a:ea typeface="+mn-ea"/>
              </a:rPr>
              <a:t>Column and row numbers must be positive integers (i.e., 0, 1, 2, ...). You don't have to start at 0 and can leave gaps in column and row numbers (e.g., column 1, 2, 10, 11, 12, 20, 21).</a:t>
            </a:r>
            <a:endParaRPr b="0" lang="en-IN" sz="1200" spc="-1" strike="noStrike">
              <a:latin typeface="Arial"/>
            </a:endParaRPr>
          </a:p>
        </p:txBody>
      </p:sp>
      <p:sp>
        <p:nvSpPr>
          <p:cNvPr id="201"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039D9C-69F3-400B-B662-E1DAB815E78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4766CD51-75DD-4F11-8ED4-59F979BF71C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3E9A976C-1944-474D-A913-F289F73937E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83146B5B-0C0D-47BB-972A-A0A362F392CF}"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794F42E8-1570-449A-B7CF-C4C8787EB460}"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5"/>
          </p:nvPr>
        </p:nvSpPr>
        <p:spPr/>
        <p:txBody>
          <a:bodyPr/>
          <a:p>
            <a:fld id="{5A53876B-79CC-46CF-A86F-4BB0A23E5DC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45D79DB3-6D39-4380-980C-4862394144B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AE0015C2-C516-4EC7-9019-592E6CB7AE4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313EF387-D003-4A70-AF33-26EEFC909DC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CF5CEB51-B28C-453E-8074-48E24BE50D4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838080" y="974520"/>
            <a:ext cx="10515240" cy="4779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3A4D64FD-DEFC-41BC-9E6B-B28760602E1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E4C67DEF-2C8E-44A1-A10A-517CC082AD2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33A6C209-812B-49C4-9487-8BBC582A51E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F3D6291B-A5C0-4CCA-8FEF-8B91958EA2D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7A5A08E4-ADD6-4E26-8E67-B7CF3FC3B36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50429950-D8DF-4B10-92FF-F8350FEC3E0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5"/>
          </p:nvPr>
        </p:nvSpPr>
        <p:spPr/>
        <p:txBody>
          <a:bodyPr/>
          <a:p>
            <a:fld id="{9DC8328A-7420-4A67-9114-9666C0D013F1}"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5"/>
          </p:nvPr>
        </p:nvSpPr>
        <p:spPr/>
        <p:txBody>
          <a:bodyPr/>
          <a:p>
            <a:fld id="{683A7677-E435-4C86-982E-67B0BEF2131A}"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BD9A44B1-EC05-4161-96A5-8AB7B170DB7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293B995A-7E1F-4D66-A9B8-34CAF8C35DB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DF72916A-3EB3-413A-8F70-E5B2B20F37E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38080" y="974520"/>
            <a:ext cx="10515240" cy="4779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5A8ED7F8-A418-4FAD-8341-764BD650A6F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23CE7E25-4161-4B2F-93B9-04AC6E194D2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E3F98086-D5A0-4AE1-BDFA-A548CB68B9D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974520"/>
            <a:ext cx="10515240" cy="10306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Segoe U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0DE0CBC9-32BE-4F21-B572-881FC6140A9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7"/>
          <p:cNvSpPr/>
          <p:nvPr/>
        </p:nvSpPr>
        <p:spPr>
          <a:xfrm>
            <a:off x="3069000" y="272160"/>
            <a:ext cx="1016172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en-US" sz="1800" spc="-1" strike="noStrike">
                <a:solidFill>
                  <a:srgbClr val="0432ff"/>
                </a:solidFill>
                <a:latin typeface="Segoe UI"/>
                <a:ea typeface="Segoe UI"/>
              </a:rPr>
              <a:t>Computer Science and Engineering</a:t>
            </a:r>
            <a:r>
              <a:rPr b="1" lang="en-US" sz="1800" spc="-1" strike="noStrike">
                <a:solidFill>
                  <a:srgbClr val="000000"/>
                </a:solidFill>
                <a:latin typeface="Segoe UI"/>
                <a:ea typeface="Segoe UI"/>
              </a:rPr>
              <a:t>| Indian Institute of Technology Kharagpur</a:t>
            </a:r>
            <a:endParaRPr b="0" lang="en-IN" sz="1800" spc="-1" strike="noStrike">
              <a:latin typeface="Arial"/>
            </a:endParaRPr>
          </a:p>
          <a:p>
            <a:pPr algn="r">
              <a:lnSpc>
                <a:spcPct val="100000"/>
              </a:lnSpc>
              <a:buNone/>
            </a:pPr>
            <a:r>
              <a:rPr b="0" i="1" lang="en-US" sz="1800" spc="-1" strike="noStrike">
                <a:solidFill>
                  <a:srgbClr val="000000"/>
                </a:solidFill>
                <a:latin typeface="Segoe UI"/>
                <a:ea typeface="Segoe UI"/>
              </a:rPr>
              <a:t>cse.iitkgp.ac.in</a:t>
            </a:r>
            <a:endParaRPr b="0" lang="en-IN" sz="1800" spc="-1" strike="noStrike">
              <a:latin typeface="Arial"/>
            </a:endParaRPr>
          </a:p>
        </p:txBody>
      </p:sp>
      <p:sp>
        <p:nvSpPr>
          <p:cNvPr id="1" name="Straight Connector 8"/>
          <p:cNvSpPr/>
          <p:nvPr/>
        </p:nvSpPr>
        <p:spPr>
          <a:xfrm>
            <a:off x="0" y="914040"/>
            <a:ext cx="12191760" cy="10800"/>
          </a:xfrm>
          <a:prstGeom prst="line">
            <a:avLst/>
          </a:prstGeom>
          <a:ln w="22225">
            <a:solidFill>
              <a:srgbClr val="4472c4"/>
            </a:solidFill>
          </a:ln>
        </p:spPr>
        <p:style>
          <a:lnRef idx="1">
            <a:schemeClr val="accent5"/>
          </a:lnRef>
          <a:fillRef idx="0">
            <a:schemeClr val="accent5"/>
          </a:fillRef>
          <a:effectRef idx="0">
            <a:schemeClr val="accent5"/>
          </a:effectRef>
          <a:fontRef idx="minor"/>
        </p:style>
      </p:sp>
      <p:pic>
        <p:nvPicPr>
          <p:cNvPr id="2" name="Picture 9" descr=""/>
          <p:cNvPicPr/>
          <p:nvPr/>
        </p:nvPicPr>
        <p:blipFill>
          <a:blip r:embed="rId2"/>
          <a:stretch/>
        </p:blipFill>
        <p:spPr>
          <a:xfrm>
            <a:off x="14400" y="15840"/>
            <a:ext cx="780840" cy="875520"/>
          </a:xfrm>
          <a:prstGeom prst="rect">
            <a:avLst/>
          </a:prstGeom>
          <a:ln w="0">
            <a:noFill/>
          </a:ln>
        </p:spPr>
      </p:pic>
      <p:sp>
        <p:nvSpPr>
          <p:cNvPr id="3"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Segoe UI"/>
                <a:ea typeface="Segoe UI"/>
              </a:rPr>
              <a:t>Click to edit Master title style</a:t>
            </a:r>
            <a:endParaRPr b="0" lang="en-US" sz="6000" spc="-1" strike="noStrike">
              <a:solidFill>
                <a:srgbClr val="000000"/>
              </a:solidFill>
              <a:latin typeface="Calibri"/>
            </a:endParaRPr>
          </a:p>
        </p:txBody>
      </p:sp>
      <p:sp>
        <p:nvSpPr>
          <p:cNvPr id="4" name="PlaceHolder 2"/>
          <p:cNvSpPr>
            <a:spLocks noGrp="1"/>
          </p:cNvSpPr>
          <p:nvPr>
            <p:ph type="dt" idx="1"/>
          </p:nvPr>
        </p:nvSpPr>
        <p:spPr>
          <a:xfrm>
            <a:off x="838080" y="635652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&lt;date/time&gt;</a:t>
            </a:r>
            <a:endParaRPr b="0" lang="en-IN" sz="1200" spc="-1" strike="noStrike">
              <a:latin typeface="Times New Roman"/>
            </a:endParaRPr>
          </a:p>
        </p:txBody>
      </p:sp>
      <p:sp>
        <p:nvSpPr>
          <p:cNvPr id="5" name="PlaceHolder 3"/>
          <p:cNvSpPr>
            <a:spLocks noGrp="1"/>
          </p:cNvSpPr>
          <p:nvPr>
            <p:ph type="sldNum" idx="2"/>
          </p:nvPr>
        </p:nvSpPr>
        <p:spPr>
          <a:xfrm>
            <a:off x="10569960" y="6356520"/>
            <a:ext cx="783720" cy="364680"/>
          </a:xfrm>
          <a:prstGeom prst="rect">
            <a:avLst/>
          </a:prstGeom>
          <a:noFill/>
          <a:ln w="0">
            <a:noFill/>
          </a:ln>
        </p:spPr>
        <p:txBody>
          <a:bodyPr anchor="ctr">
            <a:noAutofit/>
          </a:bodyPr>
          <a:lstStyle>
            <a:lvl1pPr algn="r">
              <a:lnSpc>
                <a:spcPct val="100000"/>
              </a:lnSpc>
              <a:buNone/>
              <a:defRPr b="0" lang="en-US" sz="1200" spc="-1" strike="noStrike">
                <a:solidFill>
                  <a:srgbClr val="0432ff"/>
                </a:solidFill>
                <a:latin typeface="Segoe UI"/>
                <a:ea typeface="Segoe UI"/>
              </a:defRPr>
            </a:lvl1pPr>
          </a:lstStyle>
          <a:p>
            <a:pPr algn="r">
              <a:lnSpc>
                <a:spcPct val="100000"/>
              </a:lnSpc>
              <a:buNone/>
            </a:pPr>
            <a:fld id="{A0AFA2D6-C885-4CC2-9608-86142D5791BA}" type="slidenum">
              <a:rPr b="0" lang="en-US" sz="1200" spc="-1" strike="noStrike">
                <a:solidFill>
                  <a:srgbClr val="0432ff"/>
                </a:solidFill>
                <a:latin typeface="Segoe UI"/>
                <a:ea typeface="Segoe UI"/>
              </a:rPr>
              <a:t>&lt;number&gt;</a:t>
            </a:fld>
            <a:endParaRPr b="0" lang="en-IN" sz="1200" spc="-1" strike="noStrike">
              <a:latin typeface="Times New Roman"/>
            </a:endParaRPr>
          </a:p>
        </p:txBody>
      </p:sp>
      <p:sp>
        <p:nvSpPr>
          <p:cNvPr id="6" name="PlaceHolder 4"/>
          <p:cNvSpPr>
            <a:spLocks noGrp="1"/>
          </p:cNvSpPr>
          <p:nvPr>
            <p:ph type="ftr" idx="3"/>
          </p:nvPr>
        </p:nvSpPr>
        <p:spPr>
          <a:xfrm>
            <a:off x="2012040" y="635652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&lt;footer&gt;</a:t>
            </a:r>
            <a:endParaRPr b="0" lang="en-IN" sz="1200" spc="-1" strike="noStrike">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Segoe UI"/>
              </a:rPr>
              <a:t>Click to edit the outline text format</a:t>
            </a:r>
            <a:endParaRPr b="0" lang="en-US" sz="2800" spc="-1" strike="noStrike">
              <a:solidFill>
                <a:srgbClr val="000000"/>
              </a:solidFill>
              <a:latin typeface="Segoe U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Segoe UI"/>
              </a:rPr>
              <a:t>Second Outline Level</a:t>
            </a:r>
            <a:endParaRPr b="0" lang="en-US" sz="2000" spc="-1" strike="noStrike">
              <a:solidFill>
                <a:srgbClr val="000000"/>
              </a:solidFill>
              <a:latin typeface="Segoe U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Segoe UI"/>
              </a:rPr>
              <a:t>Third Outline Level</a:t>
            </a:r>
            <a:endParaRPr b="0" lang="en-US" sz="1800" spc="-1" strike="noStrike">
              <a:solidFill>
                <a:srgbClr val="000000"/>
              </a:solidFill>
              <a:latin typeface="Segoe U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Segoe UI"/>
              </a:rPr>
              <a:t>Fourth Outline Level</a:t>
            </a:r>
            <a:endParaRPr b="0" lang="en-US" sz="1800" spc="-1" strike="noStrike">
              <a:solidFill>
                <a:srgbClr val="000000"/>
              </a:solidFill>
              <a:latin typeface="Segoe U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Fifth Outline Level</a:t>
            </a:r>
            <a:endParaRPr b="0" lang="en-US" sz="2000" spc="-1" strike="noStrike">
              <a:solidFill>
                <a:srgbClr val="000000"/>
              </a:solidFill>
              <a:latin typeface="Segoe U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Sixth Outline Level</a:t>
            </a:r>
            <a:endParaRPr b="0" lang="en-US" sz="2000" spc="-1" strike="noStrike">
              <a:solidFill>
                <a:srgbClr val="000000"/>
              </a:solidFill>
              <a:latin typeface="Segoe U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Seventh Outline Level</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TextBox 7"/>
          <p:cNvSpPr/>
          <p:nvPr/>
        </p:nvSpPr>
        <p:spPr>
          <a:xfrm>
            <a:off x="3069000" y="272160"/>
            <a:ext cx="10161720" cy="63828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en-US" sz="1800" spc="-1" strike="noStrike">
                <a:solidFill>
                  <a:srgbClr val="0432ff"/>
                </a:solidFill>
                <a:latin typeface="Segoe UI"/>
                <a:ea typeface="Segoe UI"/>
              </a:rPr>
              <a:t>Computer Science and Engineering</a:t>
            </a:r>
            <a:r>
              <a:rPr b="1" lang="en-US" sz="1800" spc="-1" strike="noStrike">
                <a:solidFill>
                  <a:srgbClr val="000000"/>
                </a:solidFill>
                <a:latin typeface="Segoe UI"/>
                <a:ea typeface="Segoe UI"/>
              </a:rPr>
              <a:t>| Indian Institute of Technology Kharagpur</a:t>
            </a:r>
            <a:endParaRPr b="0" lang="en-IN" sz="1800" spc="-1" strike="noStrike">
              <a:latin typeface="Arial"/>
            </a:endParaRPr>
          </a:p>
          <a:p>
            <a:pPr algn="r">
              <a:lnSpc>
                <a:spcPct val="100000"/>
              </a:lnSpc>
              <a:buNone/>
            </a:pPr>
            <a:r>
              <a:rPr b="0" i="1" lang="en-US" sz="1800" spc="-1" strike="noStrike">
                <a:solidFill>
                  <a:srgbClr val="000000"/>
                </a:solidFill>
                <a:latin typeface="Segoe UI"/>
                <a:ea typeface="Segoe UI"/>
              </a:rPr>
              <a:t>cse.iitkgp.ac.in</a:t>
            </a:r>
            <a:endParaRPr b="0" lang="en-IN" sz="1800" spc="-1" strike="noStrike">
              <a:latin typeface="Arial"/>
            </a:endParaRPr>
          </a:p>
        </p:txBody>
      </p:sp>
      <p:sp>
        <p:nvSpPr>
          <p:cNvPr id="45" name="Straight Connector 8"/>
          <p:cNvSpPr/>
          <p:nvPr/>
        </p:nvSpPr>
        <p:spPr>
          <a:xfrm>
            <a:off x="0" y="914040"/>
            <a:ext cx="12191760" cy="10800"/>
          </a:xfrm>
          <a:prstGeom prst="line">
            <a:avLst/>
          </a:prstGeom>
          <a:ln w="22225">
            <a:solidFill>
              <a:srgbClr val="4472c4"/>
            </a:solidFill>
          </a:ln>
        </p:spPr>
        <p:style>
          <a:lnRef idx="1">
            <a:schemeClr val="accent5"/>
          </a:lnRef>
          <a:fillRef idx="0">
            <a:schemeClr val="accent5"/>
          </a:fillRef>
          <a:effectRef idx="0">
            <a:schemeClr val="accent5"/>
          </a:effectRef>
          <a:fontRef idx="minor"/>
        </p:style>
      </p:sp>
      <p:pic>
        <p:nvPicPr>
          <p:cNvPr id="46" name="Picture 9" descr=""/>
          <p:cNvPicPr/>
          <p:nvPr/>
        </p:nvPicPr>
        <p:blipFill>
          <a:blip r:embed="rId2"/>
          <a:stretch/>
        </p:blipFill>
        <p:spPr>
          <a:xfrm>
            <a:off x="14400" y="15840"/>
            <a:ext cx="780840" cy="875520"/>
          </a:xfrm>
          <a:prstGeom prst="rect">
            <a:avLst/>
          </a:prstGeom>
          <a:ln w="0">
            <a:noFill/>
          </a:ln>
        </p:spPr>
      </p:pic>
      <p:sp>
        <p:nvSpPr>
          <p:cNvPr id="47" name="PlaceHolder 1"/>
          <p:cNvSpPr>
            <a:spLocks noGrp="1"/>
          </p:cNvSpPr>
          <p:nvPr>
            <p:ph type="title"/>
          </p:nvPr>
        </p:nvSpPr>
        <p:spPr>
          <a:xfrm>
            <a:off x="838080" y="974520"/>
            <a:ext cx="10515240" cy="1030680"/>
          </a:xfrm>
          <a:prstGeom prst="rect">
            <a:avLst/>
          </a:prstGeom>
          <a:noFill/>
          <a:ln w="0">
            <a:noFill/>
          </a:ln>
        </p:spPr>
        <p:txBody>
          <a:bodyPr anchor="ctr">
            <a:noAutofit/>
          </a:bodyPr>
          <a:p>
            <a:pPr algn="ctr">
              <a:lnSpc>
                <a:spcPct val="90000"/>
              </a:lnSpc>
              <a:buNone/>
            </a:pPr>
            <a:r>
              <a:rPr b="0" lang="en-US" sz="4400" spc="-1" strike="noStrike">
                <a:solidFill>
                  <a:srgbClr val="000000"/>
                </a:solidFill>
                <a:latin typeface="Segoe UI"/>
                <a:ea typeface="Segoe UI"/>
              </a:rPr>
              <a:t>Click to edit Master title style</a:t>
            </a:r>
            <a:endParaRPr b="0" lang="en-US" sz="4400" spc="-1" strike="noStrike">
              <a:solidFill>
                <a:srgbClr val="000000"/>
              </a:solidFill>
              <a:latin typeface="Calibri"/>
            </a:endParaRPr>
          </a:p>
        </p:txBody>
      </p:sp>
      <p:sp>
        <p:nvSpPr>
          <p:cNvPr id="48" name="PlaceHolder 2"/>
          <p:cNvSpPr>
            <a:spLocks noGrp="1"/>
          </p:cNvSpPr>
          <p:nvPr>
            <p:ph type="dt" idx="4"/>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&lt;date/time&gt;</a:t>
            </a:r>
            <a:endParaRPr b="0" lang="en-IN" sz="1200" spc="-1" strike="noStrike">
              <a:latin typeface="Times New Roman"/>
            </a:endParaRPr>
          </a:p>
        </p:txBody>
      </p:sp>
      <p:sp>
        <p:nvSpPr>
          <p:cNvPr id="49" name="PlaceHolder 3"/>
          <p:cNvSpPr>
            <a:spLocks noGrp="1"/>
          </p:cNvSpPr>
          <p:nvPr>
            <p:ph type="sldNum" idx="5"/>
          </p:nvPr>
        </p:nvSpPr>
        <p:spPr>
          <a:xfrm>
            <a:off x="10569960" y="6492240"/>
            <a:ext cx="783720" cy="364680"/>
          </a:xfrm>
          <a:prstGeom prst="rect">
            <a:avLst/>
          </a:prstGeom>
          <a:noFill/>
          <a:ln w="0">
            <a:noFill/>
          </a:ln>
        </p:spPr>
        <p:txBody>
          <a:bodyPr anchor="ctr">
            <a:noAutofit/>
          </a:bodyPr>
          <a:lstStyle>
            <a:lvl1pPr algn="r">
              <a:lnSpc>
                <a:spcPct val="100000"/>
              </a:lnSpc>
              <a:buNone/>
              <a:defRPr b="0" lang="en-US" sz="1200" spc="-1" strike="noStrike">
                <a:solidFill>
                  <a:srgbClr val="0432ff"/>
                </a:solidFill>
                <a:latin typeface="Segoe UI"/>
                <a:ea typeface="Segoe UI"/>
              </a:defRPr>
            </a:lvl1pPr>
          </a:lstStyle>
          <a:p>
            <a:pPr algn="r">
              <a:lnSpc>
                <a:spcPct val="100000"/>
              </a:lnSpc>
              <a:buNone/>
            </a:pPr>
            <a:fld id="{2E2C7F54-9579-4620-B7F9-DB301A419DC9}" type="slidenum">
              <a:rPr b="0" lang="en-US" sz="1200" spc="-1" strike="noStrike">
                <a:solidFill>
                  <a:srgbClr val="0432ff"/>
                </a:solidFill>
                <a:latin typeface="Segoe UI"/>
                <a:ea typeface="Segoe UI"/>
              </a:rPr>
              <a:t>&lt;number&gt;</a:t>
            </a:fld>
            <a:endParaRPr b="0" lang="en-IN" sz="1200" spc="-1" strike="noStrike">
              <a:latin typeface="Times New Roman"/>
            </a:endParaRPr>
          </a:p>
        </p:txBody>
      </p:sp>
      <p:sp>
        <p:nvSpPr>
          <p:cNvPr id="50" name="PlaceHolder 4"/>
          <p:cNvSpPr>
            <a:spLocks noGrp="1"/>
          </p:cNvSpPr>
          <p:nvPr>
            <p:ph type="ftr" idx="6"/>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&lt;footer&gt;</a:t>
            </a:r>
            <a:endParaRPr b="0" lang="en-IN" sz="1200" spc="-1" strike="noStrike">
              <a:latin typeface="Times New Roman"/>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Segoe UI"/>
              </a:rPr>
              <a:t>Click to edit the outline text format</a:t>
            </a:r>
            <a:endParaRPr b="0" lang="en-US" sz="2800" spc="-1" strike="noStrike">
              <a:solidFill>
                <a:srgbClr val="000000"/>
              </a:solidFill>
              <a:latin typeface="Segoe U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Segoe UI"/>
              </a:rPr>
              <a:t>Second Outline Level</a:t>
            </a:r>
            <a:endParaRPr b="0" lang="en-US" sz="2000" spc="-1" strike="noStrike">
              <a:solidFill>
                <a:srgbClr val="000000"/>
              </a:solidFill>
              <a:latin typeface="Segoe U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Segoe UI"/>
              </a:rPr>
              <a:t>Third Outline Level</a:t>
            </a:r>
            <a:endParaRPr b="0" lang="en-US" sz="1800" spc="-1" strike="noStrike">
              <a:solidFill>
                <a:srgbClr val="000000"/>
              </a:solidFill>
              <a:latin typeface="Segoe U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Segoe UI"/>
              </a:rPr>
              <a:t>Fourth Outline Level</a:t>
            </a:r>
            <a:endParaRPr b="0" lang="en-US" sz="1800" spc="-1" strike="noStrike">
              <a:solidFill>
                <a:srgbClr val="000000"/>
              </a:solidFill>
              <a:latin typeface="Segoe U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Fifth Outline Level</a:t>
            </a:r>
            <a:endParaRPr b="0" lang="en-US" sz="2000" spc="-1" strike="noStrike">
              <a:solidFill>
                <a:srgbClr val="000000"/>
              </a:solidFill>
              <a:latin typeface="Segoe U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Sixth Outline Level</a:t>
            </a:r>
            <a:endParaRPr b="0" lang="en-US" sz="2000" spc="-1" strike="noStrike">
              <a:solidFill>
                <a:srgbClr val="000000"/>
              </a:solidFill>
              <a:latin typeface="Segoe U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Segoe UI"/>
              </a:rPr>
              <a:t>Seventh Outline Level</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anzeljg.github.io/rin2/book2/2405/docs/tkinter/button.html" TargetMode="Externa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anzeljg.github.io/rin2/book2/2405/docs/tkinter/index.html" TargetMode="External"/><Relationship Id="rId2" Type="http://schemas.openxmlformats.org/officeDocument/2006/relationships/hyperlink" Target="https://python-course.eu/tkinter/" TargetMode="External"/><Relationship Id="rId3" Type="http://schemas.openxmlformats.org/officeDocument/2006/relationships/hyperlink" Target="https://www.youtube.com/playlist?list=PLCC34OHNcOtoC6GglhF3ncJ5rLwQrLGnV" TargetMode="External"/><Relationship Id="rId4" Type="http://schemas.openxmlformats.org/officeDocument/2006/relationships/slideLayout" Target="../slideLayouts/slideLayout17.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7.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anzeljg.github.io/rin2/book2/2405/docs/tkinter/label.html"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7.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7.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127520" y="1815120"/>
            <a:ext cx="9936720" cy="1469520"/>
          </a:xfrm>
          <a:prstGeom prst="rect">
            <a:avLst/>
          </a:prstGeom>
          <a:noFill/>
          <a:ln w="0">
            <a:noFill/>
          </a:ln>
        </p:spPr>
        <p:txBody>
          <a:bodyPr anchor="ctr">
            <a:noAutofit/>
          </a:bodyPr>
          <a:p>
            <a:pPr algn="ctr">
              <a:lnSpc>
                <a:spcPct val="90000"/>
              </a:lnSpc>
              <a:buNone/>
              <a:tabLst>
                <a:tab algn="l" pos="0"/>
              </a:tabLst>
            </a:pPr>
            <a:r>
              <a:rPr b="0" lang="en-US" sz="3600" spc="-1" strike="noStrike">
                <a:solidFill>
                  <a:srgbClr val="000000"/>
                </a:solidFill>
                <a:latin typeface="Segoe UI"/>
                <a:ea typeface="Segoe UI"/>
              </a:rPr>
              <a:t>Software Engineering Laboratory</a:t>
            </a:r>
            <a:br>
              <a:rPr sz="3600"/>
            </a:br>
            <a:r>
              <a:rPr b="0" lang="en-US" sz="3600" spc="-1" strike="noStrike">
                <a:solidFill>
                  <a:srgbClr val="000000"/>
                </a:solidFill>
                <a:latin typeface="Segoe UI"/>
                <a:ea typeface="Segoe UI"/>
              </a:rPr>
              <a:t>CS29006</a:t>
            </a:r>
            <a:endParaRPr b="0" lang="en-US" sz="3600" spc="-1" strike="noStrike">
              <a:solidFill>
                <a:srgbClr val="000000"/>
              </a:solidFill>
              <a:latin typeface="Calibri"/>
            </a:endParaRPr>
          </a:p>
        </p:txBody>
      </p:sp>
      <p:sp>
        <p:nvSpPr>
          <p:cNvPr id="95" name="PlaceHolder 2"/>
          <p:cNvSpPr>
            <a:spLocks noGrp="1"/>
          </p:cNvSpPr>
          <p:nvPr>
            <p:ph type="subTitle"/>
          </p:nvPr>
        </p:nvSpPr>
        <p:spPr>
          <a:xfrm>
            <a:off x="2895480" y="3645000"/>
            <a:ext cx="6400440" cy="1993320"/>
          </a:xfrm>
          <a:prstGeom prst="rect">
            <a:avLst/>
          </a:prstGeom>
          <a:noFill/>
          <a:ln w="0">
            <a:noFill/>
          </a:ln>
        </p:spPr>
        <p:txBody>
          <a:bodyPr anchor="t">
            <a:noAutofit/>
          </a:bodyPr>
          <a:p>
            <a:pPr algn="ctr">
              <a:lnSpc>
                <a:spcPct val="80000"/>
              </a:lnSpc>
              <a:buNone/>
              <a:tabLst>
                <a:tab algn="l" pos="0"/>
              </a:tabLst>
            </a:pPr>
            <a:r>
              <a:rPr b="1" lang="en-US" sz="2000" spc="-1" strike="noStrike">
                <a:solidFill>
                  <a:srgbClr val="000099"/>
                </a:solidFill>
                <a:latin typeface="Segoe UI"/>
                <a:ea typeface="Segoe UI"/>
              </a:rPr>
              <a:t>Abir Das</a:t>
            </a:r>
            <a:endParaRPr b="0" lang="en-IN" sz="2000" spc="-1" strike="noStrike">
              <a:latin typeface="Arial"/>
            </a:endParaRPr>
          </a:p>
          <a:p>
            <a:pPr algn="ctr">
              <a:lnSpc>
                <a:spcPct val="80000"/>
              </a:lnSpc>
              <a:spcBef>
                <a:spcPts val="400"/>
              </a:spcBef>
              <a:buNone/>
              <a:tabLst>
                <a:tab algn="l" pos="0"/>
              </a:tabLst>
            </a:pPr>
            <a:endParaRPr b="0" lang="en-IN" sz="2000" spc="-1" strike="noStrike">
              <a:latin typeface="Arial"/>
            </a:endParaRPr>
          </a:p>
          <a:p>
            <a:pPr algn="ctr">
              <a:lnSpc>
                <a:spcPct val="80000"/>
              </a:lnSpc>
              <a:spcBef>
                <a:spcPts val="400"/>
              </a:spcBef>
              <a:buNone/>
              <a:tabLst>
                <a:tab algn="l" pos="0"/>
              </a:tabLst>
            </a:pPr>
            <a:r>
              <a:rPr b="0" lang="en-US" sz="2000" spc="-1" strike="noStrike">
                <a:solidFill>
                  <a:srgbClr val="3f3f3f"/>
                </a:solidFill>
                <a:latin typeface="Segoe UI"/>
                <a:ea typeface="Segoe UI"/>
              </a:rPr>
              <a:t>Computer Science and Engineering Department</a:t>
            </a:r>
            <a:endParaRPr b="0" lang="en-IN" sz="2000" spc="-1" strike="noStrike">
              <a:latin typeface="Arial"/>
            </a:endParaRPr>
          </a:p>
          <a:p>
            <a:pPr algn="ctr">
              <a:lnSpc>
                <a:spcPct val="80000"/>
              </a:lnSpc>
              <a:spcBef>
                <a:spcPts val="400"/>
              </a:spcBef>
              <a:buNone/>
              <a:tabLst>
                <a:tab algn="l" pos="0"/>
              </a:tabLst>
            </a:pPr>
            <a:r>
              <a:rPr b="0" lang="en-US" sz="2000" spc="-1" strike="noStrike">
                <a:solidFill>
                  <a:srgbClr val="3f3f3f"/>
                </a:solidFill>
                <a:latin typeface="Segoe UI"/>
                <a:ea typeface="Segoe UI"/>
              </a:rPr>
              <a:t>Indian Institute of Technology Kharagpur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2880000" y="72000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Button Widget</a:t>
            </a:r>
            <a:endParaRPr b="0" lang="en-US" sz="3630" spc="-1" strike="noStrike">
              <a:solidFill>
                <a:srgbClr val="000000"/>
              </a:solidFill>
              <a:latin typeface="Calibri"/>
            </a:endParaRPr>
          </a:p>
        </p:txBody>
      </p:sp>
      <p:sp>
        <p:nvSpPr>
          <p:cNvPr id="156"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Button press initiates an event.</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t>
            </a:r>
            <a:r>
              <a:rPr b="0" lang="en-US" sz="2400" spc="-1" strike="noStrike">
                <a:solidFill>
                  <a:srgbClr val="000000"/>
                </a:solidFill>
                <a:latin typeface="Segoe UI"/>
                <a:ea typeface="Segoe UI"/>
              </a:rPr>
              <a:t>command’ action takes the function we need to execute on buttonpress as input. </a:t>
            </a: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Comprehensive list: Tkinter reference. </a:t>
            </a:r>
            <a:r>
              <a:rPr b="0" lang="en-US" sz="2400" spc="-1" strike="noStrike" u="sng">
                <a:solidFill>
                  <a:srgbClr val="0563c1"/>
                </a:solidFill>
                <a:uFillTx/>
                <a:latin typeface="Segoe UI"/>
                <a:ea typeface="Segoe UI"/>
                <a:hlinkClick r:id="rId1"/>
              </a:rPr>
              <a:t>Link</a:t>
            </a:r>
            <a:endParaRPr b="0" lang="en-IN" sz="2400" spc="-1" strike="noStrike">
              <a:latin typeface="Arial"/>
            </a:endParaRPr>
          </a:p>
        </p:txBody>
      </p:sp>
      <p:sp>
        <p:nvSpPr>
          <p:cNvPr id="157" name="PlaceHolder 2"/>
          <p:cNvSpPr>
            <a:spLocks noGrp="1"/>
          </p:cNvSpPr>
          <p:nvPr>
            <p:ph type="ftr" idx="26"/>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58" name="PlaceHolder 3"/>
          <p:cNvSpPr>
            <a:spLocks noGrp="1"/>
          </p:cNvSpPr>
          <p:nvPr>
            <p:ph type="dt" idx="27"/>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159" name="Right Arrow 32"/>
          <p:cNvSpPr/>
          <p:nvPr/>
        </p:nvSpPr>
        <p:spPr>
          <a:xfrm>
            <a:off x="6233760" y="3503520"/>
            <a:ext cx="1429200" cy="4392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pic>
        <p:nvPicPr>
          <p:cNvPr id="160" name="Picture 5" descr=""/>
          <p:cNvPicPr/>
          <p:nvPr/>
        </p:nvPicPr>
        <p:blipFill>
          <a:blip r:embed="rId2"/>
          <a:stretch/>
        </p:blipFill>
        <p:spPr>
          <a:xfrm>
            <a:off x="7355880" y="2637360"/>
            <a:ext cx="3619080" cy="2526840"/>
          </a:xfrm>
          <a:prstGeom prst="rect">
            <a:avLst/>
          </a:prstGeom>
          <a:ln w="0">
            <a:noFill/>
          </a:ln>
        </p:spPr>
      </p:pic>
      <p:pic>
        <p:nvPicPr>
          <p:cNvPr id="161" name="Picture 7" descr=""/>
          <p:cNvPicPr/>
          <p:nvPr/>
        </p:nvPicPr>
        <p:blipFill>
          <a:blip r:embed="rId3"/>
          <a:stretch/>
        </p:blipFill>
        <p:spPr>
          <a:xfrm>
            <a:off x="587520" y="2999880"/>
            <a:ext cx="5370120" cy="2040120"/>
          </a:xfrm>
          <a:prstGeom prst="rect">
            <a:avLst/>
          </a:prstGeom>
          <a:ln w="0">
            <a:noFill/>
          </a:ln>
        </p:spPr>
      </p:pic>
      <p:sp>
        <p:nvSpPr>
          <p:cNvPr id="5" name="PlaceHolder 4"/>
          <p:cNvSpPr>
            <a:spLocks noGrp="1"/>
          </p:cNvSpPr>
          <p:nvPr>
            <p:ph type="sldNum" idx="5"/>
          </p:nvPr>
        </p:nvSpPr>
        <p:spPr/>
        <p:txBody>
          <a:bodyPr/>
          <a:p>
            <a:fld id="{C64208A6-EF74-4276-AFA0-37DF8D10EFC9}"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Textbox/Entry Widget</a:t>
            </a:r>
            <a:endParaRPr b="0" lang="en-US" sz="3630" spc="-1" strike="noStrike">
              <a:solidFill>
                <a:srgbClr val="000000"/>
              </a:solidFill>
              <a:latin typeface="Calibri"/>
            </a:endParaRPr>
          </a:p>
        </p:txBody>
      </p:sp>
      <p:sp>
        <p:nvSpPr>
          <p:cNvPr id="163"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Entry widgets are used to get input, i.e. text strings, from user.</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Some important methods of Entry object:</a:t>
            </a:r>
            <a:endParaRPr b="0" lang="en-IN" sz="2400" spc="-1" strike="noStrike">
              <a:latin typeface="Arial"/>
            </a:endParaRPr>
          </a:p>
          <a:p>
            <a:pPr lvl="1" marL="685800" indent="-228600">
              <a:lnSpc>
                <a:spcPts val="2999"/>
              </a:lnSpc>
              <a:buClr>
                <a:srgbClr val="000000"/>
              </a:buClr>
              <a:buFont typeface="Arial"/>
              <a:buChar char="•"/>
            </a:pPr>
            <a:r>
              <a:rPr b="0" i="1" lang="en-US" sz="2000" spc="-1" strike="noStrike">
                <a:solidFill>
                  <a:srgbClr val="000000"/>
                </a:solidFill>
                <a:latin typeface="Segoe UI"/>
                <a:ea typeface="Segoe UI"/>
              </a:rPr>
              <a:t>.get()</a:t>
            </a:r>
            <a:r>
              <a:rPr b="0" lang="en-US" sz="2000" spc="-1" strike="noStrike">
                <a:solidFill>
                  <a:srgbClr val="000000"/>
                </a:solidFill>
                <a:latin typeface="Segoe UI"/>
                <a:ea typeface="Segoe UI"/>
              </a:rPr>
              <a:t> – Get current text in ‘Entry’ as string</a:t>
            </a:r>
            <a:endParaRPr b="0" lang="en-IN" sz="2000" spc="-1" strike="noStrike">
              <a:latin typeface="Arial"/>
            </a:endParaRPr>
          </a:p>
          <a:p>
            <a:pPr lvl="1" marL="685800" indent="-228600">
              <a:lnSpc>
                <a:spcPts val="2999"/>
              </a:lnSpc>
              <a:buClr>
                <a:srgbClr val="000000"/>
              </a:buClr>
              <a:buFont typeface="Arial"/>
              <a:buChar char="•"/>
            </a:pPr>
            <a:r>
              <a:rPr b="0" lang="en-US" sz="2000" spc="-1" strike="noStrike">
                <a:solidFill>
                  <a:srgbClr val="000000"/>
                </a:solidFill>
                <a:latin typeface="Segoe UI"/>
                <a:ea typeface="Segoe UI"/>
              </a:rPr>
              <a:t>.insert(index, s) - Insert string ’s’ before the character at the given index.</a:t>
            </a:r>
            <a:endParaRPr b="0" lang="en-IN" sz="2000" spc="-1" strike="noStrike">
              <a:latin typeface="Arial"/>
            </a:endParaRPr>
          </a:p>
          <a:p>
            <a:pPr lvl="1" marL="685800" indent="-228600">
              <a:lnSpc>
                <a:spcPts val="2999"/>
              </a:lnSpc>
              <a:buClr>
                <a:srgbClr val="000000"/>
              </a:buClr>
              <a:buFont typeface="Arial"/>
              <a:buChar char="•"/>
            </a:pPr>
            <a:r>
              <a:rPr b="0" lang="en-US" sz="2000" spc="-1" strike="noStrike">
                <a:solidFill>
                  <a:srgbClr val="000000"/>
                </a:solidFill>
                <a:latin typeface="Segoe UI"/>
                <a:ea typeface="Segoe UI"/>
              </a:rPr>
              <a:t>.delete(first, last=None) - Delete characters starting at first, up to but not including position last.</a:t>
            </a:r>
            <a:endParaRPr b="0" lang="en-IN" sz="2000" spc="-1" strike="noStrike">
              <a:latin typeface="Arial"/>
            </a:endParaRPr>
          </a:p>
          <a:p>
            <a:pPr>
              <a:lnSpc>
                <a:spcPts val="2999"/>
              </a:lnSpc>
              <a:spcBef>
                <a:spcPts val="1001"/>
              </a:spcBef>
              <a:buNone/>
            </a:pPr>
            <a:endParaRPr b="0" lang="en-IN" sz="2400" spc="-1" strike="noStrike">
              <a:latin typeface="Arial"/>
            </a:endParaRPr>
          </a:p>
        </p:txBody>
      </p:sp>
      <p:sp>
        <p:nvSpPr>
          <p:cNvPr id="164" name="PlaceHolder 2"/>
          <p:cNvSpPr>
            <a:spLocks noGrp="1"/>
          </p:cNvSpPr>
          <p:nvPr>
            <p:ph type="ftr" idx="28"/>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65" name="PlaceHolder 3"/>
          <p:cNvSpPr>
            <a:spLocks noGrp="1"/>
          </p:cNvSpPr>
          <p:nvPr>
            <p:ph type="dt" idx="29"/>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pic>
        <p:nvPicPr>
          <p:cNvPr id="166" name="Picture 6" descr=""/>
          <p:cNvPicPr/>
          <p:nvPr/>
        </p:nvPicPr>
        <p:blipFill>
          <a:blip r:embed="rId1"/>
          <a:stretch/>
        </p:blipFill>
        <p:spPr>
          <a:xfrm>
            <a:off x="6899400" y="4008960"/>
            <a:ext cx="5880960" cy="2446560"/>
          </a:xfrm>
          <a:prstGeom prst="rect">
            <a:avLst/>
          </a:prstGeom>
          <a:ln w="0">
            <a:noFill/>
          </a:ln>
        </p:spPr>
      </p:pic>
      <p:pic>
        <p:nvPicPr>
          <p:cNvPr id="167" name="Picture 7" descr=""/>
          <p:cNvPicPr/>
          <p:nvPr/>
        </p:nvPicPr>
        <p:blipFill>
          <a:blip r:embed="rId2"/>
          <a:stretch/>
        </p:blipFill>
        <p:spPr>
          <a:xfrm>
            <a:off x="138960" y="3720960"/>
            <a:ext cx="6524640" cy="2757960"/>
          </a:xfrm>
          <a:prstGeom prst="rect">
            <a:avLst/>
          </a:prstGeom>
          <a:ln w="0">
            <a:noFill/>
          </a:ln>
        </p:spPr>
      </p:pic>
      <p:sp>
        <p:nvSpPr>
          <p:cNvPr id="168" name="Right Arrow 10"/>
          <p:cNvSpPr/>
          <p:nvPr/>
        </p:nvSpPr>
        <p:spPr>
          <a:xfrm>
            <a:off x="6702480" y="4897080"/>
            <a:ext cx="792360" cy="4392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sldNum" idx="5"/>
          </p:nvPr>
        </p:nvSpPr>
        <p:spPr/>
        <p:txBody>
          <a:bodyPr/>
          <a:p>
            <a:fld id="{8ECD7C55-4987-40A8-913C-79EA17ECEF38}"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For Assignment</a:t>
            </a:r>
            <a:endParaRPr b="0" lang="en-US" sz="3630" spc="-1" strike="noStrike">
              <a:solidFill>
                <a:srgbClr val="000000"/>
              </a:solidFill>
              <a:latin typeface="Calibri"/>
            </a:endParaRPr>
          </a:p>
        </p:txBody>
      </p:sp>
      <p:sp>
        <p:nvSpPr>
          <p:cNvPr id="170"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You will need to play with Tkinter FileDialog.</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You will need to play with Tkinter Combobox.</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Display images in Label.</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The assignment is based on the previous Python Data Science assignment.</a:t>
            </a:r>
            <a:endParaRPr b="0" lang="en-IN" sz="24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000" spc="-1" strike="noStrike">
              <a:latin typeface="Arial"/>
            </a:endParaRPr>
          </a:p>
        </p:txBody>
      </p:sp>
      <p:sp>
        <p:nvSpPr>
          <p:cNvPr id="171" name="PlaceHolder 2"/>
          <p:cNvSpPr>
            <a:spLocks noGrp="1"/>
          </p:cNvSpPr>
          <p:nvPr>
            <p:ph type="ftr" idx="30"/>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72" name="PlaceHolder 3"/>
          <p:cNvSpPr>
            <a:spLocks noGrp="1"/>
          </p:cNvSpPr>
          <p:nvPr>
            <p:ph type="dt" idx="31"/>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5" name="PlaceHolder 4"/>
          <p:cNvSpPr>
            <a:spLocks noGrp="1"/>
          </p:cNvSpPr>
          <p:nvPr>
            <p:ph type="sldNum" idx="5"/>
          </p:nvPr>
        </p:nvSpPr>
        <p:spPr/>
        <p:txBody>
          <a:bodyPr/>
          <a:p>
            <a:fld id="{D2CF9C2A-B660-4221-8D30-9DA1074E399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ontent Placeholder 2"/>
          <p:cNvSpPr/>
          <p:nvPr/>
        </p:nvSpPr>
        <p:spPr>
          <a:xfrm>
            <a:off x="164880" y="1318320"/>
            <a:ext cx="11935440" cy="4970520"/>
          </a:xfrm>
          <a:prstGeom prst="rect">
            <a:avLst/>
          </a:prstGeom>
          <a:noFill/>
          <a:ln w="0">
            <a:noFill/>
          </a:ln>
        </p:spPr>
        <p:style>
          <a:lnRef idx="0"/>
          <a:fillRef idx="0"/>
          <a:effectRef idx="0"/>
          <a:fontRef idx="minor"/>
        </p:style>
      </p:sp>
      <p:sp>
        <p:nvSpPr>
          <p:cNvPr id="174" name="PlaceHolder 1"/>
          <p:cNvSpPr>
            <a:spLocks noGrp="1"/>
          </p:cNvSpPr>
          <p:nvPr>
            <p:ph type="ftr" idx="32"/>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75" name="PlaceHolder 2"/>
          <p:cNvSpPr>
            <a:spLocks noGrp="1"/>
          </p:cNvSpPr>
          <p:nvPr>
            <p:ph type="dt" idx="33"/>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176" name="object 2"/>
          <p:cNvSpPr/>
          <p:nvPr/>
        </p:nvSpPr>
        <p:spPr>
          <a:xfrm>
            <a:off x="2354760" y="3303000"/>
            <a:ext cx="7233480" cy="558720"/>
          </a:xfrm>
          <a:prstGeom prst="rect">
            <a:avLst/>
          </a:prstGeom>
          <a:noFill/>
          <a:ln w="0">
            <a:noFill/>
          </a:ln>
        </p:spPr>
        <p:style>
          <a:lnRef idx="0"/>
          <a:fillRef idx="0"/>
          <a:effectRef idx="0"/>
          <a:fontRef idx="minor"/>
        </p:style>
        <p:txBody>
          <a:bodyPr lIns="0" rIns="0" tIns="10800" bIns="0" anchor="ctr">
            <a:spAutoFit/>
          </a:bodyPr>
          <a:p>
            <a:pPr marL="11520" algn="ctr">
              <a:lnSpc>
                <a:spcPct val="100000"/>
              </a:lnSpc>
              <a:spcBef>
                <a:spcPts val="85"/>
              </a:spcBef>
              <a:buNone/>
            </a:pPr>
            <a:r>
              <a:rPr b="1" lang="en-US" sz="3600" spc="-1" strike="noStrike">
                <a:solidFill>
                  <a:srgbClr val="000000"/>
                </a:solidFill>
                <a:latin typeface="Segoe UI"/>
                <a:ea typeface="Segoe UI"/>
              </a:rPr>
              <a:t>Thank You</a:t>
            </a:r>
            <a:endParaRPr b="0" lang="en-IN" sz="3600" spc="-1" strike="noStrike">
              <a:latin typeface="Arial"/>
            </a:endParaRPr>
          </a:p>
        </p:txBody>
      </p:sp>
      <p:sp>
        <p:nvSpPr>
          <p:cNvPr id="177" name="Content Placeholder 2"/>
          <p:cNvSpPr/>
          <p:nvPr/>
        </p:nvSpPr>
        <p:spPr>
          <a:xfrm>
            <a:off x="164880" y="1347480"/>
            <a:ext cx="11935440" cy="4970520"/>
          </a:xfrm>
          <a:prstGeom prst="rect">
            <a:avLst/>
          </a:prstGeom>
          <a:noFill/>
          <a:ln w="0">
            <a:noFill/>
          </a:ln>
        </p:spPr>
        <p:style>
          <a:lnRef idx="0"/>
          <a:fillRef idx="0"/>
          <a:effectRef idx="0"/>
          <a:fontRef idx="minor"/>
        </p:style>
      </p:sp>
      <p:sp>
        <p:nvSpPr>
          <p:cNvPr id="4" name="PlaceHolder 3"/>
          <p:cNvSpPr>
            <a:spLocks noGrp="1"/>
          </p:cNvSpPr>
          <p:nvPr>
            <p:ph type="sldNum" idx="5"/>
          </p:nvPr>
        </p:nvSpPr>
        <p:spPr/>
        <p:txBody>
          <a:bodyPr/>
          <a:p>
            <a:fld id="{198F96C2-5FAD-43F7-9DF6-45940EA36768}" type="slidenum">
              <a:t>13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Agenda</a:t>
            </a:r>
            <a:endParaRPr b="0" lang="en-US" sz="3630" spc="-1" strike="noStrike">
              <a:solidFill>
                <a:srgbClr val="000000"/>
              </a:solidFill>
              <a:latin typeface="Calibri"/>
            </a:endParaRPr>
          </a:p>
        </p:txBody>
      </p:sp>
      <p:sp>
        <p:nvSpPr>
          <p:cNvPr id="97" name="Content Placeholder 2"/>
          <p:cNvSpPr/>
          <p:nvPr/>
        </p:nvSpPr>
        <p:spPr>
          <a:xfrm>
            <a:off x="164880" y="1521360"/>
            <a:ext cx="11935440" cy="4655160"/>
          </a:xfrm>
          <a:prstGeom prst="rect">
            <a:avLst/>
          </a:prstGeom>
          <a:noFill/>
          <a:ln w="0">
            <a:noFill/>
          </a:ln>
        </p:spPr>
        <p:style>
          <a:lnRef idx="0"/>
          <a:fillRef idx="0"/>
          <a:effectRef idx="0"/>
          <a:fontRef idx="minor"/>
        </p:style>
        <p:txBody>
          <a:bodyPr lIns="90000" rIns="90000" tIns="45000" bIns="45000" anchor="t">
            <a:noAutofit/>
          </a:bodyPr>
          <a:p>
            <a:pPr>
              <a:lnSpc>
                <a:spcPts val="2999"/>
              </a:lnSpc>
              <a:spcBef>
                <a:spcPts val="1001"/>
              </a:spcBef>
              <a:buNone/>
            </a:pPr>
            <a:endParaRPr b="0" lang="en-IN" sz="2800" spc="-1" strike="noStrike">
              <a:latin typeface="Arial"/>
            </a:endParaRPr>
          </a:p>
          <a:p>
            <a:pPr marL="228600" indent="-228600">
              <a:lnSpc>
                <a:spcPts val="2999"/>
              </a:lnSpc>
              <a:spcBef>
                <a:spcPts val="1001"/>
              </a:spcBef>
              <a:buClr>
                <a:srgbClr val="000000"/>
              </a:buClr>
              <a:buFont typeface="Arial"/>
              <a:buChar char="•"/>
            </a:pPr>
            <a:r>
              <a:rPr b="0" lang="en-US" sz="2800" spc="-1" strike="noStrike">
                <a:solidFill>
                  <a:srgbClr val="000000"/>
                </a:solidFill>
                <a:latin typeface="Segoe UI"/>
                <a:ea typeface="Segoe UI"/>
              </a:rPr>
              <a:t>Getting familiar with some GUI programing concepts in Python</a:t>
            </a:r>
            <a:endParaRPr b="0" lang="en-IN" sz="2800" spc="-1" strike="noStrike">
              <a:latin typeface="Arial"/>
            </a:endParaRPr>
          </a:p>
          <a:p>
            <a:pPr>
              <a:lnSpc>
                <a:spcPts val="2999"/>
              </a:lnSpc>
              <a:spcBef>
                <a:spcPts val="1001"/>
              </a:spcBef>
              <a:buNone/>
            </a:pPr>
            <a:endParaRPr b="0" lang="en-IN" sz="2800" spc="-1" strike="noStrike">
              <a:latin typeface="Arial"/>
            </a:endParaRPr>
          </a:p>
          <a:p>
            <a:pPr marL="228600" indent="-228600">
              <a:lnSpc>
                <a:spcPts val="2999"/>
              </a:lnSpc>
              <a:spcBef>
                <a:spcPts val="1001"/>
              </a:spcBef>
              <a:buClr>
                <a:srgbClr val="000000"/>
              </a:buClr>
              <a:buFont typeface="Arial"/>
              <a:buChar char="•"/>
            </a:pPr>
            <a:r>
              <a:rPr b="0" lang="en-US" sz="2800" spc="-1" strike="noStrike">
                <a:solidFill>
                  <a:srgbClr val="000000"/>
                </a:solidFill>
                <a:latin typeface="Segoe UI"/>
                <a:ea typeface="Segoe UI"/>
              </a:rPr>
              <a:t>Assumption: You are already familiar with basics of Python e.g., conditions, loops, functions, different containers.</a:t>
            </a:r>
            <a:endParaRPr b="0" lang="en-IN" sz="28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800" spc="-1" strike="noStrike">
              <a:latin typeface="Arial"/>
            </a:endParaRPr>
          </a:p>
        </p:txBody>
      </p:sp>
      <p:sp>
        <p:nvSpPr>
          <p:cNvPr id="98" name="PlaceHolder 2"/>
          <p:cNvSpPr>
            <a:spLocks noGrp="1"/>
          </p:cNvSpPr>
          <p:nvPr>
            <p:ph type="ftr" idx="10"/>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99" name="PlaceHolder 3"/>
          <p:cNvSpPr>
            <a:spLocks noGrp="1"/>
          </p:cNvSpPr>
          <p:nvPr>
            <p:ph type="dt" idx="11"/>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5" name="PlaceHolder 4"/>
          <p:cNvSpPr>
            <a:spLocks noGrp="1"/>
          </p:cNvSpPr>
          <p:nvPr>
            <p:ph type="sldNum" idx="5"/>
          </p:nvPr>
        </p:nvSpPr>
        <p:spPr/>
        <p:txBody>
          <a:bodyPr/>
          <a:p>
            <a:fld id="{829A7A9E-DB9D-4174-B850-4E67D2A0F967}"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Sources</a:t>
            </a:r>
            <a:endParaRPr b="0" lang="en-US" sz="3630" spc="-1" strike="noStrike">
              <a:solidFill>
                <a:srgbClr val="000000"/>
              </a:solidFill>
              <a:latin typeface="Calibri"/>
            </a:endParaRPr>
          </a:p>
        </p:txBody>
      </p:sp>
      <p:sp>
        <p:nvSpPr>
          <p:cNvPr id="101" name="Content Placeholder 2"/>
          <p:cNvSpPr/>
          <p:nvPr/>
        </p:nvSpPr>
        <p:spPr>
          <a:xfrm>
            <a:off x="164880" y="1521360"/>
            <a:ext cx="11935440" cy="465516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600" spc="-1" strike="noStrike">
                <a:solidFill>
                  <a:srgbClr val="000000"/>
                </a:solidFill>
                <a:latin typeface="Segoe UI"/>
                <a:ea typeface="Segoe UI"/>
              </a:rPr>
              <a:t>Materials for these slides are taken majorly from the following websites.</a:t>
            </a:r>
            <a:endParaRPr b="0" lang="en-IN" sz="2600" spc="-1" strike="noStrike">
              <a:latin typeface="Arial"/>
            </a:endParaRPr>
          </a:p>
          <a:p>
            <a:pPr>
              <a:lnSpc>
                <a:spcPts val="2999"/>
              </a:lnSpc>
              <a:spcBef>
                <a:spcPts val="499"/>
              </a:spcBef>
              <a:buNone/>
            </a:pPr>
            <a:endParaRPr b="0" lang="en-IN" sz="2200" spc="-1" strike="noStrike">
              <a:latin typeface="Arial"/>
            </a:endParaRPr>
          </a:p>
          <a:p>
            <a:pPr lvl="1" marL="685800" indent="-228600">
              <a:lnSpc>
                <a:spcPts val="2999"/>
              </a:lnSpc>
              <a:spcBef>
                <a:spcPts val="499"/>
              </a:spcBef>
              <a:buClr>
                <a:srgbClr val="000000"/>
              </a:buClr>
              <a:buFont typeface="Arial"/>
              <a:buChar char="•"/>
            </a:pPr>
            <a:r>
              <a:rPr b="0" lang="en-US" sz="2200" spc="-1" strike="noStrike" u="sng">
                <a:solidFill>
                  <a:srgbClr val="0563c1"/>
                </a:solidFill>
                <a:uFillTx/>
                <a:latin typeface="Segoe UI"/>
                <a:ea typeface="Segoe UI"/>
                <a:hlinkClick r:id="rId1"/>
              </a:rPr>
              <a:t>https://anzeljg.github.io/rin2/book2/2405/docs/tkinter/index.html</a:t>
            </a:r>
            <a:endParaRPr b="0" lang="en-IN" sz="2200" spc="-1" strike="noStrike">
              <a:latin typeface="Arial"/>
            </a:endParaRPr>
          </a:p>
          <a:p>
            <a:pPr lvl="1" marL="685800" indent="-228600">
              <a:lnSpc>
                <a:spcPts val="2999"/>
              </a:lnSpc>
              <a:spcBef>
                <a:spcPts val="499"/>
              </a:spcBef>
              <a:buClr>
                <a:srgbClr val="000000"/>
              </a:buClr>
              <a:buFont typeface="Arial"/>
              <a:buChar char="•"/>
            </a:pPr>
            <a:r>
              <a:rPr b="0" lang="en-US" sz="2200" spc="-1" strike="noStrike" u="sng">
                <a:solidFill>
                  <a:srgbClr val="0563c1"/>
                </a:solidFill>
                <a:uFillTx/>
                <a:latin typeface="Segoe UI"/>
                <a:ea typeface="Segoe UI"/>
                <a:hlinkClick r:id="rId2"/>
              </a:rPr>
              <a:t>https://python-course.eu/tkinter/</a:t>
            </a:r>
            <a:endParaRPr b="0" lang="en-IN" sz="2200" spc="-1" strike="noStrike">
              <a:latin typeface="Arial"/>
            </a:endParaRPr>
          </a:p>
          <a:p>
            <a:pPr>
              <a:lnSpc>
                <a:spcPts val="2999"/>
              </a:lnSpc>
              <a:spcBef>
                <a:spcPts val="499"/>
              </a:spcBef>
              <a:buNone/>
            </a:pPr>
            <a:endParaRPr b="0" lang="en-IN" sz="2400" spc="-1" strike="noStrike">
              <a:latin typeface="Arial"/>
            </a:endParaRPr>
          </a:p>
          <a:p>
            <a:pPr marL="228600" indent="-228600">
              <a:lnSpc>
                <a:spcPts val="2999"/>
              </a:lnSpc>
              <a:spcBef>
                <a:spcPts val="1001"/>
              </a:spcBef>
              <a:buClr>
                <a:srgbClr val="44546a"/>
              </a:buClr>
              <a:buFont typeface="Arial"/>
              <a:buChar char="•"/>
            </a:pPr>
            <a:r>
              <a:rPr b="0" lang="en" sz="2800" spc="-1" strike="noStrike">
                <a:solidFill>
                  <a:srgbClr val="44546a"/>
                </a:solidFill>
                <a:latin typeface="Segoe UI"/>
                <a:ea typeface="Segoe UI"/>
              </a:rPr>
              <a:t>A good youtube playlist to learn Tkinter from codemy.com</a:t>
            </a:r>
            <a:endParaRPr b="0" lang="en-IN" sz="2800" spc="-1" strike="noStrike">
              <a:latin typeface="Arial"/>
            </a:endParaRPr>
          </a:p>
          <a:p>
            <a:pPr>
              <a:lnSpc>
                <a:spcPts val="2999"/>
              </a:lnSpc>
              <a:spcBef>
                <a:spcPts val="1001"/>
              </a:spcBef>
              <a:buNone/>
            </a:pPr>
            <a:endParaRPr b="0" lang="en-IN" sz="2800" spc="-1" strike="noStrike">
              <a:latin typeface="Arial"/>
            </a:endParaRPr>
          </a:p>
          <a:p>
            <a:pPr lvl="1" marL="685800" indent="-228600">
              <a:lnSpc>
                <a:spcPts val="2999"/>
              </a:lnSpc>
              <a:spcBef>
                <a:spcPts val="499"/>
              </a:spcBef>
              <a:buClr>
                <a:srgbClr val="44546a"/>
              </a:buClr>
              <a:buFont typeface="Arial"/>
              <a:buChar char="•"/>
            </a:pPr>
            <a:r>
              <a:rPr b="0" lang="en-IN" sz="2400" spc="-1" strike="noStrike" u="sng">
                <a:solidFill>
                  <a:srgbClr val="0563c1"/>
                </a:solidFill>
                <a:uFillTx/>
                <a:latin typeface="Segoe UI"/>
                <a:ea typeface="Segoe UI"/>
                <a:hlinkClick r:id="rId3"/>
              </a:rPr>
              <a:t>https://www.youtube.com/playlist?list=PLCC34OHNcOtoC6GglhF3ncJ5rLwQrLGnV</a:t>
            </a:r>
            <a:endParaRPr b="0" lang="en-IN" sz="2400" spc="-1" strike="noStrike">
              <a:latin typeface="Arial"/>
            </a:endParaRPr>
          </a:p>
          <a:p>
            <a:pPr>
              <a:lnSpc>
                <a:spcPts val="2999"/>
              </a:lnSpc>
              <a:spcBef>
                <a:spcPts val="499"/>
              </a:spcBef>
              <a:buNone/>
            </a:pPr>
            <a:endParaRPr b="0" lang="en-IN" sz="2400" spc="-1" strike="noStrike">
              <a:latin typeface="Arial"/>
            </a:endParaRPr>
          </a:p>
          <a:p>
            <a:pPr>
              <a:lnSpc>
                <a:spcPts val="2999"/>
              </a:lnSpc>
              <a:spcBef>
                <a:spcPts val="499"/>
              </a:spcBef>
              <a:buNone/>
            </a:pPr>
            <a:endParaRPr b="0" lang="en-IN" sz="2200" spc="-1" strike="noStrike">
              <a:latin typeface="Arial"/>
            </a:endParaRPr>
          </a:p>
          <a:p>
            <a:pPr>
              <a:lnSpc>
                <a:spcPts val="2999"/>
              </a:lnSpc>
              <a:spcBef>
                <a:spcPts val="499"/>
              </a:spcBef>
              <a:buNone/>
            </a:pPr>
            <a:endParaRPr b="0" lang="en-IN" sz="2200" spc="-1" strike="noStrike">
              <a:latin typeface="Arial"/>
            </a:endParaRPr>
          </a:p>
        </p:txBody>
      </p:sp>
      <p:sp>
        <p:nvSpPr>
          <p:cNvPr id="102" name="PlaceHolder 2"/>
          <p:cNvSpPr>
            <a:spLocks noGrp="1"/>
          </p:cNvSpPr>
          <p:nvPr>
            <p:ph type="ftr" idx="12"/>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03" name="PlaceHolder 3"/>
          <p:cNvSpPr>
            <a:spLocks noGrp="1"/>
          </p:cNvSpPr>
          <p:nvPr>
            <p:ph type="dt" idx="13"/>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5" name="PlaceHolder 4"/>
          <p:cNvSpPr>
            <a:spLocks noGrp="1"/>
          </p:cNvSpPr>
          <p:nvPr>
            <p:ph type="sldNum" idx="5"/>
          </p:nvPr>
        </p:nvSpPr>
        <p:spPr/>
        <p:txBody>
          <a:bodyPr/>
          <a:p>
            <a:fld id="{BF61BBFF-83C5-4FB2-A9E2-587705D0EF5C}"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Graphical User Interface (GUI)</a:t>
            </a:r>
            <a:endParaRPr b="0" lang="en-US" sz="3630" spc="-1" strike="noStrike">
              <a:solidFill>
                <a:srgbClr val="000000"/>
              </a:solidFill>
              <a:latin typeface="Calibri"/>
            </a:endParaRPr>
          </a:p>
        </p:txBody>
      </p:sp>
      <p:sp>
        <p:nvSpPr>
          <p:cNvPr id="105"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800" spc="-1" strike="noStrike">
                <a:solidFill>
                  <a:srgbClr val="000000"/>
                </a:solidFill>
                <a:latin typeface="Segoe UI"/>
                <a:ea typeface="Segoe UI"/>
              </a:rPr>
              <a:t>Wikipedia says – ‘</a:t>
            </a:r>
            <a:r>
              <a:rPr b="0" i="1" lang="en-US" sz="2100" spc="-1" strike="noStrike">
                <a:solidFill>
                  <a:srgbClr val="000000"/>
                </a:solidFill>
                <a:latin typeface="Segoe UI"/>
                <a:ea typeface="Segoe UI"/>
              </a:rPr>
              <a:t>The graphical user interface (GUI) is a form of user interface that </a:t>
            </a:r>
            <a:r>
              <a:rPr b="1" i="1" lang="en-US" sz="2100" spc="-1" strike="noStrike">
                <a:solidFill>
                  <a:srgbClr val="000000"/>
                </a:solidFill>
                <a:latin typeface="Segoe UI"/>
                <a:ea typeface="Segoe UI"/>
              </a:rPr>
              <a:t>allows users to interact</a:t>
            </a:r>
            <a:r>
              <a:rPr b="0" i="1" lang="en-US" sz="2100" spc="-1" strike="noStrike">
                <a:solidFill>
                  <a:srgbClr val="000000"/>
                </a:solidFill>
                <a:latin typeface="Segoe UI"/>
                <a:ea typeface="Segoe UI"/>
              </a:rPr>
              <a:t> with electronic devices </a:t>
            </a:r>
            <a:r>
              <a:rPr b="0" i="1" lang="en-US" sz="2100" spc="-1" strike="noStrike" u="sng">
                <a:solidFill>
                  <a:srgbClr val="000000"/>
                </a:solidFill>
                <a:uFillTx/>
                <a:latin typeface="Segoe UI"/>
                <a:ea typeface="Segoe UI"/>
              </a:rPr>
              <a:t>through graphical icons</a:t>
            </a:r>
            <a:r>
              <a:rPr b="0" i="1" lang="en-US" sz="2100" spc="-1" strike="noStrike">
                <a:solidFill>
                  <a:srgbClr val="000000"/>
                </a:solidFill>
                <a:latin typeface="Segoe UI"/>
                <a:ea typeface="Segoe UI"/>
              </a:rPr>
              <a:t> and audio indicator such as primary notation, </a:t>
            </a:r>
            <a:r>
              <a:rPr b="0" i="1" lang="en-US" sz="2100" spc="-1" strike="noStrike" u="sng">
                <a:solidFill>
                  <a:srgbClr val="000000"/>
                </a:solidFill>
                <a:uFillTx/>
                <a:latin typeface="Segoe UI"/>
                <a:ea typeface="Segoe UI"/>
              </a:rPr>
              <a:t>instead of text-based user interfaces</a:t>
            </a:r>
            <a:r>
              <a:rPr b="0" i="1" lang="en-US" sz="2100" spc="-1" strike="noStrike">
                <a:solidFill>
                  <a:srgbClr val="000000"/>
                </a:solidFill>
                <a:latin typeface="Segoe UI"/>
                <a:ea typeface="Segoe UI"/>
              </a:rPr>
              <a:t>, typed command labels or text navigation.</a:t>
            </a:r>
            <a:r>
              <a:rPr b="0" lang="en-US" sz="2800" spc="-1" strike="noStrike">
                <a:solidFill>
                  <a:srgbClr val="000000"/>
                </a:solidFill>
                <a:latin typeface="Segoe UI"/>
                <a:ea typeface="Segoe UI"/>
              </a:rPr>
              <a:t>’</a:t>
            </a:r>
            <a:endParaRPr b="0" lang="en-IN" sz="28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800" spc="-1" strike="noStrike">
              <a:latin typeface="Arial"/>
            </a:endParaRPr>
          </a:p>
          <a:p>
            <a:pPr marL="228600" indent="-228600">
              <a:lnSpc>
                <a:spcPts val="2999"/>
              </a:lnSpc>
              <a:spcBef>
                <a:spcPts val="1001"/>
              </a:spcBef>
              <a:buClr>
                <a:srgbClr val="000000"/>
              </a:buClr>
              <a:buFont typeface="Arial"/>
              <a:buChar char="•"/>
            </a:pPr>
            <a:r>
              <a:rPr b="0" lang="en-US" sz="2800" spc="-1" strike="noStrike">
                <a:solidFill>
                  <a:srgbClr val="000000"/>
                </a:solidFill>
                <a:latin typeface="Segoe UI"/>
                <a:ea typeface="Segoe UI"/>
              </a:rPr>
              <a:t>Why GUI:</a:t>
            </a:r>
            <a:endParaRPr b="0" lang="en-IN" sz="2800" spc="-1" strike="noStrike">
              <a:latin typeface="Arial"/>
            </a:endParaRPr>
          </a:p>
          <a:p>
            <a:pPr lvl="1" marL="685800" indent="-228600">
              <a:lnSpc>
                <a:spcPts val="2999"/>
              </a:lnSpc>
              <a:spcBef>
                <a:spcPts val="499"/>
              </a:spcBef>
              <a:buClr>
                <a:srgbClr val="000000"/>
              </a:buClr>
              <a:buFont typeface="Arial"/>
              <a:buChar char="•"/>
            </a:pPr>
            <a:r>
              <a:rPr b="0" lang="en-US" sz="2400" spc="-1" strike="noStrike">
                <a:solidFill>
                  <a:srgbClr val="000000"/>
                </a:solidFill>
                <a:latin typeface="Segoe UI"/>
                <a:ea typeface="Segoe UI"/>
              </a:rPr>
              <a:t>CLI (command line interface) can be intimidating to a beginner.</a:t>
            </a:r>
            <a:endParaRPr b="0" lang="en-IN" sz="2400" spc="-1" strike="noStrike">
              <a:latin typeface="Arial"/>
            </a:endParaRPr>
          </a:p>
          <a:p>
            <a:pPr>
              <a:lnSpc>
                <a:spcPts val="2999"/>
              </a:lnSpc>
              <a:spcBef>
                <a:spcPts val="499"/>
              </a:spcBef>
              <a:buNone/>
            </a:pPr>
            <a:endParaRPr b="0" lang="en-IN" sz="2400" spc="-1" strike="noStrike">
              <a:latin typeface="Arial"/>
            </a:endParaRPr>
          </a:p>
          <a:p>
            <a:pPr lvl="1" marL="685800" indent="-228600">
              <a:lnSpc>
                <a:spcPts val="2999"/>
              </a:lnSpc>
              <a:spcBef>
                <a:spcPts val="499"/>
              </a:spcBef>
              <a:buClr>
                <a:srgbClr val="000000"/>
              </a:buClr>
              <a:buFont typeface="Arial"/>
              <a:buChar char="•"/>
            </a:pPr>
            <a:r>
              <a:rPr b="0" lang="en-US" sz="2400" spc="-1" strike="noStrike">
                <a:solidFill>
                  <a:srgbClr val="000000"/>
                </a:solidFill>
                <a:latin typeface="Segoe UI"/>
                <a:ea typeface="Segoe UI"/>
              </a:rPr>
              <a:t>A picture is worth a thousand words!</a:t>
            </a:r>
            <a:endParaRPr b="0" lang="en-IN" sz="24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000" spc="-1" strike="noStrike">
              <a:latin typeface="Arial"/>
            </a:endParaRPr>
          </a:p>
        </p:txBody>
      </p:sp>
      <p:sp>
        <p:nvSpPr>
          <p:cNvPr id="106" name="PlaceHolder 2"/>
          <p:cNvSpPr>
            <a:spLocks noGrp="1"/>
          </p:cNvSpPr>
          <p:nvPr>
            <p:ph type="ftr" idx="14"/>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07" name="PlaceHolder 3"/>
          <p:cNvSpPr>
            <a:spLocks noGrp="1"/>
          </p:cNvSpPr>
          <p:nvPr>
            <p:ph type="dt" idx="15"/>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pic>
        <p:nvPicPr>
          <p:cNvPr id="108" name="Picture 4" descr="Illustration: Elements of an operating system GUI."/>
          <p:cNvPicPr/>
          <p:nvPr/>
        </p:nvPicPr>
        <p:blipFill>
          <a:blip r:embed="rId1"/>
          <a:srcRect l="0" t="0" r="0" b="8535"/>
          <a:stretch/>
        </p:blipFill>
        <p:spPr>
          <a:xfrm>
            <a:off x="4680000" y="3240000"/>
            <a:ext cx="2505600" cy="1657800"/>
          </a:xfrm>
          <a:prstGeom prst="rect">
            <a:avLst/>
          </a:prstGeom>
          <a:ln w="0">
            <a:solidFill>
              <a:srgbClr val="000000"/>
            </a:solidFill>
          </a:ln>
        </p:spPr>
      </p:pic>
      <p:sp>
        <p:nvSpPr>
          <p:cNvPr id="109" name="Google Shape;61;p14"/>
          <p:cNvSpPr/>
          <p:nvPr/>
        </p:nvSpPr>
        <p:spPr>
          <a:xfrm>
            <a:off x="9530280" y="6323040"/>
            <a:ext cx="2670480" cy="335520"/>
          </a:xfrm>
          <a:prstGeom prst="rect">
            <a:avLst/>
          </a:prstGeom>
          <a:noFill/>
          <a:ln w="0">
            <a:noFill/>
          </a:ln>
        </p:spPr>
        <p:style>
          <a:lnRef idx="0"/>
          <a:fillRef idx="0"/>
          <a:effectRef idx="0"/>
          <a:fontRef idx="minor"/>
        </p:style>
        <p:txBody>
          <a:bodyPr tIns="168480" bIns="168480" anchor="t">
            <a:spAutoFit/>
          </a:bodyPr>
          <a:p>
            <a:pPr>
              <a:lnSpc>
                <a:spcPct val="100000"/>
              </a:lnSpc>
              <a:buNone/>
            </a:pPr>
            <a:r>
              <a:rPr b="0" lang="en" sz="1100" spc="-1" strike="noStrike">
                <a:solidFill>
                  <a:srgbClr val="595959"/>
                </a:solidFill>
                <a:latin typeface="Arial"/>
              </a:rPr>
              <a:t>Pic source: </a:t>
            </a:r>
            <a:r>
              <a:rPr b="0" lang="en-IN" sz="1100" spc="-1" strike="noStrike">
                <a:solidFill>
                  <a:srgbClr val="595959"/>
                </a:solidFill>
                <a:latin typeface="Arial"/>
              </a:rPr>
              <a:t>www.computerhope.com</a:t>
            </a:r>
            <a:endParaRPr b="0" lang="en-IN" sz="1100" spc="-1" strike="noStrike">
              <a:latin typeface="Arial"/>
            </a:endParaRPr>
          </a:p>
        </p:txBody>
      </p:sp>
      <p:pic>
        <p:nvPicPr>
          <p:cNvPr id="110" name="Picture 5" descr=""/>
          <p:cNvPicPr/>
          <p:nvPr/>
        </p:nvPicPr>
        <p:blipFill>
          <a:blip r:embed="rId2"/>
          <a:stretch/>
        </p:blipFill>
        <p:spPr>
          <a:xfrm>
            <a:off x="1050840" y="5649120"/>
            <a:ext cx="9209160" cy="290880"/>
          </a:xfrm>
          <a:prstGeom prst="rect">
            <a:avLst/>
          </a:prstGeom>
          <a:ln w="0">
            <a:noFill/>
          </a:ln>
        </p:spPr>
      </p:pic>
      <p:sp>
        <p:nvSpPr>
          <p:cNvPr id="5" name="PlaceHolder 4"/>
          <p:cNvSpPr>
            <a:spLocks noGrp="1"/>
          </p:cNvSpPr>
          <p:nvPr>
            <p:ph type="sldNum" idx="5"/>
          </p:nvPr>
        </p:nvSpPr>
        <p:spPr/>
        <p:txBody>
          <a:bodyPr/>
          <a:p>
            <a:fld id="{BAAD129E-1C1B-4558-91DB-94160E09CBEC}"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Python GUIs</a:t>
            </a:r>
            <a:endParaRPr b="0" lang="en-US" sz="3630" spc="-1" strike="noStrike">
              <a:solidFill>
                <a:srgbClr val="000000"/>
              </a:solidFill>
              <a:latin typeface="Calibri"/>
            </a:endParaRPr>
          </a:p>
        </p:txBody>
      </p:sp>
      <p:sp>
        <p:nvSpPr>
          <p:cNvPr id="112"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1" lang="en-US" sz="2800" spc="-1" strike="noStrike">
                <a:solidFill>
                  <a:srgbClr val="000000"/>
                </a:solidFill>
                <a:latin typeface="Segoe UI"/>
                <a:ea typeface="Segoe UI"/>
              </a:rPr>
              <a:t>Tkinter</a:t>
            </a:r>
            <a:r>
              <a:rPr b="0" lang="en-US" sz="2800" spc="-1" strike="noStrike">
                <a:solidFill>
                  <a:srgbClr val="000000"/>
                </a:solidFill>
                <a:latin typeface="Segoe UI"/>
                <a:ea typeface="Segoe UI"/>
              </a:rPr>
              <a:t>: </a:t>
            </a:r>
            <a:r>
              <a:rPr b="0" lang="en-US" sz="2400" spc="-1" strike="noStrike">
                <a:solidFill>
                  <a:srgbClr val="000000"/>
                </a:solidFill>
                <a:latin typeface="Segoe UI"/>
                <a:ea typeface="Segoe UI"/>
              </a:rPr>
              <a:t>standard built-in Python GUI library. built on top of the Tcl/Tk widget set.</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Segoe UI"/>
                <a:ea typeface="Segoe UI"/>
              </a:rPr>
              <a:t>wxPython</a:t>
            </a:r>
            <a:r>
              <a:rPr b="0" lang="en-US" sz="2400" spc="-1" strike="noStrike">
                <a:solidFill>
                  <a:srgbClr val="000000"/>
                </a:solidFill>
                <a:latin typeface="Segoe UI"/>
                <a:ea typeface="Segoe UI"/>
              </a:rPr>
              <a:t>: wxWidgets is C++ based GUI library. </a:t>
            </a:r>
            <a:r>
              <a:rPr b="0" lang="en-IN" sz="2400" spc="-1" strike="noStrike">
                <a:solidFill>
                  <a:srgbClr val="000000"/>
                </a:solidFill>
                <a:latin typeface="Segoe UI"/>
                <a:ea typeface="Segoe UI"/>
              </a:rPr>
              <a:t>wxPython is Python bindings for it.</a:t>
            </a:r>
            <a:endParaRPr b="0" lang="en-IN"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Segoe UI"/>
                <a:ea typeface="Segoe UI"/>
              </a:rPr>
              <a:t>PyQT</a:t>
            </a:r>
            <a:r>
              <a:rPr b="0" lang="en-US" sz="2400" spc="-1" strike="noStrike">
                <a:solidFill>
                  <a:srgbClr val="000000"/>
                </a:solidFill>
                <a:latin typeface="Segoe UI"/>
                <a:ea typeface="Segoe UI"/>
              </a:rPr>
              <a:t>: wraps Qt toolkit facilities.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Segoe UI"/>
                <a:ea typeface="Segoe UI"/>
              </a:rPr>
              <a:t>PyObjc</a:t>
            </a:r>
            <a:r>
              <a:rPr b="0" lang="en-US" sz="2400" spc="-1" strike="noStrike">
                <a:solidFill>
                  <a:srgbClr val="000000"/>
                </a:solidFill>
                <a:latin typeface="Segoe UI"/>
                <a:ea typeface="Segoe UI"/>
              </a:rPr>
              <a:t>: Mac OS specific library</a:t>
            </a:r>
            <a:r>
              <a:rPr b="0" lang="en-IN" sz="2400" spc="-1" strike="noStrike">
                <a:solidFill>
                  <a:srgbClr val="000000"/>
                </a:solidFill>
                <a:latin typeface="Segoe UI"/>
                <a:ea typeface="Segoe UI"/>
              </a:rPr>
              <a:t>.</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Segoe UI"/>
                <a:ea typeface="Segoe UI"/>
              </a:rPr>
              <a:t>PythonWin</a:t>
            </a:r>
            <a:r>
              <a:rPr b="0" lang="en-US" sz="2400" spc="-1" strike="noStrike">
                <a:solidFill>
                  <a:srgbClr val="000000"/>
                </a:solidFill>
                <a:latin typeface="Segoe UI"/>
                <a:ea typeface="Segoe UI"/>
              </a:rPr>
              <a:t>: set of wrappings used to create Windows based GUIs.</a:t>
            </a:r>
            <a:endParaRPr b="0" lang="en-IN" sz="2400" spc="-1" strike="noStrike">
              <a:latin typeface="Arial"/>
            </a:endParaRPr>
          </a:p>
          <a:p>
            <a:pPr>
              <a:lnSpc>
                <a:spcPts val="2999"/>
              </a:lnSpc>
              <a:spcBef>
                <a:spcPts val="1001"/>
              </a:spcBef>
              <a:buNone/>
              <a:tabLst>
                <a:tab algn="l" pos="0"/>
              </a:tabLst>
            </a:pPr>
            <a:endParaRPr b="0" lang="en-IN" sz="2400" spc="-1" strike="noStrike">
              <a:latin typeface="Arial"/>
            </a:endParaRPr>
          </a:p>
          <a:p>
            <a:pPr>
              <a:lnSpc>
                <a:spcPts val="2999"/>
              </a:lnSpc>
              <a:spcBef>
                <a:spcPts val="1001"/>
              </a:spcBef>
              <a:buNone/>
              <a:tabLst>
                <a:tab algn="l" pos="0"/>
              </a:tabLst>
            </a:pPr>
            <a:endParaRPr b="0" lang="en-IN" sz="2400" spc="-1" strike="noStrike">
              <a:latin typeface="Arial"/>
            </a:endParaRPr>
          </a:p>
          <a:p>
            <a:pPr>
              <a:lnSpc>
                <a:spcPts val="2999"/>
              </a:lnSpc>
              <a:spcBef>
                <a:spcPts val="1001"/>
              </a:spcBef>
              <a:buNone/>
              <a:tabLst>
                <a:tab algn="l" pos="0"/>
              </a:tabLst>
            </a:pPr>
            <a:endParaRPr b="0" lang="en-IN" sz="2800" spc="-1" strike="noStrike">
              <a:latin typeface="Arial"/>
            </a:endParaRPr>
          </a:p>
          <a:p>
            <a:pPr>
              <a:lnSpc>
                <a:spcPts val="2999"/>
              </a:lnSpc>
              <a:spcBef>
                <a:spcPts val="1001"/>
              </a:spcBef>
              <a:buNone/>
              <a:tabLst>
                <a:tab algn="l" pos="0"/>
              </a:tabLst>
            </a:pPr>
            <a:endParaRPr b="0" lang="en-IN" sz="2000" spc="-1" strike="noStrike">
              <a:latin typeface="Arial"/>
            </a:endParaRPr>
          </a:p>
        </p:txBody>
      </p:sp>
      <p:sp>
        <p:nvSpPr>
          <p:cNvPr id="113" name="PlaceHolder 2"/>
          <p:cNvSpPr>
            <a:spLocks noGrp="1"/>
          </p:cNvSpPr>
          <p:nvPr>
            <p:ph type="ftr" idx="16"/>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14" name="PlaceHolder 3"/>
          <p:cNvSpPr>
            <a:spLocks noGrp="1"/>
          </p:cNvSpPr>
          <p:nvPr>
            <p:ph type="dt" idx="17"/>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5" name="PlaceHolder 4"/>
          <p:cNvSpPr>
            <a:spLocks noGrp="1"/>
          </p:cNvSpPr>
          <p:nvPr>
            <p:ph type="sldNum" idx="5"/>
          </p:nvPr>
        </p:nvSpPr>
        <p:spPr/>
        <p:txBody>
          <a:bodyPr/>
          <a:p>
            <a:fld id="{66C9B3DC-6414-454A-892A-CE1F7CAF6725}"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23" descr=""/>
          <p:cNvPicPr/>
          <p:nvPr/>
        </p:nvPicPr>
        <p:blipFill>
          <a:blip r:embed="rId1"/>
          <a:stretch/>
        </p:blipFill>
        <p:spPr>
          <a:xfrm>
            <a:off x="405720" y="3603600"/>
            <a:ext cx="4707000" cy="2883600"/>
          </a:xfrm>
          <a:prstGeom prst="rect">
            <a:avLst/>
          </a:prstGeom>
          <a:ln w="0">
            <a:noFill/>
          </a:ln>
        </p:spPr>
      </p:pic>
      <p:sp>
        <p:nvSpPr>
          <p:cNvPr id="116"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Fundamentals of Tkinter</a:t>
            </a:r>
            <a:endParaRPr b="0" lang="en-US" sz="3630" spc="-1" strike="noStrike">
              <a:solidFill>
                <a:srgbClr val="000000"/>
              </a:solidFill>
              <a:latin typeface="Calibri"/>
            </a:endParaRPr>
          </a:p>
        </p:txBody>
      </p:sp>
      <p:sp>
        <p:nvSpPr>
          <p:cNvPr id="117"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General workflow:</a:t>
            </a: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000" spc="-1" strike="noStrike">
              <a:latin typeface="Arial"/>
            </a:endParaRPr>
          </a:p>
        </p:txBody>
      </p:sp>
      <p:sp>
        <p:nvSpPr>
          <p:cNvPr id="118" name="PlaceHolder 2"/>
          <p:cNvSpPr>
            <a:spLocks noGrp="1"/>
          </p:cNvSpPr>
          <p:nvPr>
            <p:ph type="ftr" idx="18"/>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19" name="PlaceHolder 3"/>
          <p:cNvSpPr>
            <a:spLocks noGrp="1"/>
          </p:cNvSpPr>
          <p:nvPr>
            <p:ph type="dt" idx="19"/>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120" name="Rounded Rectangle 5"/>
          <p:cNvSpPr/>
          <p:nvPr/>
        </p:nvSpPr>
        <p:spPr>
          <a:xfrm>
            <a:off x="556920" y="2034720"/>
            <a:ext cx="2910240" cy="463320"/>
          </a:xfrm>
          <a:prstGeom prst="roundRect">
            <a:avLst>
              <a:gd name="adj" fmla="val 16667"/>
            </a:avLst>
          </a:prstGeom>
          <a:solidFill>
            <a:schemeClr val="accent1">
              <a:lumMod val="75000"/>
            </a:schemeClr>
          </a:solidFill>
          <a:ln>
            <a:solidFill>
              <a:srgbClr val="5b9bd5">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rPr>
              <a:t>Import Tkinter module</a:t>
            </a:r>
            <a:endParaRPr b="0" lang="en-IN" sz="2000" spc="-1" strike="noStrike">
              <a:latin typeface="Arial"/>
            </a:endParaRPr>
          </a:p>
        </p:txBody>
      </p:sp>
      <p:sp>
        <p:nvSpPr>
          <p:cNvPr id="121" name="Rounded Rectangle 10"/>
          <p:cNvSpPr/>
          <p:nvPr/>
        </p:nvSpPr>
        <p:spPr>
          <a:xfrm>
            <a:off x="4263840" y="2034720"/>
            <a:ext cx="2910240" cy="463320"/>
          </a:xfrm>
          <a:prstGeom prst="roundRect">
            <a:avLst>
              <a:gd name="adj" fmla="val 16667"/>
            </a:avLst>
          </a:prstGeom>
          <a:solidFill>
            <a:schemeClr val="accent6">
              <a:lumMod val="75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rPr>
              <a:t>Create main GUI window</a:t>
            </a:r>
            <a:endParaRPr b="0" lang="en-IN" sz="2000" spc="-1" strike="noStrike">
              <a:latin typeface="Arial"/>
            </a:endParaRPr>
          </a:p>
        </p:txBody>
      </p:sp>
      <p:sp>
        <p:nvSpPr>
          <p:cNvPr id="122" name="Rounded Rectangle 11"/>
          <p:cNvSpPr/>
          <p:nvPr/>
        </p:nvSpPr>
        <p:spPr>
          <a:xfrm>
            <a:off x="7970760" y="2034720"/>
            <a:ext cx="2910240" cy="463320"/>
          </a:xfrm>
          <a:prstGeom prst="roundRect">
            <a:avLst>
              <a:gd name="adj" fmla="val 16667"/>
            </a:avLst>
          </a:prstGeom>
          <a:solidFill>
            <a:srgbClr val="7030a0"/>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rPr>
              <a:t>Create Widgets</a:t>
            </a:r>
            <a:endParaRPr b="0" lang="en-IN" sz="2000" spc="-1" strike="noStrike">
              <a:latin typeface="Arial"/>
            </a:endParaRPr>
          </a:p>
        </p:txBody>
      </p:sp>
      <p:sp>
        <p:nvSpPr>
          <p:cNvPr id="123" name="Rounded Rectangle 12"/>
          <p:cNvSpPr/>
          <p:nvPr/>
        </p:nvSpPr>
        <p:spPr>
          <a:xfrm>
            <a:off x="7707240" y="3011760"/>
            <a:ext cx="3436920" cy="463320"/>
          </a:xfrm>
          <a:prstGeom prst="roundRect">
            <a:avLst>
              <a:gd name="adj" fmla="val 16667"/>
            </a:avLst>
          </a:prstGeom>
          <a:solidFill>
            <a:schemeClr val="accent2">
              <a:lumMod val="75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rPr>
              <a:t>Place Widgets in main window</a:t>
            </a:r>
            <a:endParaRPr b="0" lang="en-IN" sz="2000" spc="-1" strike="noStrike">
              <a:latin typeface="Arial"/>
            </a:endParaRPr>
          </a:p>
        </p:txBody>
      </p:sp>
      <p:sp>
        <p:nvSpPr>
          <p:cNvPr id="124" name="Rounded Rectangle 13"/>
          <p:cNvSpPr/>
          <p:nvPr/>
        </p:nvSpPr>
        <p:spPr>
          <a:xfrm>
            <a:off x="4263840" y="3011760"/>
            <a:ext cx="2910240" cy="463320"/>
          </a:xfrm>
          <a:prstGeom prst="roundRect">
            <a:avLst>
              <a:gd name="adj" fmla="val 16667"/>
            </a:avLst>
          </a:prstGeom>
          <a:solidFill>
            <a:srgbClr val="5e5ce6"/>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rPr>
              <a:t>Enter main eventloop</a:t>
            </a:r>
            <a:endParaRPr b="0" lang="en-IN" sz="2000" spc="-1" strike="noStrike">
              <a:latin typeface="Arial"/>
            </a:endParaRPr>
          </a:p>
        </p:txBody>
      </p:sp>
      <p:sp>
        <p:nvSpPr>
          <p:cNvPr id="125" name="Straight Arrow Connector 7"/>
          <p:cNvSpPr/>
          <p:nvPr/>
        </p:nvSpPr>
        <p:spPr>
          <a:xfrm>
            <a:off x="3467520" y="2266560"/>
            <a:ext cx="795960" cy="360"/>
          </a:xfrm>
          <a:custGeom>
            <a:avLst/>
            <a:gdLst/>
            <a:ahLst/>
            <a:rect l="l" t="t" r="r" b="b"/>
            <a:pathLst>
              <a:path w="21600" h="21600">
                <a:moveTo>
                  <a:pt x="0" y="0"/>
                </a:moveTo>
                <a:lnTo>
                  <a:pt x="21600" y="21600"/>
                </a:lnTo>
              </a:path>
            </a:pathLst>
          </a:custGeom>
          <a:noFill/>
          <a:ln w="31750">
            <a:solidFill>
              <a:srgbClr val="000000"/>
            </a:solidFill>
            <a:tailEnd len="lg" type="stealth" w="lg"/>
          </a:ln>
        </p:spPr>
        <p:style>
          <a:lnRef idx="1">
            <a:schemeClr val="dk1"/>
          </a:lnRef>
          <a:fillRef idx="0">
            <a:schemeClr val="dk1"/>
          </a:fillRef>
          <a:effectRef idx="0">
            <a:schemeClr val="dk1"/>
          </a:effectRef>
          <a:fontRef idx="minor"/>
        </p:style>
      </p:sp>
      <p:sp>
        <p:nvSpPr>
          <p:cNvPr id="126" name="Straight Arrow Connector 14"/>
          <p:cNvSpPr/>
          <p:nvPr/>
        </p:nvSpPr>
        <p:spPr>
          <a:xfrm>
            <a:off x="7174440" y="2266560"/>
            <a:ext cx="795960" cy="360"/>
          </a:xfrm>
          <a:custGeom>
            <a:avLst/>
            <a:gdLst/>
            <a:ahLst/>
            <a:rect l="l" t="t" r="r" b="b"/>
            <a:pathLst>
              <a:path w="21600" h="21600">
                <a:moveTo>
                  <a:pt x="0" y="0"/>
                </a:moveTo>
                <a:lnTo>
                  <a:pt x="21600" y="21600"/>
                </a:lnTo>
              </a:path>
            </a:pathLst>
          </a:custGeom>
          <a:noFill/>
          <a:ln w="31750">
            <a:solidFill>
              <a:srgbClr val="000000"/>
            </a:solidFill>
            <a:tailEnd len="lg" type="stealth" w="lg"/>
          </a:ln>
        </p:spPr>
        <p:style>
          <a:lnRef idx="1">
            <a:schemeClr val="dk1"/>
          </a:lnRef>
          <a:fillRef idx="0">
            <a:schemeClr val="dk1"/>
          </a:fillRef>
          <a:effectRef idx="0">
            <a:schemeClr val="dk1"/>
          </a:effectRef>
          <a:fontRef idx="minor"/>
        </p:style>
      </p:sp>
      <p:sp>
        <p:nvSpPr>
          <p:cNvPr id="127" name="Straight Arrow Connector 17"/>
          <p:cNvSpPr/>
          <p:nvPr/>
        </p:nvSpPr>
        <p:spPr>
          <a:xfrm flipH="1">
            <a:off x="9425520" y="2498400"/>
            <a:ext cx="360" cy="513000"/>
          </a:xfrm>
          <a:custGeom>
            <a:avLst/>
            <a:gdLst/>
            <a:ahLst/>
            <a:rect l="l" t="t" r="r" b="b"/>
            <a:pathLst>
              <a:path w="21600" h="21600">
                <a:moveTo>
                  <a:pt x="0" y="0"/>
                </a:moveTo>
                <a:lnTo>
                  <a:pt x="21600" y="21600"/>
                </a:lnTo>
              </a:path>
            </a:pathLst>
          </a:custGeom>
          <a:noFill/>
          <a:ln w="31750">
            <a:solidFill>
              <a:srgbClr val="000000"/>
            </a:solidFill>
            <a:tailEnd len="lg" type="stealth" w="lg"/>
          </a:ln>
        </p:spPr>
        <p:style>
          <a:lnRef idx="1">
            <a:schemeClr val="dk1"/>
          </a:lnRef>
          <a:fillRef idx="0">
            <a:schemeClr val="dk1"/>
          </a:fillRef>
          <a:effectRef idx="0">
            <a:schemeClr val="dk1"/>
          </a:effectRef>
          <a:fontRef idx="minor"/>
        </p:style>
      </p:sp>
      <p:sp>
        <p:nvSpPr>
          <p:cNvPr id="128" name="Straight Arrow Connector 20"/>
          <p:cNvSpPr/>
          <p:nvPr/>
        </p:nvSpPr>
        <p:spPr>
          <a:xfrm flipH="1">
            <a:off x="7173720" y="3243600"/>
            <a:ext cx="532440" cy="360"/>
          </a:xfrm>
          <a:custGeom>
            <a:avLst/>
            <a:gdLst/>
            <a:ahLst/>
            <a:rect l="l" t="t" r="r" b="b"/>
            <a:pathLst>
              <a:path w="21600" h="21600">
                <a:moveTo>
                  <a:pt x="0" y="0"/>
                </a:moveTo>
                <a:lnTo>
                  <a:pt x="21600" y="21600"/>
                </a:lnTo>
              </a:path>
            </a:pathLst>
          </a:custGeom>
          <a:noFill/>
          <a:ln w="31750">
            <a:solidFill>
              <a:srgbClr val="000000"/>
            </a:solidFill>
            <a:tailEnd len="lg" type="stealth" w="lg"/>
          </a:ln>
        </p:spPr>
        <p:style>
          <a:lnRef idx="1">
            <a:schemeClr val="dk1"/>
          </a:lnRef>
          <a:fillRef idx="0">
            <a:schemeClr val="dk1"/>
          </a:fillRef>
          <a:effectRef idx="0">
            <a:schemeClr val="dk1"/>
          </a:effectRef>
          <a:fontRef idx="minor"/>
        </p:style>
      </p:sp>
      <p:pic>
        <p:nvPicPr>
          <p:cNvPr id="129" name="Picture 24" descr=""/>
          <p:cNvPicPr/>
          <p:nvPr/>
        </p:nvPicPr>
        <p:blipFill>
          <a:blip r:embed="rId2"/>
          <a:stretch/>
        </p:blipFill>
        <p:spPr>
          <a:xfrm>
            <a:off x="6488280" y="4208400"/>
            <a:ext cx="2787840" cy="2193840"/>
          </a:xfrm>
          <a:prstGeom prst="rect">
            <a:avLst/>
          </a:prstGeom>
          <a:ln w="0">
            <a:noFill/>
          </a:ln>
        </p:spPr>
      </p:pic>
      <p:sp>
        <p:nvSpPr>
          <p:cNvPr id="130" name="Rectangle 25"/>
          <p:cNvSpPr/>
          <p:nvPr/>
        </p:nvSpPr>
        <p:spPr>
          <a:xfrm>
            <a:off x="556920" y="3603600"/>
            <a:ext cx="2417760" cy="246960"/>
          </a:xfrm>
          <a:prstGeom prst="rect">
            <a:avLst/>
          </a:prstGeom>
          <a:noFill/>
          <a:ln w="38100">
            <a:solidFill>
              <a:srgbClr val="43729d"/>
            </a:solidFill>
          </a:ln>
        </p:spPr>
        <p:style>
          <a:lnRef idx="2">
            <a:schemeClr val="accent1">
              <a:shade val="50000"/>
            </a:schemeClr>
          </a:lnRef>
          <a:fillRef idx="1">
            <a:schemeClr val="accent1"/>
          </a:fillRef>
          <a:effectRef idx="0">
            <a:schemeClr val="accent1"/>
          </a:effectRef>
          <a:fontRef idx="minor"/>
        </p:style>
      </p:sp>
      <p:sp>
        <p:nvSpPr>
          <p:cNvPr id="131" name="Rectangle 26"/>
          <p:cNvSpPr/>
          <p:nvPr/>
        </p:nvSpPr>
        <p:spPr>
          <a:xfrm>
            <a:off x="556920" y="3953160"/>
            <a:ext cx="3924720" cy="785880"/>
          </a:xfrm>
          <a:prstGeom prst="rect">
            <a:avLst/>
          </a:prstGeom>
          <a:noFill/>
          <a:ln w="38100">
            <a:solidFill>
              <a:srgbClr val="70ad47">
                <a:lumMod val="75000"/>
              </a:srgbClr>
            </a:solidFill>
          </a:ln>
        </p:spPr>
        <p:style>
          <a:lnRef idx="2">
            <a:schemeClr val="accent1">
              <a:shade val="50000"/>
            </a:schemeClr>
          </a:lnRef>
          <a:fillRef idx="1">
            <a:schemeClr val="accent1"/>
          </a:fillRef>
          <a:effectRef idx="0">
            <a:schemeClr val="accent1"/>
          </a:effectRef>
          <a:fontRef idx="minor"/>
        </p:style>
      </p:sp>
      <p:sp>
        <p:nvSpPr>
          <p:cNvPr id="132" name="Rectangle 27"/>
          <p:cNvSpPr/>
          <p:nvPr/>
        </p:nvSpPr>
        <p:spPr>
          <a:xfrm>
            <a:off x="543960" y="4827960"/>
            <a:ext cx="4555800" cy="4392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p:style>
      </p:sp>
      <p:sp>
        <p:nvSpPr>
          <p:cNvPr id="133" name="Rectangle 28"/>
          <p:cNvSpPr/>
          <p:nvPr/>
        </p:nvSpPr>
        <p:spPr>
          <a:xfrm>
            <a:off x="556920" y="5371200"/>
            <a:ext cx="3293640" cy="604080"/>
          </a:xfrm>
          <a:prstGeom prst="rect">
            <a:avLst/>
          </a:prstGeom>
          <a:noFill/>
          <a:ln w="38100">
            <a:solidFill>
              <a:srgbClr val="ed7d31">
                <a:lumMod val="75000"/>
              </a:srgbClr>
            </a:solidFill>
          </a:ln>
        </p:spPr>
        <p:style>
          <a:lnRef idx="2">
            <a:schemeClr val="accent1">
              <a:shade val="50000"/>
            </a:schemeClr>
          </a:lnRef>
          <a:fillRef idx="1">
            <a:schemeClr val="accent1"/>
          </a:fillRef>
          <a:effectRef idx="0">
            <a:schemeClr val="accent1"/>
          </a:effectRef>
          <a:fontRef idx="minor"/>
        </p:style>
      </p:sp>
      <p:sp>
        <p:nvSpPr>
          <p:cNvPr id="134" name="Rectangle 29"/>
          <p:cNvSpPr/>
          <p:nvPr/>
        </p:nvSpPr>
        <p:spPr>
          <a:xfrm>
            <a:off x="556920" y="6080760"/>
            <a:ext cx="2417760" cy="371160"/>
          </a:xfrm>
          <a:prstGeom prst="rect">
            <a:avLst/>
          </a:prstGeom>
          <a:noFill/>
          <a:ln w="38100">
            <a:solidFill>
              <a:srgbClr val="5e5ce6"/>
            </a:solidFill>
          </a:ln>
        </p:spPr>
        <p:style>
          <a:lnRef idx="2">
            <a:schemeClr val="accent1">
              <a:shade val="50000"/>
            </a:schemeClr>
          </a:lnRef>
          <a:fillRef idx="1">
            <a:schemeClr val="accent1"/>
          </a:fillRef>
          <a:effectRef idx="0">
            <a:schemeClr val="accent1"/>
          </a:effectRef>
          <a:fontRef idx="minor"/>
        </p:style>
      </p:sp>
      <p:sp>
        <p:nvSpPr>
          <p:cNvPr id="135" name="Right Arrow 30"/>
          <p:cNvSpPr/>
          <p:nvPr/>
        </p:nvSpPr>
        <p:spPr>
          <a:xfrm>
            <a:off x="5378760" y="4866120"/>
            <a:ext cx="1429200" cy="4392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sldNum" idx="5"/>
          </p:nvPr>
        </p:nvSpPr>
        <p:spPr/>
        <p:txBody>
          <a:bodyPr/>
          <a:p>
            <a:fld id="{AB5D4307-3D0E-4F89-8432-025E538ADFE1}"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2476800" y="658440"/>
            <a:ext cx="723348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Label Widget</a:t>
            </a:r>
            <a:endParaRPr b="0" lang="en-US" sz="3630" spc="-1" strike="noStrike">
              <a:solidFill>
                <a:srgbClr val="000000"/>
              </a:solidFill>
              <a:latin typeface="Calibri"/>
            </a:endParaRPr>
          </a:p>
        </p:txBody>
      </p:sp>
      <p:sp>
        <p:nvSpPr>
          <p:cNvPr id="137"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 label is used to display text or an image. The label widget is for just viewing, not for interacting with.</a:t>
            </a: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a:lnSpc>
                <a:spcPts val="2999"/>
              </a:lnSpc>
              <a:spcBef>
                <a:spcPts val="1001"/>
              </a:spcBef>
              <a:buNone/>
            </a:pP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Many options to play with: ‘bg’, ‘fg’, ‘font’, ‘bd’, ‘image’ etc.</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Comprehensive list: Tkinter reference. </a:t>
            </a:r>
            <a:r>
              <a:rPr b="0" lang="en-US" sz="2400" spc="-1" strike="noStrike" u="sng">
                <a:solidFill>
                  <a:srgbClr val="0563c1"/>
                </a:solidFill>
                <a:uFillTx/>
                <a:latin typeface="Segoe UI"/>
                <a:ea typeface="Segoe UI"/>
                <a:hlinkClick r:id="rId1"/>
              </a:rPr>
              <a:t>Link</a:t>
            </a:r>
            <a:r>
              <a:rPr b="0" lang="en-US" sz="2400" spc="-1" strike="noStrike">
                <a:solidFill>
                  <a:srgbClr val="000000"/>
                </a:solidFill>
                <a:latin typeface="Segoe UI"/>
                <a:ea typeface="Segoe UI"/>
              </a:rPr>
              <a:t>.</a:t>
            </a:r>
            <a:endParaRPr b="0" lang="en-IN" sz="2400" spc="-1" strike="noStrike">
              <a:latin typeface="Arial"/>
            </a:endParaRPr>
          </a:p>
          <a:p>
            <a:pPr>
              <a:lnSpc>
                <a:spcPts val="2999"/>
              </a:lnSpc>
              <a:spcBef>
                <a:spcPts val="1001"/>
              </a:spcBef>
              <a:buNone/>
            </a:pPr>
            <a:endParaRPr b="0" lang="en-IN" sz="2400" spc="-1" strike="noStrike">
              <a:latin typeface="Arial"/>
            </a:endParaRPr>
          </a:p>
        </p:txBody>
      </p:sp>
      <p:sp>
        <p:nvSpPr>
          <p:cNvPr id="138" name="PlaceHolder 2"/>
          <p:cNvSpPr>
            <a:spLocks noGrp="1"/>
          </p:cNvSpPr>
          <p:nvPr>
            <p:ph type="ftr" idx="20"/>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39" name="PlaceHolder 3"/>
          <p:cNvSpPr>
            <a:spLocks noGrp="1"/>
          </p:cNvSpPr>
          <p:nvPr>
            <p:ph type="dt" idx="21"/>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pic>
        <p:nvPicPr>
          <p:cNvPr id="140" name="Picture 6" descr=""/>
          <p:cNvPicPr/>
          <p:nvPr/>
        </p:nvPicPr>
        <p:blipFill>
          <a:blip r:embed="rId2"/>
          <a:stretch/>
        </p:blipFill>
        <p:spPr>
          <a:xfrm>
            <a:off x="7305480" y="1920240"/>
            <a:ext cx="3479400" cy="2628720"/>
          </a:xfrm>
          <a:prstGeom prst="rect">
            <a:avLst/>
          </a:prstGeom>
          <a:ln w="0">
            <a:noFill/>
          </a:ln>
        </p:spPr>
      </p:pic>
      <p:pic>
        <p:nvPicPr>
          <p:cNvPr id="141" name="Picture 8" descr=""/>
          <p:cNvPicPr/>
          <p:nvPr/>
        </p:nvPicPr>
        <p:blipFill>
          <a:blip r:embed="rId3"/>
          <a:stretch/>
        </p:blipFill>
        <p:spPr>
          <a:xfrm>
            <a:off x="838080" y="2646360"/>
            <a:ext cx="5368680" cy="727560"/>
          </a:xfrm>
          <a:prstGeom prst="rect">
            <a:avLst/>
          </a:prstGeom>
          <a:ln w="0">
            <a:noFill/>
          </a:ln>
        </p:spPr>
      </p:pic>
      <p:sp>
        <p:nvSpPr>
          <p:cNvPr id="142" name="Right Arrow 32"/>
          <p:cNvSpPr/>
          <p:nvPr/>
        </p:nvSpPr>
        <p:spPr>
          <a:xfrm>
            <a:off x="6376680" y="2795400"/>
            <a:ext cx="1429200" cy="4392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pic>
        <p:nvPicPr>
          <p:cNvPr id="143" name="Picture 15" descr=""/>
          <p:cNvPicPr/>
          <p:nvPr/>
        </p:nvPicPr>
        <p:blipFill>
          <a:blip r:embed="rId4"/>
          <a:stretch/>
        </p:blipFill>
        <p:spPr>
          <a:xfrm>
            <a:off x="2613240" y="5145120"/>
            <a:ext cx="6702840" cy="778320"/>
          </a:xfrm>
          <a:prstGeom prst="rect">
            <a:avLst/>
          </a:prstGeom>
          <a:ln w="12700">
            <a:solidFill>
              <a:srgbClr val="5b9bd5">
                <a:shade val="50000"/>
              </a:srgbClr>
            </a:solidFill>
            <a:round/>
          </a:ln>
        </p:spPr>
      </p:pic>
      <p:sp>
        <p:nvSpPr>
          <p:cNvPr id="5" name="PlaceHolder 4"/>
          <p:cNvSpPr>
            <a:spLocks noGrp="1"/>
          </p:cNvSpPr>
          <p:nvPr>
            <p:ph type="sldNum" idx="5"/>
          </p:nvPr>
        </p:nvSpPr>
        <p:spPr/>
        <p:txBody>
          <a:bodyPr/>
          <a:p>
            <a:fld id="{D10C2766-5AFE-43D5-8236-EA1B0638F999}"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980000" y="610920"/>
            <a:ext cx="8979120" cy="118908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Layout/Geometry Manager in Tkinter</a:t>
            </a:r>
            <a:endParaRPr b="0" lang="en-US" sz="3630" spc="-1" strike="noStrike">
              <a:solidFill>
                <a:srgbClr val="000000"/>
              </a:solidFill>
              <a:latin typeface="Calibri"/>
            </a:endParaRPr>
          </a:p>
        </p:txBody>
      </p:sp>
      <p:sp>
        <p:nvSpPr>
          <p:cNvPr id="145" name="Content Placeholder 2"/>
          <p:cNvSpPr/>
          <p:nvPr/>
        </p:nvSpPr>
        <p:spPr>
          <a:xfrm>
            <a:off x="164880" y="1521360"/>
            <a:ext cx="1202688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Arranges widgets in the main GUI window.</a:t>
            </a:r>
            <a:endParaRPr b="0" lang="en-IN" sz="2400" spc="-1" strike="noStrike">
              <a:latin typeface="Arial"/>
            </a:endParaRPr>
          </a:p>
          <a:p>
            <a:pPr lvl="1" marL="685800" indent="-228600">
              <a:lnSpc>
                <a:spcPts val="2999"/>
              </a:lnSpc>
              <a:spcBef>
                <a:spcPts val="499"/>
              </a:spcBef>
              <a:buClr>
                <a:srgbClr val="000000"/>
              </a:buClr>
              <a:buFont typeface="Arial"/>
              <a:buChar char="•"/>
            </a:pPr>
            <a:r>
              <a:rPr b="0" lang="en-US" sz="2000" spc="-1" strike="noStrike">
                <a:solidFill>
                  <a:srgbClr val="000000"/>
                </a:solidFill>
                <a:latin typeface="Segoe UI"/>
                <a:ea typeface="Segoe UI"/>
              </a:rPr>
              <a:t>pack</a:t>
            </a:r>
            <a:endParaRPr b="0" lang="en-IN" sz="2000" spc="-1" strike="noStrike">
              <a:latin typeface="Arial"/>
            </a:endParaRPr>
          </a:p>
          <a:p>
            <a:pPr lvl="1" marL="685800" indent="-228600">
              <a:lnSpc>
                <a:spcPts val="2999"/>
              </a:lnSpc>
              <a:spcBef>
                <a:spcPts val="499"/>
              </a:spcBef>
              <a:buClr>
                <a:srgbClr val="000000"/>
              </a:buClr>
              <a:buFont typeface="Arial"/>
              <a:buChar char="•"/>
            </a:pPr>
            <a:r>
              <a:rPr b="0" lang="en-US" sz="2000" spc="-1" strike="noStrike">
                <a:solidFill>
                  <a:srgbClr val="000000"/>
                </a:solidFill>
                <a:latin typeface="Segoe UI"/>
                <a:ea typeface="Segoe UI"/>
              </a:rPr>
              <a:t>grid</a:t>
            </a:r>
            <a:endParaRPr b="0" lang="en-IN" sz="2000" spc="-1" strike="noStrike">
              <a:latin typeface="Arial"/>
            </a:endParaRPr>
          </a:p>
          <a:p>
            <a:pPr lvl="1" marL="685800" indent="-228600">
              <a:lnSpc>
                <a:spcPts val="2999"/>
              </a:lnSpc>
              <a:spcBef>
                <a:spcPts val="499"/>
              </a:spcBef>
              <a:buClr>
                <a:srgbClr val="000000"/>
              </a:buClr>
              <a:buFont typeface="Arial"/>
              <a:buChar char="•"/>
            </a:pPr>
            <a:r>
              <a:rPr b="0" lang="en-US" sz="2000" spc="-1" strike="noStrike">
                <a:solidFill>
                  <a:srgbClr val="000000"/>
                </a:solidFill>
                <a:latin typeface="Segoe UI"/>
                <a:ea typeface="Segoe UI"/>
              </a:rPr>
              <a:t>place</a:t>
            </a:r>
            <a:endParaRPr b="0" lang="en-IN" sz="20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These three should never be mixed in the same master window!</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t>
            </a:r>
            <a:r>
              <a:rPr b="0" lang="en-US" sz="2400" spc="-1" strike="noStrike">
                <a:solidFill>
                  <a:srgbClr val="000000"/>
                </a:solidFill>
                <a:latin typeface="Segoe UI"/>
                <a:ea typeface="Segoe UI"/>
              </a:rPr>
              <a:t>pack’ is easiest to use but limited in capabilities. ‘packing’ widgets by default puts them below the other.</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t>
            </a:r>
            <a:r>
              <a:rPr b="0" lang="en-US" sz="2400" spc="-1" strike="noStrike">
                <a:solidFill>
                  <a:srgbClr val="000000"/>
                </a:solidFill>
                <a:latin typeface="Segoe UI"/>
                <a:ea typeface="Segoe UI"/>
              </a:rPr>
              <a:t>place’ allows explicit setting of position and size of widgets, either in absolute terms, or relative to another widget.</a:t>
            </a:r>
            <a:endParaRPr b="0" lang="en-IN" sz="2400" spc="-1" strike="noStrike">
              <a:latin typeface="Arial"/>
            </a:endParaRPr>
          </a:p>
          <a:p>
            <a:pPr>
              <a:lnSpc>
                <a:spcPts val="2999"/>
              </a:lnSpc>
              <a:spcBef>
                <a:spcPts val="1001"/>
              </a:spcBef>
              <a:buNone/>
            </a:pPr>
            <a:endParaRPr b="0" lang="en-IN" sz="2800" spc="-1" strike="noStrike">
              <a:latin typeface="Arial"/>
            </a:endParaRPr>
          </a:p>
          <a:p>
            <a:pPr>
              <a:lnSpc>
                <a:spcPts val="2999"/>
              </a:lnSpc>
              <a:spcBef>
                <a:spcPts val="1001"/>
              </a:spcBef>
              <a:buNone/>
            </a:pPr>
            <a:endParaRPr b="0" lang="en-IN" sz="2000" spc="-1" strike="noStrike">
              <a:latin typeface="Arial"/>
            </a:endParaRPr>
          </a:p>
        </p:txBody>
      </p:sp>
      <p:sp>
        <p:nvSpPr>
          <p:cNvPr id="146" name="PlaceHolder 2"/>
          <p:cNvSpPr>
            <a:spLocks noGrp="1"/>
          </p:cNvSpPr>
          <p:nvPr>
            <p:ph type="ftr" idx="22"/>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47" name="PlaceHolder 3"/>
          <p:cNvSpPr>
            <a:spLocks noGrp="1"/>
          </p:cNvSpPr>
          <p:nvPr>
            <p:ph type="dt" idx="23"/>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sp>
        <p:nvSpPr>
          <p:cNvPr id="5" name="PlaceHolder 4"/>
          <p:cNvSpPr>
            <a:spLocks noGrp="1"/>
          </p:cNvSpPr>
          <p:nvPr>
            <p:ph type="sldNum" idx="5"/>
          </p:nvPr>
        </p:nvSpPr>
        <p:spPr/>
        <p:txBody>
          <a:bodyPr/>
          <a:p>
            <a:fld id="{065D00C8-7F64-4AE8-8422-482846FBE4B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260000" y="658440"/>
            <a:ext cx="9519120" cy="1155960"/>
          </a:xfrm>
          <a:prstGeom prst="rect">
            <a:avLst/>
          </a:prstGeom>
          <a:noFill/>
          <a:ln w="0">
            <a:noFill/>
          </a:ln>
        </p:spPr>
        <p:txBody>
          <a:bodyPr lIns="0" rIns="0" tIns="10800" bIns="0" anchor="ctr">
            <a:noAutofit/>
          </a:bodyPr>
          <a:p>
            <a:pPr marL="11520" algn="ctr">
              <a:lnSpc>
                <a:spcPct val="100000"/>
              </a:lnSpc>
              <a:spcBef>
                <a:spcPts val="85"/>
              </a:spcBef>
              <a:buNone/>
            </a:pPr>
            <a:r>
              <a:rPr b="0" lang="en-US" sz="3630" spc="-1" strike="noStrike">
                <a:solidFill>
                  <a:srgbClr val="000000"/>
                </a:solidFill>
                <a:latin typeface="Segoe UI"/>
                <a:ea typeface="Segoe UI"/>
              </a:rPr>
              <a:t>Layout/Geometry Manager in Tkinter</a:t>
            </a:r>
            <a:endParaRPr b="0" lang="en-US" sz="3630" spc="-1" strike="noStrike">
              <a:solidFill>
                <a:srgbClr val="000000"/>
              </a:solidFill>
              <a:latin typeface="Calibri"/>
            </a:endParaRPr>
          </a:p>
        </p:txBody>
      </p:sp>
      <p:sp>
        <p:nvSpPr>
          <p:cNvPr id="149" name="Content Placeholder 2"/>
          <p:cNvSpPr/>
          <p:nvPr/>
        </p:nvSpPr>
        <p:spPr>
          <a:xfrm>
            <a:off x="164880" y="1521360"/>
            <a:ext cx="12207600" cy="4584600"/>
          </a:xfrm>
          <a:prstGeom prst="rect">
            <a:avLst/>
          </a:prstGeom>
          <a:noFill/>
          <a:ln w="0">
            <a:noFill/>
          </a:ln>
        </p:spPr>
        <p:style>
          <a:lnRef idx="0"/>
          <a:fillRef idx="0"/>
          <a:effectRef idx="0"/>
          <a:fontRef idx="minor"/>
        </p:style>
        <p:txBody>
          <a:bodyPr lIns="90000" rIns="90000" tIns="45000" bIns="45000" anchor="t">
            <a:noAutofit/>
          </a:bodyPr>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t>
            </a:r>
            <a:r>
              <a:rPr b="0" lang="en-US" sz="2400" spc="-1" strike="noStrike">
                <a:solidFill>
                  <a:srgbClr val="000000"/>
                </a:solidFill>
                <a:latin typeface="Segoe UI"/>
                <a:ea typeface="Segoe UI"/>
              </a:rPr>
              <a:t>grid’ treats every window or frame as a table - a gridwork of rows and columns.</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A </a:t>
            </a:r>
            <a:r>
              <a:rPr b="0" i="1" lang="en-US" sz="2400" spc="-1" strike="noStrike">
                <a:solidFill>
                  <a:srgbClr val="000000"/>
                </a:solidFill>
                <a:latin typeface="Segoe UI"/>
                <a:ea typeface="Segoe UI"/>
              </a:rPr>
              <a:t>cell</a:t>
            </a:r>
            <a:r>
              <a:rPr b="0" lang="en-US" sz="2400" spc="-1" strike="noStrike">
                <a:solidFill>
                  <a:srgbClr val="000000"/>
                </a:solidFill>
                <a:latin typeface="Segoe UI"/>
                <a:ea typeface="Segoe UI"/>
              </a:rPr>
              <a:t> is the area at the intersection of one row and one column.</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The width of column is the width of widest cell in that column.</a:t>
            </a:r>
            <a:endParaRPr b="0" lang="en-IN" sz="2400" spc="-1" strike="noStrike">
              <a:latin typeface="Arial"/>
            </a:endParaRPr>
          </a:p>
          <a:p>
            <a:pPr marL="228600" indent="-228600">
              <a:lnSpc>
                <a:spcPts val="2999"/>
              </a:lnSpc>
              <a:spcBef>
                <a:spcPts val="1001"/>
              </a:spcBef>
              <a:buClr>
                <a:srgbClr val="000000"/>
              </a:buClr>
              <a:buFont typeface="Arial"/>
              <a:buChar char="•"/>
            </a:pPr>
            <a:r>
              <a:rPr b="0" lang="en-US" sz="2400" spc="-1" strike="noStrike">
                <a:solidFill>
                  <a:srgbClr val="000000"/>
                </a:solidFill>
                <a:latin typeface="Segoe UI"/>
                <a:ea typeface="Segoe UI"/>
              </a:rPr>
              <a:t>The height of row is the height of tallest cell in that row.</a:t>
            </a:r>
            <a:endParaRPr b="0" lang="en-IN" sz="2400" spc="-1" strike="noStrike">
              <a:latin typeface="Arial"/>
            </a:endParaRPr>
          </a:p>
          <a:p>
            <a:pPr>
              <a:lnSpc>
                <a:spcPts val="2999"/>
              </a:lnSpc>
              <a:spcBef>
                <a:spcPts val="1001"/>
              </a:spcBef>
              <a:buNone/>
            </a:pPr>
            <a:endParaRPr b="0" lang="en-IN" sz="2400" spc="-1" strike="noStrike">
              <a:latin typeface="Arial"/>
            </a:endParaRPr>
          </a:p>
        </p:txBody>
      </p:sp>
      <p:sp>
        <p:nvSpPr>
          <p:cNvPr id="150" name="PlaceHolder 2"/>
          <p:cNvSpPr>
            <a:spLocks noGrp="1"/>
          </p:cNvSpPr>
          <p:nvPr>
            <p:ph type="ftr" idx="24"/>
          </p:nvPr>
        </p:nvSpPr>
        <p:spPr>
          <a:xfrm>
            <a:off x="2012040" y="6492240"/>
            <a:ext cx="8167320" cy="364680"/>
          </a:xfrm>
          <a:prstGeom prst="rect">
            <a:avLst/>
          </a:prstGeom>
          <a:noFill/>
          <a:ln w="0">
            <a:noFill/>
          </a:ln>
        </p:spPr>
        <p:txBody>
          <a:bodyPr anchor="ctr">
            <a:noAutofit/>
          </a:bodyPr>
          <a:lstStyle>
            <a:lvl1pPr algn="ctr">
              <a:lnSpc>
                <a:spcPct val="100000"/>
              </a:lnSpc>
              <a:buNone/>
              <a:defRPr b="0" lang="en-US" sz="1200" spc="-1" strike="noStrike">
                <a:solidFill>
                  <a:srgbClr val="0432ff"/>
                </a:solidFill>
                <a:latin typeface="Segoe UI"/>
                <a:ea typeface="Segoe UI"/>
              </a:defRPr>
            </a:lvl1pPr>
          </a:lstStyle>
          <a:p>
            <a:pPr algn="ctr">
              <a:lnSpc>
                <a:spcPct val="100000"/>
              </a:lnSpc>
              <a:buNone/>
            </a:pPr>
            <a:r>
              <a:rPr b="0" lang="en-US" sz="1200" spc="-1" strike="noStrike">
                <a:solidFill>
                  <a:srgbClr val="0432ff"/>
                </a:solidFill>
                <a:latin typeface="Segoe UI"/>
                <a:ea typeface="Segoe UI"/>
              </a:rPr>
              <a:t>CS29006 / Software Engineering Laboratory</a:t>
            </a:r>
            <a:endParaRPr b="0" lang="en-IN" sz="1200" spc="-1" strike="noStrike">
              <a:latin typeface="Times New Roman"/>
            </a:endParaRPr>
          </a:p>
        </p:txBody>
      </p:sp>
      <p:sp>
        <p:nvSpPr>
          <p:cNvPr id="151" name="PlaceHolder 3"/>
          <p:cNvSpPr>
            <a:spLocks noGrp="1"/>
          </p:cNvSpPr>
          <p:nvPr>
            <p:ph type="dt" idx="25"/>
          </p:nvPr>
        </p:nvSpPr>
        <p:spPr>
          <a:xfrm>
            <a:off x="838080" y="6492240"/>
            <a:ext cx="1173600" cy="364680"/>
          </a:xfrm>
          <a:prstGeom prst="rect">
            <a:avLst/>
          </a:prstGeom>
          <a:noFill/>
          <a:ln w="0">
            <a:noFill/>
          </a:ln>
        </p:spPr>
        <p:txBody>
          <a:bodyPr anchor="ctr">
            <a:noAutofit/>
          </a:bodyPr>
          <a:lstStyle>
            <a:lvl1pPr>
              <a:lnSpc>
                <a:spcPct val="100000"/>
              </a:lnSpc>
              <a:buNone/>
              <a:defRPr b="0" lang="en-IN" sz="1200" spc="-1" strike="noStrike">
                <a:solidFill>
                  <a:srgbClr val="0432ff"/>
                </a:solidFill>
                <a:latin typeface="Segoe UI"/>
                <a:ea typeface="Segoe UI"/>
              </a:defRPr>
            </a:lvl1pPr>
          </a:lstStyle>
          <a:p>
            <a:pPr>
              <a:lnSpc>
                <a:spcPct val="100000"/>
              </a:lnSpc>
              <a:buNone/>
            </a:pPr>
            <a:r>
              <a:rPr b="0" lang="en-IN" sz="1200" spc="-1" strike="noStrike">
                <a:solidFill>
                  <a:srgbClr val="0432ff"/>
                </a:solidFill>
                <a:latin typeface="Segoe UI"/>
                <a:ea typeface="Segoe UI"/>
              </a:rPr>
              <a:t>Feb 28, 2023</a:t>
            </a:r>
            <a:endParaRPr b="0" lang="en-IN" sz="1200" spc="-1" strike="noStrike">
              <a:latin typeface="Times New Roman"/>
            </a:endParaRPr>
          </a:p>
        </p:txBody>
      </p:sp>
      <p:pic>
        <p:nvPicPr>
          <p:cNvPr id="152" name="Picture 5" descr=""/>
          <p:cNvPicPr/>
          <p:nvPr/>
        </p:nvPicPr>
        <p:blipFill>
          <a:blip r:embed="rId1"/>
          <a:stretch/>
        </p:blipFill>
        <p:spPr>
          <a:xfrm>
            <a:off x="5729760" y="3813840"/>
            <a:ext cx="6984720" cy="2704680"/>
          </a:xfrm>
          <a:prstGeom prst="rect">
            <a:avLst/>
          </a:prstGeom>
          <a:ln w="0">
            <a:noFill/>
          </a:ln>
        </p:spPr>
      </p:pic>
      <p:pic>
        <p:nvPicPr>
          <p:cNvPr id="153" name="Picture 6" descr=""/>
          <p:cNvPicPr/>
          <p:nvPr/>
        </p:nvPicPr>
        <p:blipFill>
          <a:blip r:embed="rId2"/>
          <a:stretch/>
        </p:blipFill>
        <p:spPr>
          <a:xfrm>
            <a:off x="1260000" y="4048200"/>
            <a:ext cx="4226040" cy="2387880"/>
          </a:xfrm>
          <a:prstGeom prst="rect">
            <a:avLst/>
          </a:prstGeom>
          <a:ln w="0">
            <a:noFill/>
          </a:ln>
        </p:spPr>
      </p:pic>
      <p:sp>
        <p:nvSpPr>
          <p:cNvPr id="154" name="Right Arrow 10"/>
          <p:cNvSpPr/>
          <p:nvPr/>
        </p:nvSpPr>
        <p:spPr>
          <a:xfrm>
            <a:off x="5552280" y="4791600"/>
            <a:ext cx="824040" cy="4392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sldNum" idx="5"/>
          </p:nvPr>
        </p:nvSpPr>
        <p:spPr/>
        <p:txBody>
          <a:bodyPr/>
          <a:p>
            <a:fld id="{1B2488F2-77D6-4074-9934-7F05C2D5864F}"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Center4AITemplate</Template>
  <TotalTime>36795</TotalTime>
  <Application>LibreOffice/7.3.7.2$Linux_X86_64 LibreOffice_project/30$Build-2</Application>
  <AppVersion>15.0000</AppVersion>
  <Words>876</Words>
  <Paragraphs>140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2019-01-13T09:33:50Z</dcterms:created>
  <dc:creator>Das, Abir</dc:creator>
  <dc:description/>
  <dc:language>en-IN</dc:language>
  <cp:lastModifiedBy/>
  <cp:lastPrinted>2019-07-16T19:24:24Z</cp:lastPrinted>
  <dcterms:modified xsi:type="dcterms:W3CDTF">2023-03-06T00:07:37Z</dcterms:modified>
  <cp:revision>663</cp:revision>
  <dc:subject/>
  <dc:title>Deep Learning Foundations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Widescreen</vt:lpwstr>
  </property>
  <property fmtid="{D5CDD505-2E9C-101B-9397-08002B2CF9AE}" pid="4" name="Slides">
    <vt:i4>13</vt:i4>
  </property>
</Properties>
</file>