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3" r:id="rId2"/>
    <p:sldId id="260" r:id="rId3"/>
    <p:sldId id="266" r:id="rId4"/>
    <p:sldId id="290" r:id="rId5"/>
    <p:sldId id="267" r:id="rId6"/>
    <p:sldId id="268" r:id="rId7"/>
    <p:sldId id="269" r:id="rId8"/>
    <p:sldId id="291" r:id="rId9"/>
    <p:sldId id="270" r:id="rId10"/>
    <p:sldId id="288" r:id="rId11"/>
    <p:sldId id="271" r:id="rId12"/>
    <p:sldId id="276" r:id="rId13"/>
    <p:sldId id="277" r:id="rId14"/>
    <p:sldId id="281" r:id="rId15"/>
    <p:sldId id="284" r:id="rId16"/>
    <p:sldId id="287" r:id="rId17"/>
    <p:sldId id="286" r:id="rId18"/>
    <p:sldId id="289" r:id="rId19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D40"/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73263" autoAdjust="0"/>
  </p:normalViewPr>
  <p:slideViewPr>
    <p:cSldViewPr>
      <p:cViewPr varScale="1">
        <p:scale>
          <a:sx n="110" d="100"/>
          <a:sy n="110" d="100"/>
        </p:scale>
        <p:origin x="162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x-none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165915-65BC-9D4C-AEEF-4B8B5412371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0493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2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2470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12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5358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65915-65BC-9D4C-AEEF-4B8B5412371C}" type="slidenum">
              <a:rPr lang="en-AU" altLang="x-none" smtClean="0"/>
              <a:pPr/>
              <a:t>13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89258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65915-65BC-9D4C-AEEF-4B8B5412371C}" type="slidenum">
              <a:rPr lang="en-AU" altLang="x-none" smtClean="0"/>
              <a:pPr/>
              <a:t>14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4570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65915-65BC-9D4C-AEEF-4B8B5412371C}" type="slidenum">
              <a:rPr lang="en-AU" altLang="x-none" smtClean="0"/>
              <a:pPr/>
              <a:t>15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136254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65915-65BC-9D4C-AEEF-4B8B5412371C}" type="slidenum">
              <a:rPr lang="en-AU" altLang="x-none" smtClean="0"/>
              <a:pPr/>
              <a:t>16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1574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65915-65BC-9D4C-AEEF-4B8B5412371C}" type="slidenum">
              <a:rPr lang="en-AU" altLang="x-none" smtClean="0"/>
              <a:pPr/>
              <a:t>17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40038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3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68048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4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70381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5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72147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6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37411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7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73671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9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019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10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0055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A42AB0-060C-EF48-BC16-94BAA2E2F32C}" type="slidenum">
              <a:rPr lang="en-AU" altLang="x-none"/>
              <a:pPr eaLnBrk="1" hangingPunct="1"/>
              <a:t>11</a:t>
            </a:fld>
            <a:endParaRPr lang="en-AU" altLang="x-none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3072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489325"/>
            <a:ext cx="9144000" cy="1654175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7152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489722"/>
            <a:ext cx="8280400" cy="52322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6" y="1356809"/>
            <a:ext cx="8207375" cy="646331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</p:spPr>
        <p:txBody>
          <a:bodyPr/>
          <a:lstStyle>
            <a:lvl1pPr algn="l">
              <a:defRPr/>
            </a:lvl1pPr>
          </a:lstStyle>
          <a:p>
            <a:endParaRPr lang="x-none" altLang="x-non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</p:spPr>
        <p:txBody>
          <a:bodyPr/>
          <a:lstStyle>
            <a:lvl1pPr>
              <a:defRPr/>
            </a:lvl1pPr>
          </a:lstStyle>
          <a:p>
            <a:fld id="{4891EEDB-BB68-3744-88DF-3B37F5095CB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7473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DCB3E-CCB0-3549-87EB-2189C6B00A9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902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73881"/>
            <a:ext cx="2058988" cy="40207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573881"/>
            <a:ext cx="6029325" cy="40207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4F347-27A3-634B-A002-03B5F694886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013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1B671-95F8-AD49-965B-CC100353298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340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CD5A-69F8-7C44-8AF6-D041C925865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518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74F2B-9D21-E245-9AF4-6B0C0FFEE9E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7749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84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0532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37184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40532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B902-158A-EA4A-9B29-A91032638C0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761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4A34E-B7E2-AF48-84B4-ABB5E3E903B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784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18A7-E4DE-1D4E-9EBA-144F41C577F4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8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41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5817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4761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5948-6753-F44D-9810-9C77D3739C9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149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95886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3777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7235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196EC-6DC5-794B-A448-4C35A81CFA1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6092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4875213"/>
            <a:ext cx="9144000" cy="26828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73088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88"/>
            <a:ext cx="82296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 dirty="0"/>
              <a:t>Click to edit Master text styles</a:t>
            </a:r>
          </a:p>
          <a:p>
            <a:pPr lvl="1"/>
            <a:r>
              <a:rPr lang="en-AU" altLang="x-none" dirty="0"/>
              <a:t>Second level</a:t>
            </a:r>
          </a:p>
          <a:p>
            <a:pPr lvl="2"/>
            <a:r>
              <a:rPr lang="en-AU" altLang="x-none" dirty="0"/>
              <a:t>Third level</a:t>
            </a:r>
          </a:p>
          <a:p>
            <a:pPr lvl="3"/>
            <a:r>
              <a:rPr lang="en-AU" altLang="x-none" dirty="0"/>
              <a:t>Fourth level</a:t>
            </a:r>
          </a:p>
          <a:p>
            <a:pPr lvl="4"/>
            <a:r>
              <a:rPr lang="en-AU" altLang="x-none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4857750"/>
            <a:ext cx="21336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4857750"/>
            <a:ext cx="5040312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4857750"/>
            <a:ext cx="585787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4E489-80A2-2240-BF01-5BCDDC02687A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4613"/>
            <a:ext cx="12239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jshnn/LabelDroid" TargetMode="External"/><Relationship Id="rId2" Type="http://schemas.openxmlformats.org/officeDocument/2006/relationships/hyperlink" Target="https://github.com/DehaiZhao/Seenoma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5909" y="1779662"/>
            <a:ext cx="8207375" cy="830997"/>
          </a:xfrm>
        </p:spPr>
        <p:txBody>
          <a:bodyPr/>
          <a:lstStyle/>
          <a:p>
            <a:pPr algn="ctr" eaLnBrk="1" hangingPunct="1"/>
            <a:r>
              <a:rPr lang="en-US" altLang="x-none" sz="2400" dirty="0"/>
              <a:t>Unblind Your Apps: Predicting Natural-Language Labels </a:t>
            </a:r>
            <a:br>
              <a:rPr lang="en-US" altLang="x-none" sz="2400" dirty="0"/>
            </a:br>
            <a:r>
              <a:rPr lang="en-US" altLang="x-none" sz="2400" dirty="0"/>
              <a:t>for Mobile GUI Components by Deep Learning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29396" y="3651870"/>
            <a:ext cx="8280400" cy="1224951"/>
          </a:xfrm>
        </p:spPr>
        <p:txBody>
          <a:bodyPr/>
          <a:lstStyle/>
          <a:p>
            <a:r>
              <a:rPr lang="en-US" altLang="x-none" sz="1600" dirty="0"/>
              <a:t>Research School of Computer Science</a:t>
            </a:r>
          </a:p>
          <a:p>
            <a:r>
              <a:rPr lang="en-US" altLang="x-none" sz="1600" dirty="0"/>
              <a:t>College of Engineering &amp; Computer Science</a:t>
            </a:r>
          </a:p>
          <a:p>
            <a:r>
              <a:rPr lang="en-US" altLang="x-none" sz="1600" dirty="0"/>
              <a:t>The Australian National University</a:t>
            </a:r>
          </a:p>
          <a:p>
            <a:r>
              <a:rPr lang="en-US" altLang="x-none" sz="1600" dirty="0"/>
              <a:t>Canberra, Australia</a:t>
            </a:r>
            <a:endParaRPr lang="x-none" altLang="x-none" sz="1600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77999" y="2859782"/>
            <a:ext cx="79018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x-none" sz="1800" dirty="0"/>
              <a:t>Jieshan Chen, </a:t>
            </a:r>
            <a:r>
              <a:rPr lang="en-US" altLang="x-none" sz="1800" dirty="0" err="1"/>
              <a:t>Chunyang</a:t>
            </a:r>
            <a:r>
              <a:rPr lang="en-US" altLang="x-none" sz="1800" dirty="0"/>
              <a:t> Chen, </a:t>
            </a:r>
            <a:r>
              <a:rPr lang="en-US" altLang="x-none" sz="1800" dirty="0" err="1"/>
              <a:t>Zhenchang</a:t>
            </a:r>
            <a:r>
              <a:rPr lang="en-US" altLang="x-none" sz="1800" dirty="0"/>
              <a:t> Xing, </a:t>
            </a:r>
            <a:r>
              <a:rPr lang="en-US" altLang="zh-CN" sz="1800" dirty="0" err="1"/>
              <a:t>Xiwei</a:t>
            </a:r>
            <a:r>
              <a:rPr lang="en-US" altLang="zh-CN" sz="1800" dirty="0"/>
              <a:t> Xu, Liming Zhu</a:t>
            </a:r>
            <a:r>
              <a:rPr lang="en-US" altLang="x-none" sz="1800" dirty="0"/>
              <a:t>, </a:t>
            </a:r>
            <a:r>
              <a:rPr lang="en-US" altLang="x-none" sz="1800" dirty="0" err="1"/>
              <a:t>Guoqiang</a:t>
            </a:r>
            <a:r>
              <a:rPr lang="en-US" altLang="x-none" sz="1800" dirty="0"/>
              <a:t> Li, </a:t>
            </a:r>
            <a:r>
              <a:rPr lang="en-US" altLang="x-none" sz="1800" dirty="0" err="1"/>
              <a:t>Jinshui</a:t>
            </a:r>
            <a:r>
              <a:rPr lang="en-US" altLang="x-none" sz="1800" dirty="0"/>
              <a:t> Wang</a:t>
            </a:r>
            <a:endParaRPr lang="x-none" altLang="x-none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10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932"/>
            <a:ext cx="2809490" cy="85725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OUR APPROACH</a:t>
            </a:r>
            <a:endParaRPr lang="en-US" altLang="x-none" sz="2400" dirty="0"/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37ADC124-33DC-4B40-8064-9AB52348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97400"/>
            <a:ext cx="4478255" cy="3391659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A68EA93F-DACC-461B-8D3D-E321C4326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552" y="4442064"/>
            <a:ext cx="1512168" cy="279599"/>
          </a:xfrm>
          <a:prstGeom prst="rect">
            <a:avLst/>
          </a:prstGeom>
        </p:spPr>
      </p:pic>
      <p:cxnSp>
        <p:nvCxnSpPr>
          <p:cNvPr id="226" name="直接箭头连接符 122">
            <a:extLst>
              <a:ext uri="{FF2B5EF4-FFF2-40B4-BE49-F238E27FC236}">
                <a16:creationId xmlns:a16="http://schemas.microsoft.com/office/drawing/2014/main" id="{02EF1790-A983-4DF3-85DC-8E87713EC1AE}"/>
              </a:ext>
            </a:extLst>
          </p:cNvPr>
          <p:cNvCxnSpPr>
            <a:cxnSpLocks/>
          </p:cNvCxnSpPr>
          <p:nvPr/>
        </p:nvCxnSpPr>
        <p:spPr>
          <a:xfrm flipH="1" flipV="1">
            <a:off x="3201272" y="2668470"/>
            <a:ext cx="65418" cy="11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124">
            <a:extLst>
              <a:ext uri="{FF2B5EF4-FFF2-40B4-BE49-F238E27FC236}">
                <a16:creationId xmlns:a16="http://schemas.microsoft.com/office/drawing/2014/main" id="{654CB387-2370-4E4D-91DB-19DCB08DB4F3}"/>
              </a:ext>
            </a:extLst>
          </p:cNvPr>
          <p:cNvCxnSpPr>
            <a:cxnSpLocks/>
          </p:cNvCxnSpPr>
          <p:nvPr/>
        </p:nvCxnSpPr>
        <p:spPr>
          <a:xfrm flipH="1" flipV="1">
            <a:off x="3489304" y="2658301"/>
            <a:ext cx="51288" cy="12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126">
            <a:extLst>
              <a:ext uri="{FF2B5EF4-FFF2-40B4-BE49-F238E27FC236}">
                <a16:creationId xmlns:a16="http://schemas.microsoft.com/office/drawing/2014/main" id="{20593812-5913-4BEB-A145-1D3CCC0AF6C0}"/>
              </a:ext>
            </a:extLst>
          </p:cNvPr>
          <p:cNvCxnSpPr>
            <a:cxnSpLocks/>
          </p:cNvCxnSpPr>
          <p:nvPr/>
        </p:nvCxnSpPr>
        <p:spPr>
          <a:xfrm flipV="1">
            <a:off x="4167997" y="2657105"/>
            <a:ext cx="185403" cy="130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157">
            <a:extLst>
              <a:ext uri="{FF2B5EF4-FFF2-40B4-BE49-F238E27FC236}">
                <a16:creationId xmlns:a16="http://schemas.microsoft.com/office/drawing/2014/main" id="{FDF4049B-5166-4201-84BC-EA6B27E6F0DC}"/>
              </a:ext>
            </a:extLst>
          </p:cNvPr>
          <p:cNvSpPr txBox="1"/>
          <p:nvPr/>
        </p:nvSpPr>
        <p:spPr>
          <a:xfrm>
            <a:off x="2754084" y="2608515"/>
            <a:ext cx="447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Row 0</a:t>
            </a:r>
            <a:endParaRPr lang="zh-CN" altLang="en-US" sz="7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0" name="文本框 158">
            <a:extLst>
              <a:ext uri="{FF2B5EF4-FFF2-40B4-BE49-F238E27FC236}">
                <a16:creationId xmlns:a16="http://schemas.microsoft.com/office/drawing/2014/main" id="{0FA16C8E-1389-4810-A338-90D98D337429}"/>
              </a:ext>
            </a:extLst>
          </p:cNvPr>
          <p:cNvSpPr txBox="1"/>
          <p:nvPr/>
        </p:nvSpPr>
        <p:spPr>
          <a:xfrm>
            <a:off x="3514948" y="2616640"/>
            <a:ext cx="447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Row 1</a:t>
            </a:r>
            <a:endParaRPr lang="zh-CN" altLang="en-US" sz="7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1" name="文本框 159">
            <a:extLst>
              <a:ext uri="{FF2B5EF4-FFF2-40B4-BE49-F238E27FC236}">
                <a16:creationId xmlns:a16="http://schemas.microsoft.com/office/drawing/2014/main" id="{5289AB61-FFAE-46AB-9832-CA662B0A43AD}"/>
              </a:ext>
            </a:extLst>
          </p:cNvPr>
          <p:cNvSpPr txBox="1"/>
          <p:nvPr/>
        </p:nvSpPr>
        <p:spPr>
          <a:xfrm>
            <a:off x="4306921" y="2622653"/>
            <a:ext cx="6286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Row 48</a:t>
            </a:r>
            <a:endParaRPr lang="zh-CN" altLang="en-US" sz="7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43" name="Picture 242">
            <a:extLst>
              <a:ext uri="{FF2B5EF4-FFF2-40B4-BE49-F238E27FC236}">
                <a16:creationId xmlns:a16="http://schemas.microsoft.com/office/drawing/2014/main" id="{B04089B7-7264-4A5E-8F2E-9FB7D930A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979" y="1470932"/>
            <a:ext cx="2125609" cy="1182435"/>
          </a:xfrm>
          <a:prstGeom prst="rect">
            <a:avLst/>
          </a:prstGeom>
        </p:spPr>
      </p:pic>
      <p:sp>
        <p:nvSpPr>
          <p:cNvPr id="241" name="矩形 91">
            <a:extLst>
              <a:ext uri="{FF2B5EF4-FFF2-40B4-BE49-F238E27FC236}">
                <a16:creationId xmlns:a16="http://schemas.microsoft.com/office/drawing/2014/main" id="{930C4E0C-F9F5-4A59-8DCD-E904330219C7}"/>
              </a:ext>
            </a:extLst>
          </p:cNvPr>
          <p:cNvSpPr/>
          <p:nvPr/>
        </p:nvSpPr>
        <p:spPr>
          <a:xfrm>
            <a:off x="1902791" y="2328148"/>
            <a:ext cx="136389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389" tIns="44195" rIns="88389" bIns="44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  <a:endParaRPr lang="zh-CN" altLang="en-US" sz="7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8" name="Picture 247">
            <a:extLst>
              <a:ext uri="{FF2B5EF4-FFF2-40B4-BE49-F238E27FC236}">
                <a16:creationId xmlns:a16="http://schemas.microsoft.com/office/drawing/2014/main" id="{E14F6438-DAE4-46B6-8937-C948A4D12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385" y="1385540"/>
            <a:ext cx="2036827" cy="1758503"/>
          </a:xfrm>
          <a:prstGeom prst="rect">
            <a:avLst/>
          </a:prstGeom>
        </p:spPr>
      </p:pic>
      <p:sp>
        <p:nvSpPr>
          <p:cNvPr id="242" name="文本框 223">
            <a:extLst>
              <a:ext uri="{FF2B5EF4-FFF2-40B4-BE49-F238E27FC236}">
                <a16:creationId xmlns:a16="http://schemas.microsoft.com/office/drawing/2014/main" id="{B9125127-1DD1-4727-B405-CD991B9E97E7}"/>
              </a:ext>
            </a:extLst>
          </p:cNvPr>
          <p:cNvSpPr txBox="1"/>
          <p:nvPr/>
        </p:nvSpPr>
        <p:spPr>
          <a:xfrm>
            <a:off x="1901698" y="1430338"/>
            <a:ext cx="9502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13C0BF6B-0798-4FBE-8D5D-C0642BB43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538" y="3607999"/>
            <a:ext cx="3260898" cy="1146903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6A3C9AA4-BFB5-437A-AB90-ECDC35161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679" y="2378127"/>
            <a:ext cx="2881135" cy="1229872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0D825E77-38C2-4D5B-AACA-51B69DB0F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7399" y="1398068"/>
            <a:ext cx="1964591" cy="9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0" grpId="0"/>
      <p:bldP spid="231" grpId="0"/>
      <p:bldP spid="241" grpId="0"/>
      <p:bldP spid="2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11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DATASET</a:t>
            </a:r>
            <a:endParaRPr lang="en-US" altLang="x-none" sz="2400" dirty="0"/>
          </a:p>
        </p:txBody>
      </p:sp>
      <p:pic>
        <p:nvPicPr>
          <p:cNvPr id="5" name="内容占位符 1">
            <a:extLst>
              <a:ext uri="{FF2B5EF4-FFF2-40B4-BE49-F238E27FC236}">
                <a16:creationId xmlns:a16="http://schemas.microsoft.com/office/drawing/2014/main" id="{48F9CCD6-D1E6-4D66-A10A-9BA8CF56C1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1"/>
          <a:stretch/>
        </p:blipFill>
        <p:spPr bwMode="auto">
          <a:xfrm>
            <a:off x="468313" y="1798082"/>
            <a:ext cx="4447385" cy="19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95245-77C8-4098-97F4-114DDE12A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930524"/>
            <a:ext cx="3800535" cy="1584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81D4B5-C5C3-4975-9B7F-065368054BB0}"/>
              </a:ext>
            </a:extLst>
          </p:cNvPr>
          <p:cNvSpPr txBox="1"/>
          <p:nvPr/>
        </p:nvSpPr>
        <p:spPr>
          <a:xfrm>
            <a:off x="2411760" y="150744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Like the tweet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FBCC8-B68D-4CB1-A9E3-D67F43C88A0B}"/>
              </a:ext>
            </a:extLst>
          </p:cNvPr>
          <p:cNvSpPr txBox="1"/>
          <p:nvPr/>
        </p:nvSpPr>
        <p:spPr>
          <a:xfrm>
            <a:off x="3059832" y="36189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Backspace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CDBA6-6F38-4310-A6ED-C2F6BF79F340}"/>
              </a:ext>
            </a:extLst>
          </p:cNvPr>
          <p:cNvSpPr txBox="1"/>
          <p:nvPr/>
        </p:nvSpPr>
        <p:spPr>
          <a:xfrm>
            <a:off x="449313" y="364974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Refresh</a:t>
            </a:r>
          </a:p>
        </p:txBody>
      </p:sp>
      <p:sp>
        <p:nvSpPr>
          <p:cNvPr id="9" name="矩形 22">
            <a:extLst>
              <a:ext uri="{FF2B5EF4-FFF2-40B4-BE49-F238E27FC236}">
                <a16:creationId xmlns:a16="http://schemas.microsoft.com/office/drawing/2014/main" id="{1B17684D-0821-4B7E-81AE-5353BF574592}"/>
              </a:ext>
            </a:extLst>
          </p:cNvPr>
          <p:cNvSpPr/>
          <p:nvPr/>
        </p:nvSpPr>
        <p:spPr>
          <a:xfrm>
            <a:off x="539552" y="3232521"/>
            <a:ext cx="432048" cy="3139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sp>
        <p:nvSpPr>
          <p:cNvPr id="10" name="矩形 22">
            <a:extLst>
              <a:ext uri="{FF2B5EF4-FFF2-40B4-BE49-F238E27FC236}">
                <a16:creationId xmlns:a16="http://schemas.microsoft.com/office/drawing/2014/main" id="{2030A2D8-3150-4AD9-A8AB-0799269D8A49}"/>
              </a:ext>
            </a:extLst>
          </p:cNvPr>
          <p:cNvSpPr/>
          <p:nvPr/>
        </p:nvSpPr>
        <p:spPr>
          <a:xfrm>
            <a:off x="3235541" y="3251417"/>
            <a:ext cx="544371" cy="3139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sp>
        <p:nvSpPr>
          <p:cNvPr id="11" name="矩形 22">
            <a:extLst>
              <a:ext uri="{FF2B5EF4-FFF2-40B4-BE49-F238E27FC236}">
                <a16:creationId xmlns:a16="http://schemas.microsoft.com/office/drawing/2014/main" id="{53224A9D-6C5E-4BDC-B261-FD37B3603A4F}"/>
              </a:ext>
            </a:extLst>
          </p:cNvPr>
          <p:cNvSpPr/>
          <p:nvPr/>
        </p:nvSpPr>
        <p:spPr>
          <a:xfrm>
            <a:off x="2803493" y="1851670"/>
            <a:ext cx="328347" cy="3139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3A48000-35C0-41A4-A377-090673A00ACE}"/>
              </a:ext>
            </a:extLst>
          </p:cNvPr>
          <p:cNvSpPr/>
          <p:nvPr/>
        </p:nvSpPr>
        <p:spPr>
          <a:xfrm>
            <a:off x="8172400" y="3232520"/>
            <a:ext cx="704192" cy="20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12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RESEARCH QUESTIONS</a:t>
            </a:r>
            <a:endParaRPr lang="en-US" altLang="x-none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DD35ED-F877-4001-A16E-A518852D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6689"/>
            <a:ext cx="8229600" cy="2215182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Accuracy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accurate is our model compared with existing methods?</a:t>
            </a:r>
          </a:p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Generalization &amp; Usefulness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well does our model perform compared with the junior developers?  Does it really useful?</a:t>
            </a:r>
          </a:p>
        </p:txBody>
      </p:sp>
    </p:spTree>
    <p:extLst>
      <p:ext uri="{BB962C8B-B14F-4D97-AF65-F5344CB8AC3E}">
        <p14:creationId xmlns:p14="http://schemas.microsoft.com/office/powerpoint/2010/main" val="324463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8E9A-65FB-4A8E-8C98-9E2C3389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A134-D1C5-4255-ADA7-993AB40C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13</a:t>
            </a:fld>
            <a:endParaRPr lang="en-AU" altLang="x-none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16A771C-E288-42AF-9208-857D3983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104" y="2586108"/>
            <a:ext cx="5400600" cy="1065762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Our method outperforms in all metrics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Gains about 2% to 11.3% increase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Our model is robust to apps from different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99EE8-A18E-4D34-B211-7751F68C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61592"/>
            <a:ext cx="8964488" cy="951334"/>
          </a:xfrm>
          <a:prstGeom prst="rect">
            <a:avLst/>
          </a:prstGeom>
        </p:spPr>
      </p:pic>
      <p:pic>
        <p:nvPicPr>
          <p:cNvPr id="6" name="内容占位符 1">
            <a:extLst>
              <a:ext uri="{FF2B5EF4-FFF2-40B4-BE49-F238E27FC236}">
                <a16:creationId xmlns:a16="http://schemas.microsoft.com/office/drawing/2014/main" id="{527F4535-44E9-48A4-81FF-48366CB886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4"/>
          <a:stretch/>
        </p:blipFill>
        <p:spPr bwMode="auto">
          <a:xfrm>
            <a:off x="254536" y="2611314"/>
            <a:ext cx="3187041" cy="178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AC84F3C-ED0E-49D8-AB1E-058C8A4F3765}"/>
              </a:ext>
            </a:extLst>
          </p:cNvPr>
          <p:cNvSpPr txBox="1">
            <a:spLocks/>
          </p:cNvSpPr>
          <p:nvPr/>
        </p:nvSpPr>
        <p:spPr bwMode="auto">
          <a:xfrm>
            <a:off x="475305" y="4272658"/>
            <a:ext cx="2894619" cy="24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kern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Performance among different categories</a:t>
            </a:r>
            <a:endParaRPr lang="zh-CN" altLang="en-US" sz="1100" kern="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8E9A-65FB-4A8E-8C98-9E2C3389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GENERALIZATION &amp; USEFULNESS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A134-D1C5-4255-ADA7-993AB40C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14</a:t>
            </a:fld>
            <a:endParaRPr lang="en-AU" altLang="x-non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FE4192-81E0-450E-826E-2788C5C15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434904"/>
            <a:ext cx="8784976" cy="3009054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Randomly select 12 apps with 100% missing rate </a:t>
            </a:r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156 image-based buttons</a:t>
            </a:r>
            <a:endParaRPr lang="en-US" altLang="zh-C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at least 1M installations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at least 15 screenshots</a:t>
            </a:r>
          </a:p>
          <a:p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Participates</a:t>
            </a:r>
          </a:p>
          <a:p>
            <a:pPr lvl="1"/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Three Annotators (A1, </a:t>
            </a:r>
            <a:r>
              <a:rPr lang="en-US" altLang="x-none" sz="16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A2</a:t>
            </a:r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x-none" sz="16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A3</a:t>
            </a:r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) &amp; Our model (M): to create labels</a:t>
            </a:r>
          </a:p>
          <a:p>
            <a:pPr lvl="1"/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One Evaluator: to rate the labels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Metric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Acceptability score (AS) : </a:t>
            </a:r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5-point Likert scale</a:t>
            </a:r>
          </a:p>
          <a:p>
            <a:pPr lvl="1"/>
            <a:endParaRPr lang="en-US" altLang="x-none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x-none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7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8E9A-65FB-4A8E-8C98-9E2C3389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GENERALIZATION &amp; USEFULNESS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A134-D1C5-4255-ADA7-993AB40C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15</a:t>
            </a:fld>
            <a:endParaRPr lang="en-AU" altLang="x-none"/>
          </a:p>
        </p:txBody>
      </p:sp>
      <p:pic>
        <p:nvPicPr>
          <p:cNvPr id="5" name="Picture 2" descr="Distribution of app acceptability scores by human&#10;annotators (A1, A2, A3) and the model (M)">
            <a:extLst>
              <a:ext uri="{FF2B5EF4-FFF2-40B4-BE49-F238E27FC236}">
                <a16:creationId xmlns:a16="http://schemas.microsoft.com/office/drawing/2014/main" id="{1BC1E27B-30C1-40B3-B820-BA758FFA7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2" r="18649" b="19644"/>
          <a:stretch/>
        </p:blipFill>
        <p:spPr bwMode="auto">
          <a:xfrm>
            <a:off x="611560" y="1910030"/>
            <a:ext cx="2956408" cy="182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7EEEA-AFB5-4A5F-958C-1ABE9B9555BF}"/>
              </a:ext>
            </a:extLst>
          </p:cNvPr>
          <p:cNvSpPr txBox="1"/>
          <p:nvPr/>
        </p:nvSpPr>
        <p:spPr>
          <a:xfrm>
            <a:off x="4317865" y="2067694"/>
            <a:ext cx="4055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The quality of content description from our model is </a:t>
            </a:r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higher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than that from junior Android app developers.</a:t>
            </a:r>
          </a:p>
        </p:txBody>
      </p:sp>
    </p:spTree>
    <p:extLst>
      <p:ext uri="{BB962C8B-B14F-4D97-AF65-F5344CB8AC3E}">
        <p14:creationId xmlns:p14="http://schemas.microsoft.com/office/powerpoint/2010/main" val="193533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8E9A-65FB-4A8E-8C98-9E2C3389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Generalization &amp; Usefulness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A134-D1C5-4255-ADA7-993AB40C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16</a:t>
            </a:fld>
            <a:endParaRPr lang="en-AU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9BC62-B9AB-4A93-81E2-ED73F62B2F7F}"/>
              </a:ext>
            </a:extLst>
          </p:cNvPr>
          <p:cNvSpPr txBox="1"/>
          <p:nvPr/>
        </p:nvSpPr>
        <p:spPr>
          <a:xfrm>
            <a:off x="5241528" y="1651467"/>
            <a:ext cx="3816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Long label – too verbose (E1-A1,E2-A1)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Too short – without enough information (E2-A2/A3)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Ambiguous Label (E4 – A2/3)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Mistakes (E5 – A2/A3)</a:t>
            </a:r>
          </a:p>
        </p:txBody>
      </p:sp>
      <p:pic>
        <p:nvPicPr>
          <p:cNvPr id="9" name="Picture 2" descr="Table7.png">
            <a:extLst>
              <a:ext uri="{FF2B5EF4-FFF2-40B4-BE49-F238E27FC236}">
                <a16:creationId xmlns:a16="http://schemas.microsoft.com/office/drawing/2014/main" id="{36DC1FFC-A3CB-4FAC-9FCC-7846BF069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14" b="10910"/>
          <a:stretch/>
        </p:blipFill>
        <p:spPr bwMode="auto">
          <a:xfrm>
            <a:off x="785005" y="1521713"/>
            <a:ext cx="3816424" cy="139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able7.png">
            <a:extLst>
              <a:ext uri="{FF2B5EF4-FFF2-40B4-BE49-F238E27FC236}">
                <a16:creationId xmlns:a16="http://schemas.microsoft.com/office/drawing/2014/main" id="{2FF95FBA-5DC3-493C-9CE2-54D0FBC4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9" b="11793"/>
          <a:stretch/>
        </p:blipFill>
        <p:spPr bwMode="auto">
          <a:xfrm>
            <a:off x="251520" y="3075806"/>
            <a:ext cx="5112568" cy="15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99F9B-951A-4F58-8640-9FA110BCC8A4}"/>
              </a:ext>
            </a:extLst>
          </p:cNvPr>
          <p:cNvSpPr/>
          <p:nvPr/>
        </p:nvSpPr>
        <p:spPr>
          <a:xfrm>
            <a:off x="1331640" y="2283718"/>
            <a:ext cx="326978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D1BF0-1552-40E3-ACD3-8BCD219697EC}"/>
              </a:ext>
            </a:extLst>
          </p:cNvPr>
          <p:cNvSpPr/>
          <p:nvPr/>
        </p:nvSpPr>
        <p:spPr>
          <a:xfrm>
            <a:off x="3707904" y="249974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A8519-BCCD-4763-B676-6866F8573BBE}"/>
              </a:ext>
            </a:extLst>
          </p:cNvPr>
          <p:cNvSpPr/>
          <p:nvPr/>
        </p:nvSpPr>
        <p:spPr>
          <a:xfrm>
            <a:off x="2261168" y="4227934"/>
            <a:ext cx="1230711" cy="424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387E1-551C-4B96-BECA-F3D8DA9300C8}"/>
              </a:ext>
            </a:extLst>
          </p:cNvPr>
          <p:cNvSpPr/>
          <p:nvPr/>
        </p:nvSpPr>
        <p:spPr>
          <a:xfrm>
            <a:off x="4139951" y="4227933"/>
            <a:ext cx="576065" cy="424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609BC-B6B7-4670-9FA7-7984488F2F27}"/>
              </a:ext>
            </a:extLst>
          </p:cNvPr>
          <p:cNvSpPr txBox="1"/>
          <p:nvPr/>
        </p:nvSpPr>
        <p:spPr>
          <a:xfrm>
            <a:off x="5578499" y="3239714"/>
            <a:ext cx="346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Not be aware of how to add </a:t>
            </a:r>
            <a:r>
              <a:rPr lang="en-US" altLang="x-none" sz="1400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concise, easy-to-understand</a:t>
            </a:r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descriptions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8C829-1D7E-47CF-9446-654857C85E07}"/>
              </a:ext>
            </a:extLst>
          </p:cNvPr>
          <p:cNvCxnSpPr>
            <a:cxnSpLocks/>
          </p:cNvCxnSpPr>
          <p:nvPr/>
        </p:nvCxnSpPr>
        <p:spPr>
          <a:xfrm>
            <a:off x="7020272" y="2912918"/>
            <a:ext cx="0" cy="2348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8E9A-65FB-4A8E-8C98-9E2C3389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FUTURE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A134-D1C5-4255-ADA7-993AB40C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17</a:t>
            </a:fld>
            <a:endParaRPr lang="en-AU" altLang="x-non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017533F-7948-4506-B124-AFCE60667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60480"/>
            <a:ext cx="8147248" cy="2335406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Take the app metadata into the consideration 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Improve the quality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One image-based button may have different labels in different contexts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Test the quality of existing labels by checking if the description is concise and informative</a:t>
            </a:r>
            <a:endParaRPr lang="x-none" altLang="x-none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18</a:t>
            </a:fld>
            <a:endParaRPr lang="en-AU" altLang="x-none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9591" y="1851670"/>
            <a:ext cx="7072441" cy="232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/>
              <a:t>Thank you</a:t>
            </a:r>
          </a:p>
          <a:p>
            <a:pPr marL="0" indent="0" algn="ctr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2400" dirty="0"/>
              <a:t>Jieshan Chen</a:t>
            </a:r>
          </a:p>
          <a:p>
            <a:pPr marL="0" indent="0" algn="ctr">
              <a:buNone/>
            </a:pPr>
            <a:r>
              <a:rPr lang="en-US" altLang="x-none" sz="2000" dirty="0"/>
              <a:t>Email: Jieshan.Chen@anu.edu.au</a:t>
            </a:r>
            <a:endParaRPr lang="x-none" altLang="x-none" sz="2000" dirty="0"/>
          </a:p>
        </p:txBody>
      </p:sp>
      <p:sp>
        <p:nvSpPr>
          <p:cNvPr id="2" name="矩形 1"/>
          <p:cNvSpPr/>
          <p:nvPr/>
        </p:nvSpPr>
        <p:spPr>
          <a:xfrm>
            <a:off x="1544635" y="3867894"/>
            <a:ext cx="5782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2"/>
              </a:rPr>
              <a:t>GitHub: </a:t>
            </a:r>
            <a:r>
              <a:rPr lang="en-US" sz="2000" dirty="0">
                <a:hlinkClick r:id="rId3"/>
              </a:rPr>
              <a:t>https://github.com/chenjshnn/LabelDroid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9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2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73088"/>
            <a:ext cx="2301929" cy="85725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MOTIVATION</a:t>
            </a:r>
            <a:endParaRPr lang="en-US" altLang="x-none" sz="2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36688"/>
            <a:ext cx="7859217" cy="3157537"/>
          </a:xfrm>
        </p:spPr>
        <p:txBody>
          <a:bodyPr/>
          <a:lstStyle/>
          <a:p>
            <a:pPr eaLnBrk="1" hangingPunct="1"/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Mobile application</a:t>
            </a:r>
          </a:p>
          <a:p>
            <a:pPr lvl="1" eaLnBrk="1" hangingPunct="1"/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Access a wide variety of services, such as Shopping, Reading, Chatting</a:t>
            </a:r>
          </a:p>
          <a:p>
            <a:pPr lvl="1" eaLnBrk="1" hangingPunct="1"/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Many apps remain difficult or impossible for people with disabilities</a:t>
            </a:r>
          </a:p>
          <a:p>
            <a:pPr eaLnBrk="1" hangingPunct="1"/>
            <a:r>
              <a:rPr lang="en-US" altLang="x-none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World Health Organization </a:t>
            </a:r>
          </a:p>
          <a:p>
            <a:pPr lvl="1" eaLnBrk="1" hangingPunct="1"/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Approximately 1.3 billion people live with some form of vision impairment globally, of whom </a:t>
            </a:r>
            <a:r>
              <a:rPr lang="en-US" altLang="x-none" sz="1400" b="1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36 million are blind</a:t>
            </a:r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lvl="1" eaLnBrk="1" hangingPunct="1"/>
            <a:r>
              <a:rPr lang="en-US" altLang="x-none" sz="1400" b="1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More eager </a:t>
            </a:r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use the mobile apps to </a:t>
            </a:r>
            <a:r>
              <a:rPr lang="en-US" altLang="x-none" sz="1400" u="sng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enrich their lives</a:t>
            </a:r>
            <a:r>
              <a:rPr lang="en-US" altLang="x-none" sz="14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as they need those apps to represent their eyes</a:t>
            </a:r>
            <a:r>
              <a:rPr lang="en-US" altLang="x-none" sz="1200" dirty="0">
                <a:solidFill>
                  <a:schemeClr val="bg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457200" lvl="1" indent="0" eaLnBrk="1" hangingPunct="1">
              <a:buNone/>
            </a:pPr>
            <a:endParaRPr lang="en-US" altLang="x-none" sz="1400" dirty="0">
              <a:solidFill>
                <a:schemeClr val="bg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2126" y="4803998"/>
            <a:ext cx="585787" cy="1619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3</a:t>
            </a:fld>
            <a:endParaRPr lang="en-AU" altLang="x-none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MOTIVATION</a:t>
            </a:r>
            <a:endParaRPr lang="en-US" altLang="x-none" sz="2400" dirty="0"/>
          </a:p>
        </p:txBody>
      </p:sp>
      <p:sp>
        <p:nvSpPr>
          <p:cNvPr id="28" name="矩形 17">
            <a:extLst>
              <a:ext uri="{FF2B5EF4-FFF2-40B4-BE49-F238E27FC236}">
                <a16:creationId xmlns:a16="http://schemas.microsoft.com/office/drawing/2014/main" id="{88FB4490-7E50-4F90-BDE6-00944B53D913}"/>
              </a:ext>
            </a:extLst>
          </p:cNvPr>
          <p:cNvSpPr/>
          <p:nvPr/>
        </p:nvSpPr>
        <p:spPr>
          <a:xfrm>
            <a:off x="2651655" y="3041840"/>
            <a:ext cx="143108" cy="1478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sp>
        <p:nvSpPr>
          <p:cNvPr id="29" name="矩形 18">
            <a:extLst>
              <a:ext uri="{FF2B5EF4-FFF2-40B4-BE49-F238E27FC236}">
                <a16:creationId xmlns:a16="http://schemas.microsoft.com/office/drawing/2014/main" id="{C87B8C3F-F7FA-4ED4-9376-EE8462942E3E}"/>
              </a:ext>
            </a:extLst>
          </p:cNvPr>
          <p:cNvSpPr/>
          <p:nvPr/>
        </p:nvSpPr>
        <p:spPr>
          <a:xfrm>
            <a:off x="3609876" y="1545284"/>
            <a:ext cx="235897" cy="2369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sp>
        <p:nvSpPr>
          <p:cNvPr id="32" name="矩形 22">
            <a:extLst>
              <a:ext uri="{FF2B5EF4-FFF2-40B4-BE49-F238E27FC236}">
                <a16:creationId xmlns:a16="http://schemas.microsoft.com/office/drawing/2014/main" id="{CCAEB796-612E-4F69-9C7F-4FC4953F40BC}"/>
              </a:ext>
            </a:extLst>
          </p:cNvPr>
          <p:cNvSpPr/>
          <p:nvPr/>
        </p:nvSpPr>
        <p:spPr>
          <a:xfrm>
            <a:off x="3517426" y="2383399"/>
            <a:ext cx="328347" cy="313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cxnSp>
        <p:nvCxnSpPr>
          <p:cNvPr id="40" name="直接箭头连接符 12">
            <a:extLst>
              <a:ext uri="{FF2B5EF4-FFF2-40B4-BE49-F238E27FC236}">
                <a16:creationId xmlns:a16="http://schemas.microsoft.com/office/drawing/2014/main" id="{5BCF38C4-073B-44BC-ABF5-6BF7485A6CE3}"/>
              </a:ext>
            </a:extLst>
          </p:cNvPr>
          <p:cNvCxnSpPr>
            <a:cxnSpLocks/>
          </p:cNvCxnSpPr>
          <p:nvPr/>
        </p:nvCxnSpPr>
        <p:spPr>
          <a:xfrm>
            <a:off x="2954290" y="3109389"/>
            <a:ext cx="1089450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4">
            <a:extLst>
              <a:ext uri="{FF2B5EF4-FFF2-40B4-BE49-F238E27FC236}">
                <a16:creationId xmlns:a16="http://schemas.microsoft.com/office/drawing/2014/main" id="{F88E3F76-B989-4689-A2E4-CFAB024417D7}"/>
              </a:ext>
            </a:extLst>
          </p:cNvPr>
          <p:cNvCxnSpPr>
            <a:cxnSpLocks/>
          </p:cNvCxnSpPr>
          <p:nvPr/>
        </p:nvCxnSpPr>
        <p:spPr>
          <a:xfrm flipV="1">
            <a:off x="3902892" y="1663778"/>
            <a:ext cx="212856" cy="9372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5">
            <a:extLst>
              <a:ext uri="{FF2B5EF4-FFF2-40B4-BE49-F238E27FC236}">
                <a16:creationId xmlns:a16="http://schemas.microsoft.com/office/drawing/2014/main" id="{94C47AEF-9FF9-4E39-A9C3-4FA3CC5ADC2D}"/>
              </a:ext>
            </a:extLst>
          </p:cNvPr>
          <p:cNvCxnSpPr>
            <a:cxnSpLocks/>
          </p:cNvCxnSpPr>
          <p:nvPr/>
        </p:nvCxnSpPr>
        <p:spPr>
          <a:xfrm flipV="1">
            <a:off x="3940766" y="2522757"/>
            <a:ext cx="228857" cy="106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C7BB387-8B82-4B70-B3B3-5B510AEDA474}"/>
              </a:ext>
            </a:extLst>
          </p:cNvPr>
          <p:cNvSpPr txBox="1"/>
          <p:nvPr/>
        </p:nvSpPr>
        <p:spPr>
          <a:xfrm>
            <a:off x="5273693" y="1492060"/>
            <a:ext cx="38775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Screen Reader (e.g. </a:t>
            </a:r>
            <a:r>
              <a:rPr lang="en-US" sz="1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TalkBack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VoiceOver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) 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- Allow users to explore the views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Read out the text/content-description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Image</a:t>
            </a:r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-based buttons: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important Proxies for interactions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Without labels for image-based buttons</a:t>
            </a:r>
          </a:p>
          <a:p>
            <a:pPr lvl="1"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-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Try and guess</a:t>
            </a:r>
          </a:p>
          <a:p>
            <a:pPr lvl="1">
              <a:spcBef>
                <a:spcPct val="20000"/>
              </a:spcBef>
            </a:pP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- Stop using this app</a:t>
            </a:r>
          </a:p>
        </p:txBody>
      </p:sp>
      <p:sp>
        <p:nvSpPr>
          <p:cNvPr id="49" name="文本框 8">
            <a:extLst>
              <a:ext uri="{FF2B5EF4-FFF2-40B4-BE49-F238E27FC236}">
                <a16:creationId xmlns:a16="http://schemas.microsoft.com/office/drawing/2014/main" id="{AB42BB4C-B04A-4BCD-9352-424A725C581E}"/>
              </a:ext>
            </a:extLst>
          </p:cNvPr>
          <p:cNvSpPr txBox="1"/>
          <p:nvPr/>
        </p:nvSpPr>
        <p:spPr>
          <a:xfrm>
            <a:off x="4247118" y="3898873"/>
            <a:ext cx="1503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Condensed" panose="020B0502040204020203" pitchFamily="34" charset="0"/>
              </a:rPr>
              <a:t>Unlabeled, Button, double tab to activate</a:t>
            </a:r>
          </a:p>
        </p:txBody>
      </p:sp>
      <p:pic>
        <p:nvPicPr>
          <p:cNvPr id="1026" name="Picture 2" descr="图像预览">
            <a:extLst>
              <a:ext uri="{FF2B5EF4-FFF2-40B4-BE49-F238E27FC236}">
                <a16:creationId xmlns:a16="http://schemas.microsoft.com/office/drawing/2014/main" id="{8C1FB289-DBF4-4CCE-A80B-3DF03DD7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73" y="1362866"/>
            <a:ext cx="1606969" cy="3213938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23">
            <a:extLst>
              <a:ext uri="{FF2B5EF4-FFF2-40B4-BE49-F238E27FC236}">
                <a16:creationId xmlns:a16="http://schemas.microsoft.com/office/drawing/2014/main" id="{757F0FD1-638D-4A0F-8B60-8CEA91D081EA}"/>
              </a:ext>
            </a:extLst>
          </p:cNvPr>
          <p:cNvSpPr/>
          <p:nvPr/>
        </p:nvSpPr>
        <p:spPr>
          <a:xfrm>
            <a:off x="3876921" y="3817158"/>
            <a:ext cx="292702" cy="2583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sp>
        <p:nvSpPr>
          <p:cNvPr id="51" name="矩形 23">
            <a:extLst>
              <a:ext uri="{FF2B5EF4-FFF2-40B4-BE49-F238E27FC236}">
                <a16:creationId xmlns:a16="http://schemas.microsoft.com/office/drawing/2014/main" id="{EB4DC807-852A-4CA3-B557-7D5EB34D342E}"/>
              </a:ext>
            </a:extLst>
          </p:cNvPr>
          <p:cNvSpPr/>
          <p:nvPr/>
        </p:nvSpPr>
        <p:spPr>
          <a:xfrm>
            <a:off x="3959696" y="1475963"/>
            <a:ext cx="235897" cy="22635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sp>
        <p:nvSpPr>
          <p:cNvPr id="52" name="文本框 8">
            <a:extLst>
              <a:ext uri="{FF2B5EF4-FFF2-40B4-BE49-F238E27FC236}">
                <a16:creationId xmlns:a16="http://schemas.microsoft.com/office/drawing/2014/main" id="{83E84DCA-66DA-4CF1-B532-0470CFF8E8E3}"/>
              </a:ext>
            </a:extLst>
          </p:cNvPr>
          <p:cNvSpPr txBox="1"/>
          <p:nvPr/>
        </p:nvSpPr>
        <p:spPr>
          <a:xfrm>
            <a:off x="4247989" y="907118"/>
            <a:ext cx="150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Condensed" panose="020B0502040204020203" pitchFamily="34" charset="0"/>
              </a:rPr>
              <a:t>Setting, double tab to activate</a:t>
            </a:r>
          </a:p>
        </p:txBody>
      </p:sp>
      <p:sp>
        <p:nvSpPr>
          <p:cNvPr id="53" name="矩形 23">
            <a:extLst>
              <a:ext uri="{FF2B5EF4-FFF2-40B4-BE49-F238E27FC236}">
                <a16:creationId xmlns:a16="http://schemas.microsoft.com/office/drawing/2014/main" id="{9836AD25-5EE3-48A2-8897-47511EDEEF0F}"/>
              </a:ext>
            </a:extLst>
          </p:cNvPr>
          <p:cNvSpPr/>
          <p:nvPr/>
        </p:nvSpPr>
        <p:spPr>
          <a:xfrm>
            <a:off x="2692766" y="2721789"/>
            <a:ext cx="1467763" cy="4678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21"/>
          </a:p>
        </p:txBody>
      </p:sp>
      <p:pic>
        <p:nvPicPr>
          <p:cNvPr id="3" name="222">
            <a:hlinkClick r:id="" action="ppaction://media"/>
            <a:extLst>
              <a:ext uri="{FF2B5EF4-FFF2-40B4-BE49-F238E27FC236}">
                <a16:creationId xmlns:a16="http://schemas.microsoft.com/office/drawing/2014/main" id="{D803872A-87E1-4923-8AD8-87914E06D9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9733" y="1362866"/>
            <a:ext cx="1606968" cy="32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49" grpId="1"/>
      <p:bldP spid="50" grpId="0" animBg="1"/>
      <p:bldP spid="51" grpId="0" animBg="1"/>
      <p:bldP spid="52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4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MOTIVATION</a:t>
            </a:r>
            <a:endParaRPr lang="en-US" altLang="x-non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FD775-9EA7-4310-A469-6EA90BCF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03568"/>
            <a:ext cx="6048672" cy="34004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C4C77C-6F43-45F0-BE94-0AB86F3FD166}"/>
              </a:ext>
            </a:extLst>
          </p:cNvPr>
          <p:cNvSpPr/>
          <p:nvPr/>
        </p:nvSpPr>
        <p:spPr>
          <a:xfrm>
            <a:off x="3707904" y="2931790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D40E7-6FF0-4E2B-AE6D-2432852EB260}"/>
              </a:ext>
            </a:extLst>
          </p:cNvPr>
          <p:cNvSpPr/>
          <p:nvPr/>
        </p:nvSpPr>
        <p:spPr>
          <a:xfrm>
            <a:off x="5652120" y="3507854"/>
            <a:ext cx="504056" cy="20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5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MOTIVATIONAL MINING STUDY</a:t>
            </a:r>
            <a:endParaRPr lang="en-US" altLang="x-none" sz="2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1373"/>
            <a:ext cx="8075240" cy="1949350"/>
          </a:xfrm>
        </p:spPr>
        <p:txBody>
          <a:bodyPr/>
          <a:lstStyle/>
          <a:p>
            <a:r>
              <a:rPr lang="en-US" altLang="zh-CN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10,408 Android apps </a:t>
            </a:r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from Google Play Store </a:t>
            </a:r>
          </a:p>
          <a:p>
            <a:pPr lvl="1"/>
            <a:r>
              <a:rPr lang="en-US" altLang="zh-CN" sz="1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Screenshots</a:t>
            </a:r>
            <a:r>
              <a:rPr lang="en-US" altLang="zh-CN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and corresponding </a:t>
            </a:r>
            <a:r>
              <a:rPr lang="en-US" altLang="zh-CN" sz="1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xml runtime code</a:t>
            </a:r>
          </a:p>
          <a:p>
            <a:pPr lvl="1"/>
            <a:r>
              <a:rPr lang="en-US" altLang="zh-CN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Xml file contains </a:t>
            </a:r>
            <a:r>
              <a:rPr lang="en-US" altLang="zh-CN" sz="1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bounds, type and content description</a:t>
            </a:r>
            <a:r>
              <a:rPr lang="en-US" altLang="zh-CN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More than 77%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apps have issues of missing labels</a:t>
            </a:r>
          </a:p>
          <a:p>
            <a:pPr lvl="1"/>
            <a:r>
              <a:rPr lang="en-US" altLang="zh-CN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Developers may not care about the content descriptions</a:t>
            </a:r>
            <a:endParaRPr lang="en-US" altLang="x-none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0063E4B0-ADF2-4F8F-9D39-478FEE7956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7"/>
          <a:stretch/>
        </p:blipFill>
        <p:spPr>
          <a:xfrm>
            <a:off x="324420" y="3017365"/>
            <a:ext cx="8495159" cy="12081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A48000-35C0-41A4-A377-090673A00ACE}"/>
              </a:ext>
            </a:extLst>
          </p:cNvPr>
          <p:cNvSpPr/>
          <p:nvPr/>
        </p:nvSpPr>
        <p:spPr>
          <a:xfrm>
            <a:off x="4211960" y="3874992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6</a:t>
            </a:fld>
            <a:endParaRPr lang="en-AU" altLang="x-none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9B752F-C264-4B06-A6D1-3A7466E5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36"/>
          <a:stretch/>
        </p:blipFill>
        <p:spPr>
          <a:xfrm>
            <a:off x="1232249" y="1282237"/>
            <a:ext cx="6701728" cy="3598363"/>
          </a:xfrm>
          <a:prstGeom prst="rect">
            <a:avLst/>
          </a:prstGeom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MOTIVATION</a:t>
            </a:r>
            <a:endParaRPr lang="en-US" altLang="x-non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89BC0-8BDC-4C58-B136-3C7E055B011C}"/>
              </a:ext>
            </a:extLst>
          </p:cNvPr>
          <p:cNvSpPr/>
          <p:nvPr/>
        </p:nvSpPr>
        <p:spPr>
          <a:xfrm>
            <a:off x="6804248" y="221171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7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MOTIVATION</a:t>
            </a:r>
            <a:endParaRPr lang="en-US" altLang="x-none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1B5D133-FFC5-47C1-8CDD-8D814B4D2672}"/>
              </a:ext>
            </a:extLst>
          </p:cNvPr>
          <p:cNvSpPr txBox="1">
            <a:spLocks/>
          </p:cNvSpPr>
          <p:nvPr/>
        </p:nvSpPr>
        <p:spPr bwMode="auto">
          <a:xfrm>
            <a:off x="457200" y="1275606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1600" kern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Spearman rank-order correlation: 0.046</a:t>
            </a:r>
            <a:endParaRPr lang="zh-CN" altLang="en-US" sz="1600" kern="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8396DE-9095-4E12-9469-B773FE9C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53" y="1707654"/>
            <a:ext cx="64807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A3EA-C20A-4511-9329-B382DDA8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MOTIVATION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9B15-6B42-4C9E-82BC-F7E93848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Current accessibility issues are severe, and it is common among all categories and all apps with different popularity</a:t>
            </a:r>
          </a:p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Developers may not care about the accessibility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9875-C41B-4169-A796-FA248E58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8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70384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A8B5E-7887-BB4E-9A32-48F20C6BEC29}" type="slidenum">
              <a:rPr lang="en-AU" altLang="x-none"/>
              <a:pPr eaLnBrk="1" hangingPunct="1"/>
              <a:t>9</a:t>
            </a:fld>
            <a:endParaRPr lang="en-AU" altLang="x-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MOTIVATION – </a:t>
            </a:r>
            <a:r>
              <a:rPr lang="en-US" altLang="zh-CN" sz="2400" dirty="0" err="1"/>
              <a:t>LabelDroid</a:t>
            </a:r>
            <a:endParaRPr lang="en-US" altLang="x-none" sz="2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Complete labels of image-based buttons for current applications with minor efforts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Assist developers in efficiently filling in the content descriptions  of image-based buttons</a:t>
            </a:r>
          </a:p>
          <a:p>
            <a:pPr eaLnBrk="1" hangingPunct="1"/>
            <a:endParaRPr lang="en-US" altLang="x-none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04625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ANU2018</Template>
  <TotalTime>1272</TotalTime>
  <Words>598</Words>
  <Application>Microsoft Office PowerPoint</Application>
  <PresentationFormat>On-screen Show (16:9)</PresentationFormat>
  <Paragraphs>120</Paragraphs>
  <Slides>18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 SemiCondensed</vt:lpstr>
      <vt:lpstr>Ebrima</vt:lpstr>
      <vt:lpstr>Times New Roman</vt:lpstr>
      <vt:lpstr>ANUPowerpointTemplate2010</vt:lpstr>
      <vt:lpstr>Unblind Your Apps: Predicting Natural-Language Labels  for Mobile GUI Components by Deep Learning</vt:lpstr>
      <vt:lpstr>MOTIVATION</vt:lpstr>
      <vt:lpstr>MOTIVATION</vt:lpstr>
      <vt:lpstr>MOTIVATION</vt:lpstr>
      <vt:lpstr>MOTIVATIONAL MINING STUDY</vt:lpstr>
      <vt:lpstr>MOTIVATION</vt:lpstr>
      <vt:lpstr>MOTIVATION</vt:lpstr>
      <vt:lpstr>MOTIVATION</vt:lpstr>
      <vt:lpstr>MOTIVATION – LabelDroid</vt:lpstr>
      <vt:lpstr>OUR APPROACH</vt:lpstr>
      <vt:lpstr>DATASET</vt:lpstr>
      <vt:lpstr>RESEARCH QUESTIONS</vt:lpstr>
      <vt:lpstr>ACCURACY</vt:lpstr>
      <vt:lpstr>GENERALIZATION &amp; USEFULNESS</vt:lpstr>
      <vt:lpstr>GENERALIZATION &amp; USEFULNESS</vt:lpstr>
      <vt:lpstr>Generalization &amp; Usefulness</vt:lpstr>
      <vt:lpstr>FUTURE WORKS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Jieshan Chen</cp:lastModifiedBy>
  <cp:revision>240</cp:revision>
  <dcterms:created xsi:type="dcterms:W3CDTF">2010-10-19T05:25:31Z</dcterms:created>
  <dcterms:modified xsi:type="dcterms:W3CDTF">2020-07-11T12:09:05Z</dcterms:modified>
</cp:coreProperties>
</file>