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6" r:id="rId6"/>
    <p:sldId id="278" r:id="rId7"/>
    <p:sldId id="279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9F021-4311-457C-855E-B536AACA22F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9F440-457B-4414-9F22-8410800707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80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33" y="889820"/>
            <a:ext cx="9989573" cy="3598606"/>
          </a:xfrm>
        </p:spPr>
        <p:txBody>
          <a:bodyPr anchor="t">
            <a:normAutofit/>
          </a:bodyPr>
          <a:lstStyle>
            <a:lvl1pPr algn="l">
              <a:defRPr sz="540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7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23" indent="0" algn="ctr">
              <a:buNone/>
              <a:defRPr sz="2000"/>
            </a:lvl2pPr>
            <a:lvl3pPr marL="914444" indent="0" algn="ctr">
              <a:buNone/>
              <a:defRPr sz="1801"/>
            </a:lvl3pPr>
            <a:lvl4pPr marL="1371669" indent="0" algn="ctr">
              <a:buNone/>
              <a:defRPr sz="1600"/>
            </a:lvl4pPr>
            <a:lvl5pPr marL="1828892" indent="0" algn="ctr">
              <a:buNone/>
              <a:defRPr sz="1600"/>
            </a:lvl5pPr>
            <a:lvl6pPr marL="2286115" indent="0" algn="ctr">
              <a:buNone/>
              <a:defRPr sz="1600"/>
            </a:lvl6pPr>
            <a:lvl7pPr marL="2743336" indent="0" algn="ctr">
              <a:buNone/>
              <a:defRPr sz="1600"/>
            </a:lvl7pPr>
            <a:lvl8pPr marL="3200561" indent="0" algn="ctr">
              <a:buNone/>
              <a:defRPr sz="1600"/>
            </a:lvl8pPr>
            <a:lvl9pPr marL="3657784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4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5" y="997973"/>
            <a:ext cx="8404123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5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7"/>
            <a:ext cx="106320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6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7" y="2128684"/>
            <a:ext cx="5304418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3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4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94" y="929149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23" indent="0">
              <a:buNone/>
              <a:defRPr sz="2000" b="1"/>
            </a:lvl2pPr>
            <a:lvl3pPr marL="914444" indent="0">
              <a:buNone/>
              <a:defRPr sz="1801" b="1"/>
            </a:lvl3pPr>
            <a:lvl4pPr marL="1371669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5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1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9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23" indent="0">
              <a:buNone/>
              <a:defRPr sz="2000" b="1"/>
            </a:lvl2pPr>
            <a:lvl3pPr marL="914444" indent="0">
              <a:buNone/>
              <a:defRPr sz="1801" b="1"/>
            </a:lvl3pPr>
            <a:lvl4pPr marL="1371669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5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1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9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6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9" y="781665"/>
            <a:ext cx="4093598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62" y="2315501"/>
            <a:ext cx="4093598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1"/>
            </a:lvl2pPr>
            <a:lvl3pPr marL="914444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5" indent="0">
              <a:buNone/>
              <a:defRPr sz="1001"/>
            </a:lvl6pPr>
            <a:lvl7pPr marL="2743336" indent="0">
              <a:buNone/>
              <a:defRPr sz="1001"/>
            </a:lvl7pPr>
            <a:lvl8pPr marL="3200561" indent="0">
              <a:buNone/>
              <a:defRPr sz="1001"/>
            </a:lvl8pPr>
            <a:lvl9pPr marL="3657784" indent="0">
              <a:buNone/>
              <a:defRPr sz="10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4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4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4" y="1066800"/>
            <a:ext cx="6172201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4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5" indent="0">
              <a:buNone/>
              <a:defRPr sz="2000"/>
            </a:lvl6pPr>
            <a:lvl7pPr marL="2743336" indent="0">
              <a:buNone/>
              <a:defRPr sz="2000"/>
            </a:lvl7pPr>
            <a:lvl8pPr marL="3200561" indent="0">
              <a:buNone/>
              <a:defRPr sz="2000"/>
            </a:lvl8pPr>
            <a:lvl9pPr marL="3657784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1"/>
            </a:lvl2pPr>
            <a:lvl3pPr marL="914444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5" indent="0">
              <a:buNone/>
              <a:defRPr sz="1001"/>
            </a:lvl6pPr>
            <a:lvl7pPr marL="2743336" indent="0">
              <a:buNone/>
              <a:defRPr sz="1001"/>
            </a:lvl7pPr>
            <a:lvl8pPr marL="3200561" indent="0">
              <a:buNone/>
              <a:defRPr sz="1001"/>
            </a:lvl8pPr>
            <a:lvl9pPr marL="3657784" indent="0">
              <a:buNone/>
              <a:defRPr sz="10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3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7"/>
            <a:ext cx="10691266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6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9" y="6356354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4"/>
            <a:ext cx="4539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4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1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1" y="723900"/>
            <a:ext cx="1059180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1" y="6142781"/>
            <a:ext cx="105918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07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44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44" rtl="0" eaLnBrk="1" latinLnBrk="0" hangingPunct="1">
        <a:lnSpc>
          <a:spcPct val="120000"/>
        </a:lnSpc>
        <a:spcBef>
          <a:spcPts val="10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3" algn="l" defTabSz="914444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3" algn="l" defTabSz="914444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3" algn="l" defTabSz="914444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5" indent="-228613" algn="l" defTabSz="914444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8" indent="-228613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3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3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3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4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6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4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83379-517F-4DEA-A91F-AF7146C52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6" y="871760"/>
            <a:ext cx="5825449" cy="3871143"/>
          </a:xfrm>
        </p:spPr>
        <p:txBody>
          <a:bodyPr>
            <a:normAutofit/>
          </a:bodyPr>
          <a:lstStyle/>
          <a:p>
            <a:r>
              <a:rPr lang="ru-RU" dirty="0"/>
              <a:t>База данных</a:t>
            </a:r>
            <a:br>
              <a:rPr lang="ru-RU" dirty="0"/>
            </a:br>
            <a:r>
              <a:rPr lang="ru-RU" dirty="0"/>
              <a:t>аэропорт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E0FD6A-AABF-4B2C-81FE-36634B870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5" y="4785546"/>
            <a:ext cx="5322012" cy="1005657"/>
          </a:xfrm>
        </p:spPr>
        <p:txBody>
          <a:bodyPr>
            <a:normAutofit fontScale="25000" lnSpcReduction="20000"/>
          </a:bodyPr>
          <a:lstStyle/>
          <a:p>
            <a:endParaRPr lang="ru-RU" sz="5501" b="1" dirty="0"/>
          </a:p>
          <a:p>
            <a:r>
              <a:rPr lang="ru-RU" sz="5501" b="1" dirty="0"/>
              <a:t>Гопак И.С. </a:t>
            </a:r>
          </a:p>
          <a:p>
            <a:r>
              <a:rPr lang="ru-RU" sz="5501" b="1" dirty="0"/>
              <a:t>612пСТ</a:t>
            </a:r>
          </a:p>
          <a:p>
            <a:endParaRPr lang="ru-RU" dirty="0"/>
          </a:p>
        </p:txBody>
      </p: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9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3DEB8D-EAE8-48BF-AB1F-484EDF015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3" y="662730"/>
            <a:ext cx="5027822" cy="5471360"/>
          </a:xfrm>
          <a:prstGeom prst="rect">
            <a:avLst/>
          </a:prstGeom>
        </p:spPr>
      </p:pic>
      <p:pic>
        <p:nvPicPr>
          <p:cNvPr id="37" name="Рисунок 36" descr="База данных">
            <a:extLst>
              <a:ext uri="{FF2B5EF4-FFF2-40B4-BE49-F238E27FC236}">
                <a16:creationId xmlns:a16="http://schemas.microsoft.com/office/drawing/2014/main" id="{0E3CE460-9FDA-4DB6-86EB-BEFFDC2C2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5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Концептуальная модель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C9AE6B-186F-4718-8D84-E00D6E315B8D}"/>
              </a:ext>
            </a:extLst>
          </p:cNvPr>
          <p:cNvSpPr/>
          <p:nvPr/>
        </p:nvSpPr>
        <p:spPr>
          <a:xfrm>
            <a:off x="755009" y="5830349"/>
            <a:ext cx="10888910" cy="612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0D992FA-3071-4E37-B673-368B2BFDFE3A}"/>
              </a:ext>
            </a:extLst>
          </p:cNvPr>
          <p:cNvSpPr/>
          <p:nvPr/>
        </p:nvSpPr>
        <p:spPr>
          <a:xfrm>
            <a:off x="907409" y="5982749"/>
            <a:ext cx="10888910" cy="612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00E3D78-3912-44D3-8246-C77475F212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0" y="1744910"/>
            <a:ext cx="11937532" cy="5113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База данных">
            <a:extLst>
              <a:ext uri="{FF2B5EF4-FFF2-40B4-BE49-F238E27FC236}">
                <a16:creationId xmlns:a16="http://schemas.microsoft.com/office/drawing/2014/main" id="{EB2E6E64-017A-48E7-B6A0-F280054C7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6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D5C2A34-38D8-4D64-8B3C-E188C866CC98}"/>
              </a:ext>
            </a:extLst>
          </p:cNvPr>
          <p:cNvSpPr/>
          <p:nvPr/>
        </p:nvSpPr>
        <p:spPr>
          <a:xfrm>
            <a:off x="755009" y="5830349"/>
            <a:ext cx="10888910" cy="612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9A2D15-1284-4D74-B02E-EFDEB97182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222" y="1872900"/>
            <a:ext cx="10010466" cy="4670513"/>
          </a:xfrm>
          <a:prstGeom prst="rect">
            <a:avLst/>
          </a:prstGeom>
        </p:spPr>
      </p:pic>
      <p:pic>
        <p:nvPicPr>
          <p:cNvPr id="7" name="Рисунок 6" descr="База данных">
            <a:extLst>
              <a:ext uri="{FF2B5EF4-FFF2-40B4-BE49-F238E27FC236}">
                <a16:creationId xmlns:a16="http://schemas.microsoft.com/office/drawing/2014/main" id="{CC19D94A-4102-42E6-9078-017C641E6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модель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52B7559-98D7-4996-83C1-352B23B904B1}"/>
              </a:ext>
            </a:extLst>
          </p:cNvPr>
          <p:cNvSpPr/>
          <p:nvPr/>
        </p:nvSpPr>
        <p:spPr>
          <a:xfrm>
            <a:off x="755009" y="5830349"/>
            <a:ext cx="10888910" cy="612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2A23BB9-0DCC-4B08-AA07-D7175CE823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831" y="1659370"/>
            <a:ext cx="10446140" cy="4783375"/>
          </a:xfrm>
          <a:prstGeom prst="rect">
            <a:avLst/>
          </a:prstGeom>
        </p:spPr>
      </p:pic>
      <p:pic>
        <p:nvPicPr>
          <p:cNvPr id="6" name="Рисунок 5" descr="База данных">
            <a:extLst>
              <a:ext uri="{FF2B5EF4-FFF2-40B4-BE49-F238E27FC236}">
                <a16:creationId xmlns:a16="http://schemas.microsoft.com/office/drawing/2014/main" id="{F504B1B2-08CB-43C8-9F9D-5EF31AD68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0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7"/>
            <a:ext cx="11345956" cy="1371030"/>
          </a:xfrm>
        </p:spPr>
        <p:txBody>
          <a:bodyPr/>
          <a:lstStyle/>
          <a:p>
            <a:r>
              <a:rPr lang="ru-RU" dirty="0"/>
              <a:t>диаграмма –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28D5E1-E334-4EE2-9FCE-E90ECAD1A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75" y="1555946"/>
            <a:ext cx="4255183" cy="4498547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749268C-904A-45A5-9963-8303C2A9F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6287394" cy="363608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Можем увидеть основные задачи пользователя на диаграмме использования.</a:t>
            </a:r>
          </a:p>
        </p:txBody>
      </p:sp>
      <p:pic>
        <p:nvPicPr>
          <p:cNvPr id="6" name="Рисунок 5" descr="База данных">
            <a:extLst>
              <a:ext uri="{FF2B5EF4-FFF2-40B4-BE49-F238E27FC236}">
                <a16:creationId xmlns:a16="http://schemas.microsoft.com/office/drawing/2014/main" id="{C1865414-7088-431E-AFE0-FCF099A98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8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020C962-D92F-443A-974E-8C16D16AE8D4}"/>
              </a:ext>
            </a:extLst>
          </p:cNvPr>
          <p:cNvSpPr txBox="1">
            <a:spLocks/>
          </p:cNvSpPr>
          <p:nvPr/>
        </p:nvSpPr>
        <p:spPr>
          <a:xfrm>
            <a:off x="700635" y="2293125"/>
            <a:ext cx="4995490" cy="3636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13" indent="-228613" algn="l" defTabSz="914444" rtl="0" eaLnBrk="1" latinLnBrk="0" hangingPunct="1">
              <a:lnSpc>
                <a:spcPct val="12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3" algn="l" defTabSz="914444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3" algn="l" defTabSz="914444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3" algn="l" defTabSz="914444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5" indent="-228613" algn="l" defTabSz="914444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8" indent="-228613" algn="l" defTabSz="91444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3" algn="l" defTabSz="91444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2" indent="-228613" algn="l" defTabSz="91444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5" indent="-228613" algn="l" defTabSz="91444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На данной модели мы можем видеть, как пользователь делает запрос в компьютере. Компьютер запрашивает информацию у контроллера. Контроллер обращается в модель и возвращает. Модель передаёт запрос в БД, которая после обработки возвращает ответ в модель. Модель передаёт информацию в контроллер. Контроллер в свою очередь в шаблон, который в конце видит пользователь.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202C94-F66C-48DA-9353-176961EA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239" y="2293125"/>
            <a:ext cx="5477662" cy="3726122"/>
          </a:xfrm>
          <a:prstGeom prst="rect">
            <a:avLst/>
          </a:prstGeom>
        </p:spPr>
      </p:pic>
      <p:pic>
        <p:nvPicPr>
          <p:cNvPr id="12" name="Рисунок 11" descr="База данных">
            <a:extLst>
              <a:ext uri="{FF2B5EF4-FFF2-40B4-BE49-F238E27FC236}">
                <a16:creationId xmlns:a16="http://schemas.microsoft.com/office/drawing/2014/main" id="{0D1516F1-0FCF-48FD-A777-C4909D45E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2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</a:t>
            </a:r>
            <a:r>
              <a:rPr lang="en-US" dirty="0" err="1"/>
              <a:t>github</a:t>
            </a:r>
            <a:r>
              <a:rPr lang="en-US" dirty="0"/>
              <a:t>  </a:t>
            </a:r>
            <a:r>
              <a:rPr lang="ru-RU" dirty="0"/>
              <a:t>с проектом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589D8-D62D-4724-8299-CCED5933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https://github.com/Illya8800/Airport.git</a:t>
            </a:r>
            <a:endParaRPr lang="ru-RU" dirty="0"/>
          </a:p>
        </p:txBody>
      </p:sp>
      <p:pic>
        <p:nvPicPr>
          <p:cNvPr id="4" name="Рисунок 3" descr="База данных">
            <a:extLst>
              <a:ext uri="{FF2B5EF4-FFF2-40B4-BE49-F238E27FC236}">
                <a16:creationId xmlns:a16="http://schemas.microsoft.com/office/drawing/2014/main" id="{A2B25588-F5E2-4028-8104-89B3F7B73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6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Основание БД </a:t>
            </a:r>
            <a:r>
              <a:rPr lang="en-US" dirty="0"/>
              <a:t>“</a:t>
            </a:r>
            <a:r>
              <a:rPr lang="ru-RU" dirty="0"/>
              <a:t>Аэропорт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589D8-D62D-4724-8299-CCED5933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Основные идеи современной информационной технологии базируются на концепции, согласно которой данные должны быть организованы в базы данных с целью адекватного отображения изменяющегося реального мира и удовлетворения информационных потребностей пользователей. Эти базы данных создаются и функционируют под управлением специальных программных комплексов, называемых системами управления базами данных (СУБД).</a:t>
            </a:r>
          </a:p>
          <a:p>
            <a:pPr algn="just"/>
            <a:r>
              <a:rPr lang="ru-RU" dirty="0"/>
              <a:t>В моём случае использовалась БД </a:t>
            </a:r>
            <a:r>
              <a:rPr lang="en-US" dirty="0"/>
              <a:t>MySQL.</a:t>
            </a:r>
            <a:endParaRPr lang="ru-RU" dirty="0"/>
          </a:p>
        </p:txBody>
      </p:sp>
      <p:pic>
        <p:nvPicPr>
          <p:cNvPr id="6" name="Рисунок 5" descr="База данных">
            <a:extLst>
              <a:ext uri="{FF2B5EF4-FFF2-40B4-BE49-F238E27FC236}">
                <a16:creationId xmlns:a16="http://schemas.microsoft.com/office/drawing/2014/main" id="{C8BFC93B-E769-44E2-973F-ADA72D28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6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589D8-D62D-4724-8299-CCED5933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Я считаю, что главная задача БД (для разработчика) – иметь простой и оптимальный вид, в котором легко можно разобраться. Если в фирму пришёл новый человек, он должен полностью вникнуть в предметную область в течении одной недели. Если это заняло больше время – что-то сделано не так, либо конкретная БД имеет очень большие задачи.</a:t>
            </a:r>
          </a:p>
          <a:p>
            <a:pPr algn="just"/>
            <a:r>
              <a:rPr lang="ru-RU" dirty="0"/>
              <a:t>Для пользователя БД – есть два главных условия: приятный внешний вид, работоспособность.</a:t>
            </a:r>
          </a:p>
        </p:txBody>
      </p:sp>
      <p:pic>
        <p:nvPicPr>
          <p:cNvPr id="4" name="Рисунок 3" descr="База данных">
            <a:extLst>
              <a:ext uri="{FF2B5EF4-FFF2-40B4-BE49-F238E27FC236}">
                <a16:creationId xmlns:a16="http://schemas.microsoft.com/office/drawing/2014/main" id="{98FB8A7B-8E81-48FC-8F05-5979FD3AD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0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реализации </a:t>
            </a:r>
            <a:r>
              <a:rPr lang="en-US" dirty="0"/>
              <a:t>NAVICAT</a:t>
            </a:r>
            <a:endParaRPr lang="ru-RU" dirty="0"/>
          </a:p>
        </p:txBody>
      </p:sp>
      <p:pic>
        <p:nvPicPr>
          <p:cNvPr id="7" name="Рисунок 6" descr="База данных">
            <a:extLst>
              <a:ext uri="{FF2B5EF4-FFF2-40B4-BE49-F238E27FC236}">
                <a16:creationId xmlns:a16="http://schemas.microsoft.com/office/drawing/2014/main" id="{630A63DE-ECFE-479A-B495-D24427F0B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2515188-0937-40C0-8528-AF8A508A4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497" y="2311310"/>
            <a:ext cx="2019404" cy="2781443"/>
          </a:xfrm>
          <a:prstGeom prst="rect">
            <a:avLst/>
          </a:prstGeom>
        </p:spPr>
      </p:pic>
      <p:sp>
        <p:nvSpPr>
          <p:cNvPr id="23" name="Объект 2">
            <a:extLst>
              <a:ext uri="{FF2B5EF4-FFF2-40B4-BE49-F238E27FC236}">
                <a16:creationId xmlns:a16="http://schemas.microsoft.com/office/drawing/2014/main" id="{096F5F33-78FD-4466-921C-B1254807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8602756" cy="3636088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В одно бронирование можно включить несколько пассажиров, каждому из которых выписывается отдельный билет (</a:t>
            </a:r>
            <a:r>
              <a:rPr lang="ru-RU" sz="1800" dirty="0" err="1"/>
              <a:t>tickets</a:t>
            </a:r>
            <a:r>
              <a:rPr lang="ru-RU" sz="1800" dirty="0"/>
              <a:t>). Билет имеет уникальный номер и содержит информацию о пассажире. Как таковой пассажир не является отдельной сущностью. Как имя, так и номер документа пассажира могут меняться с течением времени, так что невозможно однозначно найти все билеты одного человека; для простоты можно считать, что все пассажиры уникальны. </a:t>
            </a:r>
            <a:endParaRPr lang="en-US" sz="1800" dirty="0"/>
          </a:p>
          <a:p>
            <a:pPr algn="just"/>
            <a:r>
              <a:rPr lang="ru-RU" sz="1800" dirty="0"/>
              <a:t>Основной сущностью является бронирование (</a:t>
            </a:r>
            <a:r>
              <a:rPr lang="ru-RU" sz="1800" dirty="0" err="1"/>
              <a:t>bookings</a:t>
            </a:r>
            <a:r>
              <a:rPr lang="ru-RU" sz="18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63685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реализации </a:t>
            </a:r>
            <a:r>
              <a:rPr lang="en-US" dirty="0"/>
              <a:t>NAVICAT</a:t>
            </a:r>
            <a:endParaRPr lang="ru-RU" dirty="0"/>
          </a:p>
        </p:txBody>
      </p:sp>
      <p:pic>
        <p:nvPicPr>
          <p:cNvPr id="7" name="Рисунок 6" descr="База данных">
            <a:extLst>
              <a:ext uri="{FF2B5EF4-FFF2-40B4-BE49-F238E27FC236}">
                <a16:creationId xmlns:a16="http://schemas.microsoft.com/office/drawing/2014/main" id="{630A63DE-ECFE-479A-B495-D24427F0B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  <p:sp>
        <p:nvSpPr>
          <p:cNvPr id="23" name="Объект 2">
            <a:extLst>
              <a:ext uri="{FF2B5EF4-FFF2-40B4-BE49-F238E27FC236}">
                <a16:creationId xmlns:a16="http://schemas.microsoft.com/office/drawing/2014/main" id="{096F5F33-78FD-4466-921C-B1254807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5993780" cy="363608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Билет включает один или несколько перелетов (</a:t>
            </a:r>
            <a:r>
              <a:rPr lang="ru-RU" dirty="0" err="1"/>
              <a:t>ticket_flights</a:t>
            </a:r>
            <a:r>
              <a:rPr lang="ru-RU" dirty="0"/>
              <a:t>). Несколько перелетов могут включаться в билет в случаях, когда нет </a:t>
            </a:r>
            <a:r>
              <a:rPr lang="ru-RU" dirty="0" err="1"/>
              <a:t>нет</a:t>
            </a:r>
            <a:r>
              <a:rPr lang="ru-RU" dirty="0"/>
              <a:t> прямого рейса, соединяющего пункты отправления и назначения (полет с пересадками), либо когда билет взят «туда и обратно». В схеме данных нет жесткого ограничения, но предполагается, что все билеты в одном бронировании имеют одинаковый набор перелетов.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876640-2E41-458B-B1BC-845A4244B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417" y="2253850"/>
            <a:ext cx="4697486" cy="368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реализации </a:t>
            </a:r>
            <a:r>
              <a:rPr lang="en-US" dirty="0"/>
              <a:t>NAVICAT</a:t>
            </a:r>
            <a:endParaRPr lang="ru-RU" dirty="0"/>
          </a:p>
        </p:txBody>
      </p:sp>
      <p:pic>
        <p:nvPicPr>
          <p:cNvPr id="7" name="Рисунок 6" descr="База данных">
            <a:extLst>
              <a:ext uri="{FF2B5EF4-FFF2-40B4-BE49-F238E27FC236}">
                <a16:creationId xmlns:a16="http://schemas.microsoft.com/office/drawing/2014/main" id="{630A63DE-ECFE-479A-B495-D24427F0B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  <p:sp>
        <p:nvSpPr>
          <p:cNvPr id="23" name="Объект 2">
            <a:extLst>
              <a:ext uri="{FF2B5EF4-FFF2-40B4-BE49-F238E27FC236}">
                <a16:creationId xmlns:a16="http://schemas.microsoft.com/office/drawing/2014/main" id="{096F5F33-78FD-4466-921C-B1254807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49846"/>
            <a:ext cx="6077047" cy="3636088"/>
          </a:xfrm>
        </p:spPr>
        <p:txBody>
          <a:bodyPr>
            <a:noAutofit/>
          </a:bodyPr>
          <a:lstStyle/>
          <a:p>
            <a:pPr algn="just"/>
            <a:r>
              <a:rPr lang="ru-RU" sz="1800" dirty="0"/>
              <a:t>Каждый рейс (</a:t>
            </a:r>
            <a:r>
              <a:rPr lang="ru-RU" sz="1800" dirty="0" err="1"/>
              <a:t>flights</a:t>
            </a:r>
            <a:r>
              <a:rPr lang="ru-RU" sz="1800" dirty="0"/>
              <a:t>) следует из одного аэропорта (</a:t>
            </a:r>
            <a:r>
              <a:rPr lang="ru-RU" sz="1800" dirty="0" err="1"/>
              <a:t>airports</a:t>
            </a:r>
            <a:r>
              <a:rPr lang="ru-RU" sz="1800" dirty="0"/>
              <a:t>) в другой. Рейсы с одним номером имеют одинаковые пункты вылета и назначения, но будут отличаться датой отправления. </a:t>
            </a:r>
            <a:endParaRPr lang="en-US" sz="1800" dirty="0"/>
          </a:p>
          <a:p>
            <a:pPr algn="just"/>
            <a:r>
              <a:rPr lang="ru-RU" sz="1800" dirty="0"/>
              <a:t>При регистрации на рейс пассажиру выдается посадочный талон (</a:t>
            </a:r>
            <a:r>
              <a:rPr lang="ru-RU" sz="1800" dirty="0" err="1"/>
              <a:t>boarding_passes</a:t>
            </a:r>
            <a:r>
              <a:rPr lang="ru-RU" sz="1800" dirty="0"/>
              <a:t>), в котором указано место в самолете. Пассажир может зарегистрироваться только на тот рейс, который есть у него в билете. Комбинация рейса и места в самолете должна быть уникальной, чтобы не допустить выдачу двух посадочных талонов на одно место.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876640-2E41-458B-B1BC-845A4244B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683" y="2049846"/>
            <a:ext cx="4614219" cy="388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5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реализации </a:t>
            </a:r>
            <a:r>
              <a:rPr lang="en-US" dirty="0"/>
              <a:t>NAVICAT</a:t>
            </a:r>
            <a:endParaRPr lang="ru-RU" dirty="0"/>
          </a:p>
        </p:txBody>
      </p:sp>
      <p:pic>
        <p:nvPicPr>
          <p:cNvPr id="7" name="Рисунок 6" descr="База данных">
            <a:extLst>
              <a:ext uri="{FF2B5EF4-FFF2-40B4-BE49-F238E27FC236}">
                <a16:creationId xmlns:a16="http://schemas.microsoft.com/office/drawing/2014/main" id="{630A63DE-ECFE-479A-B495-D24427F0B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  <p:sp>
        <p:nvSpPr>
          <p:cNvPr id="23" name="Объект 2">
            <a:extLst>
              <a:ext uri="{FF2B5EF4-FFF2-40B4-BE49-F238E27FC236}">
                <a16:creationId xmlns:a16="http://schemas.microsoft.com/office/drawing/2014/main" id="{096F5F33-78FD-4466-921C-B1254807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6077048" cy="3636088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/>
              <a:t>Количество мест (</a:t>
            </a:r>
            <a:r>
              <a:rPr lang="ru-RU" dirty="0" err="1"/>
              <a:t>seats</a:t>
            </a:r>
            <a:r>
              <a:rPr lang="ru-RU" dirty="0"/>
              <a:t>) в самолете и их распределение по классам обслуживания зависит от модели самолета (</a:t>
            </a:r>
            <a:r>
              <a:rPr lang="ru-RU" dirty="0" err="1"/>
              <a:t>aircrafts</a:t>
            </a:r>
            <a:r>
              <a:rPr lang="ru-RU" dirty="0"/>
              <a:t>), выполняющего рейс. Предполагается, что каждая модель самолета имеет только одну компоновку салона. Схема данных не контролирует, что места в посадочных талонах соответствуют имеющимся в самолете (такая проверка может быть сделана с использованием табличных триггеров или в приложении).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876640-2E41-458B-B1BC-845A4244B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683" y="2253850"/>
            <a:ext cx="4614219" cy="368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8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реализации </a:t>
            </a:r>
            <a:r>
              <a:rPr lang="en-US" dirty="0"/>
              <a:t>NAVICAT</a:t>
            </a:r>
            <a:endParaRPr lang="ru-RU" dirty="0"/>
          </a:p>
        </p:txBody>
      </p:sp>
      <p:pic>
        <p:nvPicPr>
          <p:cNvPr id="7" name="Рисунок 6" descr="База данных">
            <a:extLst>
              <a:ext uri="{FF2B5EF4-FFF2-40B4-BE49-F238E27FC236}">
                <a16:creationId xmlns:a16="http://schemas.microsoft.com/office/drawing/2014/main" id="{630A63DE-ECFE-479A-B495-D24427F0B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  <p:sp>
        <p:nvSpPr>
          <p:cNvPr id="23" name="Объект 2">
            <a:extLst>
              <a:ext uri="{FF2B5EF4-FFF2-40B4-BE49-F238E27FC236}">
                <a16:creationId xmlns:a16="http://schemas.microsoft.com/office/drawing/2014/main" id="{096F5F33-78FD-4466-921C-B1254807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6916569" cy="3636088"/>
          </a:xfrm>
        </p:spPr>
        <p:txBody>
          <a:bodyPr/>
          <a:lstStyle/>
          <a:p>
            <a:r>
              <a:rPr lang="ru-RU" dirty="0"/>
              <a:t>Таблицы </a:t>
            </a:r>
            <a:r>
              <a:rPr lang="en-US" dirty="0"/>
              <a:t>rate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flights_rate</a:t>
            </a:r>
            <a:r>
              <a:rPr lang="ru-RU" dirty="0"/>
              <a:t> являются</a:t>
            </a:r>
            <a:r>
              <a:rPr lang="en-US" dirty="0"/>
              <a:t> </a:t>
            </a:r>
            <a:r>
              <a:rPr lang="ru-RU" dirty="0"/>
              <a:t>дополнительными для определения уровня комфорта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417490-8798-406C-9C46-D6D9BEC96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293" y="2293126"/>
            <a:ext cx="209560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9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76" y="36213"/>
            <a:ext cx="10691266" cy="1371030"/>
          </a:xfrm>
        </p:spPr>
        <p:txBody>
          <a:bodyPr/>
          <a:lstStyle/>
          <a:p>
            <a:r>
              <a:rPr lang="ru-RU" dirty="0"/>
              <a:t>Общий вид схемы</a:t>
            </a:r>
          </a:p>
        </p:txBody>
      </p:sp>
      <p:pic>
        <p:nvPicPr>
          <p:cNvPr id="4" name="Рисунок 3" descr="База данных">
            <a:extLst>
              <a:ext uri="{FF2B5EF4-FFF2-40B4-BE49-F238E27FC236}">
                <a16:creationId xmlns:a16="http://schemas.microsoft.com/office/drawing/2014/main" id="{85250006-4B0E-4DD8-AECC-118B6EE40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9E18E2E-FDFE-48D4-9820-FBBDB3AD6766}"/>
              </a:ext>
            </a:extLst>
          </p:cNvPr>
          <p:cNvSpPr/>
          <p:nvPr/>
        </p:nvSpPr>
        <p:spPr>
          <a:xfrm>
            <a:off x="755009" y="5830349"/>
            <a:ext cx="10888910" cy="612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01D7912-8FA5-4783-876F-624FBD49E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48616" y="721728"/>
            <a:ext cx="4319512" cy="61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6922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F321C"/>
      </a:dk2>
      <a:lt2>
        <a:srgbClr val="E5E2E8"/>
      </a:lt2>
      <a:accent1>
        <a:srgbClr val="92A87F"/>
      </a:accent1>
      <a:accent2>
        <a:srgbClr val="9FA571"/>
      </a:accent2>
      <a:accent3>
        <a:srgbClr val="ACA081"/>
      </a:accent3>
      <a:accent4>
        <a:srgbClr val="BA907F"/>
      </a:accent4>
      <a:accent5>
        <a:srgbClr val="C49399"/>
      </a:accent5>
      <a:accent6>
        <a:srgbClr val="BA7F9F"/>
      </a:accent6>
      <a:hlink>
        <a:srgbClr val="8F69A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569</Words>
  <Application>Microsoft Office PowerPoint</Application>
  <PresentationFormat>Широкоэкранный</PresentationFormat>
  <Paragraphs>32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Calisto MT</vt:lpstr>
      <vt:lpstr>Univers Condensed</vt:lpstr>
      <vt:lpstr>ChronicleVTI</vt:lpstr>
      <vt:lpstr>База данных аэропорт</vt:lpstr>
      <vt:lpstr>Основание БД “Аэропорт”</vt:lpstr>
      <vt:lpstr>Задача БД</vt:lpstr>
      <vt:lpstr>Среда реализации NAVICAT</vt:lpstr>
      <vt:lpstr>Среда реализации NAVICAT</vt:lpstr>
      <vt:lpstr>Среда реализации NAVICAT</vt:lpstr>
      <vt:lpstr>Среда реализации NAVICAT</vt:lpstr>
      <vt:lpstr>Среда реализации NAVICAT</vt:lpstr>
      <vt:lpstr>Общий вид схемы</vt:lpstr>
      <vt:lpstr>Концептуальная модель</vt:lpstr>
      <vt:lpstr>Логическая модель</vt:lpstr>
      <vt:lpstr>Физическая модель</vt:lpstr>
      <vt:lpstr>диаграмма – вариантов использования</vt:lpstr>
      <vt:lpstr>Model-View-Controller</vt:lpstr>
      <vt:lpstr>Ссылка github  с проектом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аэропорт</dc:title>
  <dc:creator>fw fw</dc:creator>
  <cp:lastModifiedBy>fw fw</cp:lastModifiedBy>
  <cp:revision>14</cp:revision>
  <dcterms:created xsi:type="dcterms:W3CDTF">2021-01-15T18:31:17Z</dcterms:created>
  <dcterms:modified xsi:type="dcterms:W3CDTF">2021-01-28T22:36:26Z</dcterms:modified>
</cp:coreProperties>
</file>