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71" r:id="rId5"/>
    <p:sldId id="260" r:id="rId6"/>
    <p:sldId id="261" r:id="rId7"/>
    <p:sldId id="262" r:id="rId8"/>
    <p:sldId id="272"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1"/>
  </p:normalViewPr>
  <p:slideViewPr>
    <p:cSldViewPr snapToGrid="0">
      <p:cViewPr varScale="1">
        <p:scale>
          <a:sx n="116" d="100"/>
          <a:sy n="116"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D965D-A361-2C70-E5E8-DF2287D1E5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27C076-B8DF-4155-BD6B-408209A84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10A822-7A94-9C04-FDE9-FF140CAF729E}"/>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5" name="Footer Placeholder 4">
            <a:extLst>
              <a:ext uri="{FF2B5EF4-FFF2-40B4-BE49-F238E27FC236}">
                <a16:creationId xmlns:a16="http://schemas.microsoft.com/office/drawing/2014/main" id="{4F801FD4-6A5E-0157-E65E-A15DB8432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B497E-764C-D33D-E599-9AE6FAE19763}"/>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574511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C098E-004B-2D9F-DA57-FF9B566908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B9E71E-941D-96BC-725E-2843BE5E0C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4486B-949A-EE1A-5DE6-0805AF7DBF77}"/>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5" name="Footer Placeholder 4">
            <a:extLst>
              <a:ext uri="{FF2B5EF4-FFF2-40B4-BE49-F238E27FC236}">
                <a16:creationId xmlns:a16="http://schemas.microsoft.com/office/drawing/2014/main" id="{901DD54A-A8A2-D307-7506-740068068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2625F-E4DA-4E9F-EB10-7FCCD5D4DC05}"/>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179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20C81D-D6D8-04F4-B48F-3E7B8848CB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2140DD-73DC-3443-021F-B8608BC613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8A820A-3D3C-CF1F-0E75-27000F3140E0}"/>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5" name="Footer Placeholder 4">
            <a:extLst>
              <a:ext uri="{FF2B5EF4-FFF2-40B4-BE49-F238E27FC236}">
                <a16:creationId xmlns:a16="http://schemas.microsoft.com/office/drawing/2014/main" id="{623B414D-CC94-7966-2247-4B4F55652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3B0FF-7A16-4272-2469-5303CF38587B}"/>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48151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835F-5812-F183-90F9-7D62F40773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EDCE4B-D766-09D2-B8B9-19BA58DBEB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37B85-6809-790F-6D85-E9B1A538FFA6}"/>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5" name="Footer Placeholder 4">
            <a:extLst>
              <a:ext uri="{FF2B5EF4-FFF2-40B4-BE49-F238E27FC236}">
                <a16:creationId xmlns:a16="http://schemas.microsoft.com/office/drawing/2014/main" id="{11DF55B4-6445-8DC0-C497-1D1D9AE131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E5CC8-22B3-742B-50AB-CE7DDEE3A755}"/>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69339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934F-5D0A-2305-57E0-7235BD289F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A88158-607A-24A6-E8C8-65608DD3AC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AD6A4C-1EB8-349C-DAA7-7E9278C2E8DB}"/>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5" name="Footer Placeholder 4">
            <a:extLst>
              <a:ext uri="{FF2B5EF4-FFF2-40B4-BE49-F238E27FC236}">
                <a16:creationId xmlns:a16="http://schemas.microsoft.com/office/drawing/2014/main" id="{39D98C7B-1922-BAAE-2C7A-B1E4D7385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7A348-1A4E-86AC-4567-61BA7A33B595}"/>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120905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CA2D-BB1D-A3D9-2F67-46868CB4E0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E9524-6505-8B88-5F24-8955437B9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892A66-80B3-A867-168C-13289031B9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EDE900-A3A6-7BBB-8F1F-51CF6F22F226}"/>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6" name="Footer Placeholder 5">
            <a:extLst>
              <a:ext uri="{FF2B5EF4-FFF2-40B4-BE49-F238E27FC236}">
                <a16:creationId xmlns:a16="http://schemas.microsoft.com/office/drawing/2014/main" id="{D4AF8AA3-2658-707E-97EB-ED8F7A00D0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0C7C4B-212D-019A-C4F9-93D9DD133714}"/>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13408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75B-2FCB-58EE-2EA5-2D3301C38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971CCF-19E2-D1C4-BEC8-D84EF3AF5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511A94-9F59-2333-29E2-845B03C9D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7E8165-0893-ECC5-8A2C-77C3F31958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F0559-3DF7-BA0C-2EB1-26A3C1F0C6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C84700-B4FA-D9B3-19E0-AFC1F3636784}"/>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8" name="Footer Placeholder 7">
            <a:extLst>
              <a:ext uri="{FF2B5EF4-FFF2-40B4-BE49-F238E27FC236}">
                <a16:creationId xmlns:a16="http://schemas.microsoft.com/office/drawing/2014/main" id="{FF08C6E8-F3F3-0879-1B58-913070B161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85F89D-6043-58D6-4634-8361D8C7D1CA}"/>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3323411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8772-AD20-5336-FE5B-6A7A304EE5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FC993C-4F78-5A76-A238-A5C41C48D7C8}"/>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4" name="Footer Placeholder 3">
            <a:extLst>
              <a:ext uri="{FF2B5EF4-FFF2-40B4-BE49-F238E27FC236}">
                <a16:creationId xmlns:a16="http://schemas.microsoft.com/office/drawing/2014/main" id="{3A9415D4-3A7B-EA40-0366-BEEB787528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9A6ABC-190F-3C2C-3951-AD77E6B7B799}"/>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278507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1BBD7A-8FEF-CE80-6FF6-ACB6FE2B00A4}"/>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3" name="Footer Placeholder 2">
            <a:extLst>
              <a:ext uri="{FF2B5EF4-FFF2-40B4-BE49-F238E27FC236}">
                <a16:creationId xmlns:a16="http://schemas.microsoft.com/office/drawing/2014/main" id="{100258A3-E245-E6B2-05C6-CCD5FA116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13797-F29C-615D-D60A-374725EBB6D1}"/>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427837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5D10-FB32-4915-71BB-8E4CF1EC94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2193C-E2B3-4B5A-0B23-0F982FE21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F0E40-3C17-044F-5113-5D5B33587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8CF461-75E7-8478-4FE0-DFDEFD9EE2F9}"/>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6" name="Footer Placeholder 5">
            <a:extLst>
              <a:ext uri="{FF2B5EF4-FFF2-40B4-BE49-F238E27FC236}">
                <a16:creationId xmlns:a16="http://schemas.microsoft.com/office/drawing/2014/main" id="{6B6B563A-22BA-E7A8-E806-5AD81A5CE6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C05D3-43C5-27F7-9B86-5F3EA10DFF65}"/>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491818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1C1-FF3C-B3EB-E4AF-ADF04C4EE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E7F3A7-BCD5-F64A-8779-8F39076586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7B4C28-4475-9CCC-CFD4-5C465DD00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B2A21-A1D6-9C6A-4E96-F0532966A5B6}"/>
              </a:ext>
            </a:extLst>
          </p:cNvPr>
          <p:cNvSpPr>
            <a:spLocks noGrp="1"/>
          </p:cNvSpPr>
          <p:nvPr>
            <p:ph type="dt" sz="half" idx="10"/>
          </p:nvPr>
        </p:nvSpPr>
        <p:spPr/>
        <p:txBody>
          <a:bodyPr/>
          <a:lstStyle/>
          <a:p>
            <a:fld id="{9F1DF00C-8AB4-6B49-8799-75A43C0B8135}" type="datetimeFigureOut">
              <a:rPr lang="en-US" smtClean="0"/>
              <a:t>11/24/24</a:t>
            </a:fld>
            <a:endParaRPr lang="en-US"/>
          </a:p>
        </p:txBody>
      </p:sp>
      <p:sp>
        <p:nvSpPr>
          <p:cNvPr id="6" name="Footer Placeholder 5">
            <a:extLst>
              <a:ext uri="{FF2B5EF4-FFF2-40B4-BE49-F238E27FC236}">
                <a16:creationId xmlns:a16="http://schemas.microsoft.com/office/drawing/2014/main" id="{58417489-08C6-02B0-9CAB-BC039D0246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8E37C-8311-7B2E-8B94-F2075B449350}"/>
              </a:ext>
            </a:extLst>
          </p:cNvPr>
          <p:cNvSpPr>
            <a:spLocks noGrp="1"/>
          </p:cNvSpPr>
          <p:nvPr>
            <p:ph type="sldNum" sz="quarter" idx="12"/>
          </p:nvPr>
        </p:nvSpPr>
        <p:spPr/>
        <p:txBody>
          <a:bodyPr/>
          <a:lstStyle/>
          <a:p>
            <a:fld id="{3D2A44A6-D6FB-DA49-85A8-14489AA4CECF}" type="slidenum">
              <a:rPr lang="en-US" smtClean="0"/>
              <a:t>‹#›</a:t>
            </a:fld>
            <a:endParaRPr lang="en-US"/>
          </a:p>
        </p:txBody>
      </p:sp>
    </p:spTree>
    <p:extLst>
      <p:ext uri="{BB962C8B-B14F-4D97-AF65-F5344CB8AC3E}">
        <p14:creationId xmlns:p14="http://schemas.microsoft.com/office/powerpoint/2010/main" val="290276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FC1AC9-6084-E258-C527-40A870306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642EAA-4AA2-622C-6982-FD5728655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66EDB-7EB8-8A3B-841F-A729DD7F1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1DF00C-8AB4-6B49-8799-75A43C0B8135}" type="datetimeFigureOut">
              <a:rPr lang="en-US" smtClean="0"/>
              <a:t>11/24/24</a:t>
            </a:fld>
            <a:endParaRPr lang="en-US"/>
          </a:p>
        </p:txBody>
      </p:sp>
      <p:sp>
        <p:nvSpPr>
          <p:cNvPr id="5" name="Footer Placeholder 4">
            <a:extLst>
              <a:ext uri="{FF2B5EF4-FFF2-40B4-BE49-F238E27FC236}">
                <a16:creationId xmlns:a16="http://schemas.microsoft.com/office/drawing/2014/main" id="{A9308351-EED1-59B2-CE89-3A794FD93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154011-606D-10BE-29EB-5556E22AF0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2A44A6-D6FB-DA49-85A8-14489AA4CECF}" type="slidenum">
              <a:rPr lang="en-US" smtClean="0"/>
              <a:t>‹#›</a:t>
            </a:fld>
            <a:endParaRPr lang="en-US"/>
          </a:p>
        </p:txBody>
      </p:sp>
    </p:spTree>
    <p:extLst>
      <p:ext uri="{BB962C8B-B14F-4D97-AF65-F5344CB8AC3E}">
        <p14:creationId xmlns:p14="http://schemas.microsoft.com/office/powerpoint/2010/main" val="2715581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69568-E7C7-BF50-A837-7290068BBCCA}"/>
              </a:ext>
            </a:extLst>
          </p:cNvPr>
          <p:cNvSpPr>
            <a:spLocks noGrp="1"/>
          </p:cNvSpPr>
          <p:nvPr>
            <p:ph type="title"/>
          </p:nvPr>
        </p:nvSpPr>
        <p:spPr/>
        <p:txBody>
          <a:bodyPr/>
          <a:lstStyle/>
          <a:p>
            <a:r>
              <a:rPr lang="en-US" dirty="0"/>
              <a:t>Emotion Detection Using Deep Learning</a:t>
            </a:r>
          </a:p>
        </p:txBody>
      </p:sp>
      <p:sp>
        <p:nvSpPr>
          <p:cNvPr id="3" name="Content Placeholder 2">
            <a:extLst>
              <a:ext uri="{FF2B5EF4-FFF2-40B4-BE49-F238E27FC236}">
                <a16:creationId xmlns:a16="http://schemas.microsoft.com/office/drawing/2014/main" id="{5275247A-45F5-3E0D-E753-1D72040CD5C2}"/>
              </a:ext>
            </a:extLst>
          </p:cNvPr>
          <p:cNvSpPr>
            <a:spLocks noGrp="1"/>
          </p:cNvSpPr>
          <p:nvPr>
            <p:ph idx="1"/>
          </p:nvPr>
        </p:nvSpPr>
        <p:spPr>
          <a:xfrm>
            <a:off x="838200" y="1605585"/>
            <a:ext cx="10515600" cy="5032375"/>
          </a:xfrm>
        </p:spPr>
        <p:txBody>
          <a:bodyPr>
            <a:normAutofit lnSpcReduction="10000"/>
          </a:bodyPr>
          <a:lstStyle/>
          <a:p>
            <a:r>
              <a:rPr lang="en-US" dirty="0"/>
              <a:t>Danny Phan 301698774</a:t>
            </a:r>
            <a:r>
              <a:rPr lang="en-US" dirty="0">
                <a:effectLst/>
                <a:ea typeface="Aptos" panose="020B0004020202020204" pitchFamily="34" charset="0"/>
                <a:cs typeface="Times New Roman" panose="02020603050405020304" pitchFamily="18" charset="0"/>
              </a:rPr>
              <a:t>, Illya </a:t>
            </a:r>
            <a:r>
              <a:rPr lang="en-US" dirty="0" err="1">
                <a:effectLst/>
                <a:ea typeface="Aptos" panose="020B0004020202020204" pitchFamily="34" charset="0"/>
                <a:cs typeface="Times New Roman" panose="02020603050405020304" pitchFamily="18" charset="0"/>
              </a:rPr>
              <a:t>Gordyy</a:t>
            </a:r>
            <a:r>
              <a:rPr lang="en-US" dirty="0">
                <a:effectLst/>
                <a:ea typeface="Aptos" panose="020B0004020202020204" pitchFamily="34" charset="0"/>
                <a:cs typeface="Times New Roman" panose="02020603050405020304" pitchFamily="18" charset="0"/>
              </a:rPr>
              <a:t> 302682939</a:t>
            </a:r>
            <a:r>
              <a:rPr lang="en-US" dirty="0">
                <a:effectLst/>
              </a:rPr>
              <a:t> </a:t>
            </a:r>
            <a:endParaRPr lang="en-US" dirty="0"/>
          </a:p>
          <a:p>
            <a:r>
              <a:rPr lang="en-US" dirty="0"/>
              <a:t>CSC 180</a:t>
            </a:r>
          </a:p>
          <a:p>
            <a:r>
              <a:rPr lang="en-US" dirty="0"/>
              <a:t>Final Project</a:t>
            </a:r>
          </a:p>
          <a:p>
            <a:r>
              <a:rPr lang="en-US" dirty="0"/>
              <a:t>11/25/2024</a:t>
            </a:r>
          </a:p>
          <a:p>
            <a:endParaRPr lang="en-US" dirty="0"/>
          </a:p>
          <a:p>
            <a:pPr marL="0" indent="0">
              <a:buNone/>
            </a:pPr>
            <a:r>
              <a:rPr lang="en-US" dirty="0"/>
              <a:t>Table of Contents</a:t>
            </a:r>
          </a:p>
          <a:p>
            <a:pPr marL="514350" indent="-514350">
              <a:buAutoNum type="arabicPeriod"/>
            </a:pPr>
            <a:r>
              <a:rPr lang="en-US" dirty="0"/>
              <a:t>Problem Statement</a:t>
            </a:r>
          </a:p>
          <a:p>
            <a:pPr marL="514350" indent="-514350">
              <a:buAutoNum type="arabicPeriod"/>
            </a:pPr>
            <a:r>
              <a:rPr lang="en-US" dirty="0"/>
              <a:t>Methodology</a:t>
            </a:r>
          </a:p>
          <a:p>
            <a:pPr marL="514350" indent="-514350">
              <a:buAutoNum type="arabicPeriod"/>
            </a:pPr>
            <a:r>
              <a:rPr lang="en-US" dirty="0"/>
              <a:t>Experimental Results and Analysis</a:t>
            </a:r>
          </a:p>
          <a:p>
            <a:pPr marL="514350" indent="-514350">
              <a:buAutoNum type="arabicPeriod"/>
            </a:pPr>
            <a:r>
              <a:rPr lang="en-US" dirty="0"/>
              <a:t>Task Division and Project Reflection</a:t>
            </a:r>
          </a:p>
          <a:p>
            <a:pPr marL="514350" indent="-514350">
              <a:buAutoNum type="arabicPeriod"/>
            </a:pPr>
            <a:endParaRPr lang="en-US" dirty="0"/>
          </a:p>
          <a:p>
            <a:pPr marL="0" indent="0">
              <a:buNone/>
            </a:pPr>
            <a:endParaRPr lang="en-US" dirty="0"/>
          </a:p>
          <a:p>
            <a:endParaRPr lang="en-US" dirty="0"/>
          </a:p>
        </p:txBody>
      </p:sp>
    </p:spTree>
    <p:extLst>
      <p:ext uri="{BB962C8B-B14F-4D97-AF65-F5344CB8AC3E}">
        <p14:creationId xmlns:p14="http://schemas.microsoft.com/office/powerpoint/2010/main" val="99625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DBD1C0-C60C-F5C8-8CC9-004A92947575}"/>
              </a:ext>
            </a:extLst>
          </p:cNvPr>
          <p:cNvSpPr txBox="1"/>
          <p:nvPr/>
        </p:nvSpPr>
        <p:spPr>
          <a:xfrm>
            <a:off x="696686" y="522514"/>
            <a:ext cx="5589351" cy="769441"/>
          </a:xfrm>
          <a:prstGeom prst="rect">
            <a:avLst/>
          </a:prstGeom>
          <a:noFill/>
        </p:spPr>
        <p:txBody>
          <a:bodyPr wrap="none" rtlCol="0">
            <a:spAutoFit/>
          </a:bodyPr>
          <a:lstStyle/>
          <a:p>
            <a:r>
              <a:rPr lang="en-US" sz="4400" dirty="0"/>
              <a:t>1.  Problem Statement</a:t>
            </a:r>
          </a:p>
        </p:txBody>
      </p:sp>
      <p:sp>
        <p:nvSpPr>
          <p:cNvPr id="7" name="TextBox 6">
            <a:extLst>
              <a:ext uri="{FF2B5EF4-FFF2-40B4-BE49-F238E27FC236}">
                <a16:creationId xmlns:a16="http://schemas.microsoft.com/office/drawing/2014/main" id="{128251CF-2897-552D-0DF5-927F94D6140E}"/>
              </a:ext>
            </a:extLst>
          </p:cNvPr>
          <p:cNvSpPr txBox="1"/>
          <p:nvPr/>
        </p:nvSpPr>
        <p:spPr>
          <a:xfrm>
            <a:off x="459565" y="1498442"/>
            <a:ext cx="9678347" cy="4247317"/>
          </a:xfrm>
          <a:prstGeom prst="rect">
            <a:avLst/>
          </a:prstGeom>
          <a:noFill/>
        </p:spPr>
        <p:txBody>
          <a:bodyPr wrap="square" rtlCol="0">
            <a:spAutoFit/>
          </a:bodyPr>
          <a:lstStyle/>
          <a:p>
            <a:r>
              <a:rPr lang="en-US" dirty="0">
                <a:latin typeface="Lora" pitchFamily="2" charset="77"/>
              </a:rPr>
              <a:t>This project implements an NLP based neural network model in TensorFlow to detect emotions from text data. The goal is to classify text into six distinct emotion categories: anger, fear, joy, love, sadness, and surprise.</a:t>
            </a:r>
          </a:p>
          <a:p>
            <a:endParaRPr lang="en-US" dirty="0">
              <a:effectLst/>
              <a:latin typeface="Lora" pitchFamily="2" charset="77"/>
            </a:endParaRPr>
          </a:p>
          <a:p>
            <a:r>
              <a:rPr lang="en-US" dirty="0">
                <a:latin typeface="Lora" pitchFamily="2" charset="77"/>
              </a:rPr>
              <a:t>This problem will be modeled as a multiclass classification problem.</a:t>
            </a:r>
          </a:p>
          <a:p>
            <a:endParaRPr lang="en-US" dirty="0">
              <a:effectLst/>
              <a:latin typeface="Lora" pitchFamily="2" charset="77"/>
            </a:endParaRPr>
          </a:p>
          <a:p>
            <a:r>
              <a:rPr lang="en-US" sz="1800" dirty="0">
                <a:effectLst/>
                <a:latin typeface="Lora" pitchFamily="2" charset="77"/>
              </a:rPr>
              <a:t>The dataset that will be used is the </a:t>
            </a:r>
            <a:r>
              <a:rPr lang="en-US" dirty="0">
                <a:latin typeface="Lora" pitchFamily="2" charset="77"/>
              </a:rPr>
              <a:t>Hugging Face Emotion </a:t>
            </a:r>
            <a:r>
              <a:rPr lang="en-US" sz="1800" dirty="0">
                <a:effectLst/>
                <a:latin typeface="Lora" pitchFamily="2" charset="77"/>
              </a:rPr>
              <a:t>dataset, </a:t>
            </a:r>
            <a:r>
              <a:rPr lang="en-US" dirty="0">
                <a:latin typeface="Lora" pitchFamily="2" charset="77"/>
              </a:rPr>
              <a:t>consisting of twitter messages which reflect diverse emotional expressions.</a:t>
            </a:r>
          </a:p>
          <a:p>
            <a:endParaRPr lang="en-US" dirty="0">
              <a:effectLst/>
              <a:latin typeface="Lora" pitchFamily="2" charset="77"/>
            </a:endParaRPr>
          </a:p>
          <a:p>
            <a:r>
              <a:rPr lang="en-US" dirty="0">
                <a:latin typeface="Lora" pitchFamily="2" charset="77"/>
              </a:rPr>
              <a:t>By the end of this project, the goal is to accurately classify tweets into their respective emotional categories based on their content.</a:t>
            </a:r>
            <a:endParaRPr lang="en-US" dirty="0">
              <a:effectLst/>
              <a:latin typeface="Lora" pitchFamily="2" charset="77"/>
            </a:endParaRPr>
          </a:p>
          <a:p>
            <a:br>
              <a:rPr lang="en-US" dirty="0">
                <a:latin typeface="Lora" pitchFamily="2" charset="77"/>
              </a:rPr>
            </a:br>
            <a:r>
              <a:rPr lang="en-US" dirty="0">
                <a:latin typeface="Lora" pitchFamily="2" charset="77"/>
              </a:rPr>
              <a:t>As a result, we should be able to accurately determine the emotional tone of a given text, enabling applications such as sentiment analysis, user feedback evaluation, and mental health monitoring.</a:t>
            </a:r>
          </a:p>
        </p:txBody>
      </p:sp>
    </p:spTree>
    <p:extLst>
      <p:ext uri="{BB962C8B-B14F-4D97-AF65-F5344CB8AC3E}">
        <p14:creationId xmlns:p14="http://schemas.microsoft.com/office/powerpoint/2010/main" val="248567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9853C-E874-5D57-9E7B-9F4018DFCC66}"/>
              </a:ext>
            </a:extLst>
          </p:cNvPr>
          <p:cNvSpPr>
            <a:spLocks noGrp="1"/>
          </p:cNvSpPr>
          <p:nvPr>
            <p:ph type="title"/>
          </p:nvPr>
        </p:nvSpPr>
        <p:spPr/>
        <p:txBody>
          <a:bodyPr/>
          <a:lstStyle/>
          <a:p>
            <a:r>
              <a:rPr lang="en-US" dirty="0"/>
              <a:t>2. Methodology</a:t>
            </a:r>
          </a:p>
        </p:txBody>
      </p:sp>
      <p:sp>
        <p:nvSpPr>
          <p:cNvPr id="4" name="TextBox 3">
            <a:extLst>
              <a:ext uri="{FF2B5EF4-FFF2-40B4-BE49-F238E27FC236}">
                <a16:creationId xmlns:a16="http://schemas.microsoft.com/office/drawing/2014/main" id="{3AC2068E-2D87-3A19-816C-112DE55A9227}"/>
              </a:ext>
            </a:extLst>
          </p:cNvPr>
          <p:cNvSpPr txBox="1"/>
          <p:nvPr/>
        </p:nvSpPr>
        <p:spPr>
          <a:xfrm>
            <a:off x="437323" y="1690688"/>
            <a:ext cx="5791199" cy="4247317"/>
          </a:xfrm>
          <a:prstGeom prst="rect">
            <a:avLst/>
          </a:prstGeom>
          <a:noFill/>
        </p:spPr>
        <p:txBody>
          <a:bodyPr wrap="square" rtlCol="0">
            <a:spAutoFit/>
          </a:bodyPr>
          <a:lstStyle/>
          <a:p>
            <a:r>
              <a:rPr lang="en-US" dirty="0">
                <a:latin typeface="Lora" pitchFamily="2" charset="77"/>
              </a:rPr>
              <a:t>To build an NLP-based multiclass classification model, the following steps were followed:</a:t>
            </a:r>
          </a:p>
          <a:p>
            <a:endParaRPr lang="en-US" dirty="0">
              <a:latin typeface="Lora" pitchFamily="2" charset="77"/>
            </a:endParaRPr>
          </a:p>
          <a:p>
            <a:pPr marL="342900" indent="-342900">
              <a:buAutoNum type="arabicPeriod"/>
            </a:pPr>
            <a:r>
              <a:rPr lang="en-US" b="1" dirty="0">
                <a:latin typeface="Lora" pitchFamily="2" charset="77"/>
              </a:rPr>
              <a:t>Prepare the Dataset</a:t>
            </a:r>
          </a:p>
          <a:p>
            <a:pPr marL="742950" lvl="1" indent="-285750">
              <a:buFont typeface="Arial" panose="020B0604020202020204" pitchFamily="34" charset="0"/>
              <a:buChar char="•"/>
            </a:pPr>
            <a:r>
              <a:rPr lang="en-US" dirty="0">
                <a:latin typeface="Lora" pitchFamily="2" charset="77"/>
              </a:rPr>
              <a:t>Load the Emotion Dataset from Hugging Face, which contains labeled tweets across six emotion categories.</a:t>
            </a:r>
          </a:p>
          <a:p>
            <a:pPr marL="742950" lvl="1" indent="-285750">
              <a:buFont typeface="Arial" panose="020B0604020202020204" pitchFamily="34" charset="0"/>
              <a:buChar char="•"/>
            </a:pPr>
            <a:r>
              <a:rPr lang="en-US" dirty="0">
                <a:latin typeface="Lora" pitchFamily="2" charset="77"/>
              </a:rPr>
              <a:t>Split the dataset into training, validation, and testing sets</a:t>
            </a:r>
          </a:p>
          <a:p>
            <a:endParaRPr lang="en-US" dirty="0">
              <a:latin typeface="Lora" pitchFamily="2" charset="77"/>
            </a:endParaRPr>
          </a:p>
          <a:p>
            <a:r>
              <a:rPr lang="en-US" b="1" dirty="0">
                <a:latin typeface="Lora" pitchFamily="2" charset="77"/>
              </a:rPr>
              <a:t>2.   Text Processing</a:t>
            </a:r>
          </a:p>
          <a:p>
            <a:pPr marL="800100" lvl="1" indent="-342900">
              <a:buFont typeface="Arial" panose="020B0604020202020204" pitchFamily="34" charset="0"/>
              <a:buChar char="•"/>
            </a:pPr>
            <a:r>
              <a:rPr lang="en-US" dirty="0">
                <a:latin typeface="Lora" pitchFamily="2" charset="77"/>
              </a:rPr>
              <a:t>Clean and process text by removing noise such as URLs, special characters, etc.</a:t>
            </a:r>
          </a:p>
          <a:p>
            <a:pPr marL="800100" lvl="1" indent="-342900">
              <a:buFont typeface="Arial" panose="020B0604020202020204" pitchFamily="34" charset="0"/>
              <a:buChar char="•"/>
            </a:pPr>
            <a:r>
              <a:rPr lang="en-US" dirty="0">
                <a:latin typeface="Lora" pitchFamily="2" charset="77"/>
              </a:rPr>
              <a:t>Apply Tokenization and building a vocabulary using the Tokenizer class</a:t>
            </a:r>
          </a:p>
        </p:txBody>
      </p:sp>
      <p:sp>
        <p:nvSpPr>
          <p:cNvPr id="7" name="TextBox 6">
            <a:extLst>
              <a:ext uri="{FF2B5EF4-FFF2-40B4-BE49-F238E27FC236}">
                <a16:creationId xmlns:a16="http://schemas.microsoft.com/office/drawing/2014/main" id="{B438CEA0-3483-4140-BE24-D7803205A802}"/>
              </a:ext>
            </a:extLst>
          </p:cNvPr>
          <p:cNvSpPr txBox="1"/>
          <p:nvPr/>
        </p:nvSpPr>
        <p:spPr>
          <a:xfrm>
            <a:off x="6096000" y="1690688"/>
            <a:ext cx="5769166" cy="1200329"/>
          </a:xfrm>
          <a:prstGeom prst="rect">
            <a:avLst/>
          </a:prstGeom>
          <a:noFill/>
        </p:spPr>
        <p:txBody>
          <a:bodyPr wrap="square" rtlCol="0">
            <a:spAutoFit/>
          </a:bodyPr>
          <a:lstStyle/>
          <a:p>
            <a:pPr marL="342900" indent="-342900">
              <a:buAutoNum type="arabicPeriod" startAt="3"/>
            </a:pPr>
            <a:r>
              <a:rPr lang="en-US" b="1" dirty="0">
                <a:latin typeface="Lora" pitchFamily="2" charset="77"/>
              </a:rPr>
              <a:t>Word Embedding</a:t>
            </a:r>
          </a:p>
          <a:p>
            <a:pPr marL="742950" lvl="1" indent="-285750">
              <a:buFont typeface="Arial" panose="020B0604020202020204" pitchFamily="34" charset="0"/>
              <a:buChar char="•"/>
            </a:pPr>
            <a:r>
              <a:rPr lang="en-US" dirty="0">
                <a:latin typeface="Lora" pitchFamily="2" charset="77"/>
              </a:rPr>
              <a:t>Use </a:t>
            </a:r>
            <a:r>
              <a:rPr lang="en-US" dirty="0" err="1">
                <a:latin typeface="Lora" pitchFamily="2" charset="77"/>
              </a:rPr>
              <a:t>GloVe</a:t>
            </a:r>
            <a:r>
              <a:rPr lang="en-US" dirty="0">
                <a:latin typeface="Lora" pitchFamily="2" charset="77"/>
              </a:rPr>
              <a:t> pre-trained embeddings to create an embedding matrix that captures semantic relationships in the text data.</a:t>
            </a:r>
          </a:p>
        </p:txBody>
      </p:sp>
      <p:sp>
        <p:nvSpPr>
          <p:cNvPr id="9" name="TextBox 8">
            <a:extLst>
              <a:ext uri="{FF2B5EF4-FFF2-40B4-BE49-F238E27FC236}">
                <a16:creationId xmlns:a16="http://schemas.microsoft.com/office/drawing/2014/main" id="{86E38142-5277-5CBA-11FD-5CB3347F95B8}"/>
              </a:ext>
            </a:extLst>
          </p:cNvPr>
          <p:cNvSpPr txBox="1"/>
          <p:nvPr/>
        </p:nvSpPr>
        <p:spPr>
          <a:xfrm>
            <a:off x="6228522" y="3570247"/>
            <a:ext cx="5526155" cy="1754326"/>
          </a:xfrm>
          <a:prstGeom prst="rect">
            <a:avLst/>
          </a:prstGeom>
          <a:noFill/>
        </p:spPr>
        <p:txBody>
          <a:bodyPr wrap="square" rtlCol="0">
            <a:spAutoFit/>
          </a:bodyPr>
          <a:lstStyle/>
          <a:p>
            <a:r>
              <a:rPr lang="en-US" b="1" dirty="0"/>
              <a:t>4</a:t>
            </a:r>
            <a:r>
              <a:rPr lang="en-US" b="1" dirty="0">
                <a:latin typeface="Lora" pitchFamily="2" charset="77"/>
              </a:rPr>
              <a:t>. Model Design and Training</a:t>
            </a:r>
          </a:p>
          <a:p>
            <a:pPr marL="742950" lvl="1" indent="-285750">
              <a:buFont typeface="Arial" panose="020B0604020202020204" pitchFamily="34" charset="0"/>
              <a:buChar char="•"/>
            </a:pPr>
            <a:r>
              <a:rPr lang="en-US" dirty="0">
                <a:latin typeface="Lora" pitchFamily="2" charset="77"/>
              </a:rPr>
              <a:t>Design a Bidirectional LSTM-based neural network for capturing long-term dependencies in the text.</a:t>
            </a:r>
          </a:p>
          <a:p>
            <a:pPr marL="742950" lvl="1" indent="-285750">
              <a:buFont typeface="Arial" panose="020B0604020202020204" pitchFamily="34" charset="0"/>
              <a:buChar char="•"/>
            </a:pPr>
            <a:r>
              <a:rPr lang="en-US" dirty="0">
                <a:latin typeface="Lora" pitchFamily="2" charset="77"/>
              </a:rPr>
              <a:t>Add dense layers for classification into six emotion categories.</a:t>
            </a:r>
          </a:p>
        </p:txBody>
      </p:sp>
    </p:spTree>
    <p:extLst>
      <p:ext uri="{BB962C8B-B14F-4D97-AF65-F5344CB8AC3E}">
        <p14:creationId xmlns:p14="http://schemas.microsoft.com/office/powerpoint/2010/main" val="3278562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71CF-0935-14E8-4282-CD58203C13DE}"/>
              </a:ext>
            </a:extLst>
          </p:cNvPr>
          <p:cNvSpPr>
            <a:spLocks noGrp="1"/>
          </p:cNvSpPr>
          <p:nvPr>
            <p:ph type="title"/>
          </p:nvPr>
        </p:nvSpPr>
        <p:spPr/>
        <p:txBody>
          <a:bodyPr/>
          <a:lstStyle/>
          <a:p>
            <a:r>
              <a:rPr lang="en-US" dirty="0"/>
              <a:t>2. Methodology</a:t>
            </a:r>
          </a:p>
        </p:txBody>
      </p:sp>
      <p:sp>
        <p:nvSpPr>
          <p:cNvPr id="5" name="TextBox 4">
            <a:extLst>
              <a:ext uri="{FF2B5EF4-FFF2-40B4-BE49-F238E27FC236}">
                <a16:creationId xmlns:a16="http://schemas.microsoft.com/office/drawing/2014/main" id="{A11B3D18-32A4-BACB-689A-8E9AA0047CDF}"/>
              </a:ext>
            </a:extLst>
          </p:cNvPr>
          <p:cNvSpPr txBox="1"/>
          <p:nvPr/>
        </p:nvSpPr>
        <p:spPr>
          <a:xfrm>
            <a:off x="881349" y="1994053"/>
            <a:ext cx="11170174" cy="923330"/>
          </a:xfrm>
          <a:prstGeom prst="rect">
            <a:avLst/>
          </a:prstGeom>
          <a:noFill/>
        </p:spPr>
        <p:txBody>
          <a:bodyPr wrap="none" rtlCol="0">
            <a:spAutoFit/>
          </a:bodyPr>
          <a:lstStyle/>
          <a:p>
            <a:r>
              <a:rPr lang="en-US" b="1" dirty="0"/>
              <a:t>5. Model Optimization</a:t>
            </a:r>
          </a:p>
          <a:p>
            <a:pPr marL="742950" lvl="1" indent="-285750">
              <a:buFont typeface="Arial" panose="020B0604020202020204" pitchFamily="34" charset="0"/>
              <a:buChar char="•"/>
            </a:pPr>
            <a:r>
              <a:rPr lang="en-US" dirty="0"/>
              <a:t>Use techniques like </a:t>
            </a:r>
            <a:r>
              <a:rPr lang="en-US" dirty="0" err="1"/>
              <a:t>EarlyStopping</a:t>
            </a:r>
            <a:r>
              <a:rPr lang="en-US" dirty="0"/>
              <a:t> and </a:t>
            </a:r>
            <a:r>
              <a:rPr lang="en-US" dirty="0" err="1"/>
              <a:t>ModelCheckpoint</a:t>
            </a:r>
            <a:r>
              <a:rPr lang="en-US" dirty="0"/>
              <a:t> to avoid overfitting.</a:t>
            </a:r>
          </a:p>
          <a:p>
            <a:pPr marL="742950" lvl="1" indent="-285750">
              <a:buFont typeface="Arial" panose="020B0604020202020204" pitchFamily="34" charset="0"/>
              <a:buChar char="•"/>
            </a:pPr>
            <a:r>
              <a:rPr lang="en-US" dirty="0"/>
              <a:t>Experiment with hyperparameter tuning, activation functions, optimizer types, and layer configurations. </a:t>
            </a:r>
          </a:p>
        </p:txBody>
      </p:sp>
      <p:sp>
        <p:nvSpPr>
          <p:cNvPr id="6" name="TextBox 5">
            <a:extLst>
              <a:ext uri="{FF2B5EF4-FFF2-40B4-BE49-F238E27FC236}">
                <a16:creationId xmlns:a16="http://schemas.microsoft.com/office/drawing/2014/main" id="{F24198EB-D05D-84EA-F559-FA23DDE4B658}"/>
              </a:ext>
            </a:extLst>
          </p:cNvPr>
          <p:cNvSpPr txBox="1"/>
          <p:nvPr/>
        </p:nvSpPr>
        <p:spPr>
          <a:xfrm>
            <a:off x="881349" y="3580482"/>
            <a:ext cx="8108566" cy="923330"/>
          </a:xfrm>
          <a:prstGeom prst="rect">
            <a:avLst/>
          </a:prstGeom>
          <a:noFill/>
        </p:spPr>
        <p:txBody>
          <a:bodyPr wrap="none" rtlCol="0">
            <a:spAutoFit/>
          </a:bodyPr>
          <a:lstStyle/>
          <a:p>
            <a:r>
              <a:rPr lang="en-US" b="1" dirty="0"/>
              <a:t>6. Evaluation</a:t>
            </a:r>
          </a:p>
          <a:p>
            <a:pPr marL="742950" lvl="1" indent="-285750">
              <a:buFont typeface="Arial" panose="020B0604020202020204" pitchFamily="34" charset="0"/>
              <a:buChar char="•"/>
            </a:pPr>
            <a:r>
              <a:rPr lang="en-US" dirty="0"/>
              <a:t>Evaluate the model using metrics such as precision, recall, and F1-score</a:t>
            </a:r>
          </a:p>
          <a:p>
            <a:pPr marL="742950" lvl="1" indent="-285750">
              <a:buFont typeface="Arial" panose="020B0604020202020204" pitchFamily="34" charset="0"/>
              <a:buChar char="•"/>
            </a:pPr>
            <a:r>
              <a:rPr lang="en-US" dirty="0"/>
              <a:t>Generate confusion matrices for performance analysis.</a:t>
            </a:r>
          </a:p>
        </p:txBody>
      </p:sp>
    </p:spTree>
    <p:extLst>
      <p:ext uri="{BB962C8B-B14F-4D97-AF65-F5344CB8AC3E}">
        <p14:creationId xmlns:p14="http://schemas.microsoft.com/office/powerpoint/2010/main" val="348362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5E65-B254-8141-CC35-725F0C08B748}"/>
              </a:ext>
            </a:extLst>
          </p:cNvPr>
          <p:cNvSpPr>
            <a:spLocks noGrp="1"/>
          </p:cNvSpPr>
          <p:nvPr>
            <p:ph type="title"/>
          </p:nvPr>
        </p:nvSpPr>
        <p:spPr/>
        <p:txBody>
          <a:bodyPr/>
          <a:lstStyle/>
          <a:p>
            <a:r>
              <a:rPr lang="en-US" dirty="0"/>
              <a:t>3. Experimental Results and Analysis</a:t>
            </a:r>
          </a:p>
        </p:txBody>
      </p:sp>
      <p:sp>
        <p:nvSpPr>
          <p:cNvPr id="3" name="TextBox 2">
            <a:extLst>
              <a:ext uri="{FF2B5EF4-FFF2-40B4-BE49-F238E27FC236}">
                <a16:creationId xmlns:a16="http://schemas.microsoft.com/office/drawing/2014/main" id="{45375E01-7D23-6F12-C5B5-859F157B9C74}"/>
              </a:ext>
            </a:extLst>
          </p:cNvPr>
          <p:cNvSpPr txBox="1"/>
          <p:nvPr/>
        </p:nvSpPr>
        <p:spPr>
          <a:xfrm>
            <a:off x="530086" y="1549009"/>
            <a:ext cx="4672113" cy="369332"/>
          </a:xfrm>
          <a:prstGeom prst="rect">
            <a:avLst/>
          </a:prstGeom>
          <a:noFill/>
        </p:spPr>
        <p:txBody>
          <a:bodyPr wrap="none" rtlCol="0">
            <a:spAutoFit/>
          </a:bodyPr>
          <a:lstStyle/>
          <a:p>
            <a:r>
              <a:rPr lang="en-US" dirty="0"/>
              <a:t>Results of the NLP model and NLP with </a:t>
            </a:r>
            <a:r>
              <a:rPr lang="en-US" dirty="0" err="1"/>
              <a:t>GloVe</a:t>
            </a:r>
            <a:endParaRPr lang="en-US" dirty="0"/>
          </a:p>
        </p:txBody>
      </p:sp>
      <p:sp>
        <p:nvSpPr>
          <p:cNvPr id="4" name="TextBox 3">
            <a:extLst>
              <a:ext uri="{FF2B5EF4-FFF2-40B4-BE49-F238E27FC236}">
                <a16:creationId xmlns:a16="http://schemas.microsoft.com/office/drawing/2014/main" id="{F0C5ED1C-00C3-BBE6-8CC3-54399F2604EA}"/>
              </a:ext>
            </a:extLst>
          </p:cNvPr>
          <p:cNvSpPr txBox="1"/>
          <p:nvPr/>
        </p:nvSpPr>
        <p:spPr>
          <a:xfrm>
            <a:off x="530086" y="2079205"/>
            <a:ext cx="4837043" cy="400110"/>
          </a:xfrm>
          <a:prstGeom prst="rect">
            <a:avLst/>
          </a:prstGeom>
          <a:noFill/>
        </p:spPr>
        <p:txBody>
          <a:bodyPr wrap="square" rtlCol="0">
            <a:spAutoFit/>
          </a:bodyPr>
          <a:lstStyle/>
          <a:p>
            <a:r>
              <a:rPr lang="en-US" sz="2000" b="1" dirty="0"/>
              <a:t>NLP</a:t>
            </a:r>
          </a:p>
        </p:txBody>
      </p:sp>
      <p:sp>
        <p:nvSpPr>
          <p:cNvPr id="5" name="TextBox 4">
            <a:extLst>
              <a:ext uri="{FF2B5EF4-FFF2-40B4-BE49-F238E27FC236}">
                <a16:creationId xmlns:a16="http://schemas.microsoft.com/office/drawing/2014/main" id="{256DA739-DAC4-5ACA-F31E-B4064E275EFC}"/>
              </a:ext>
            </a:extLst>
          </p:cNvPr>
          <p:cNvSpPr txBox="1"/>
          <p:nvPr/>
        </p:nvSpPr>
        <p:spPr>
          <a:xfrm>
            <a:off x="530087" y="2467722"/>
            <a:ext cx="5393635" cy="646331"/>
          </a:xfrm>
          <a:prstGeom prst="rect">
            <a:avLst/>
          </a:prstGeom>
          <a:noFill/>
        </p:spPr>
        <p:txBody>
          <a:bodyPr wrap="square" rtlCol="0">
            <a:spAutoFit/>
          </a:bodyPr>
          <a:lstStyle/>
          <a:p>
            <a:r>
              <a:rPr lang="en-US" dirty="0"/>
              <a:t>A Bidirectional LSTM-based model trained using tokenized text</a:t>
            </a:r>
          </a:p>
        </p:txBody>
      </p:sp>
      <p:pic>
        <p:nvPicPr>
          <p:cNvPr id="8" name="Picture 7">
            <a:extLst>
              <a:ext uri="{FF2B5EF4-FFF2-40B4-BE49-F238E27FC236}">
                <a16:creationId xmlns:a16="http://schemas.microsoft.com/office/drawing/2014/main" id="{D0B9E16F-FEF1-3104-AF57-CCB118E927F3}"/>
              </a:ext>
            </a:extLst>
          </p:cNvPr>
          <p:cNvPicPr>
            <a:picLocks noChangeAspect="1"/>
          </p:cNvPicPr>
          <p:nvPr/>
        </p:nvPicPr>
        <p:blipFill>
          <a:blip r:embed="rId2"/>
          <a:stretch>
            <a:fillRect/>
          </a:stretch>
        </p:blipFill>
        <p:spPr>
          <a:xfrm>
            <a:off x="399258" y="3170339"/>
            <a:ext cx="7147296" cy="1325563"/>
          </a:xfrm>
          <a:prstGeom prst="rect">
            <a:avLst/>
          </a:prstGeom>
        </p:spPr>
      </p:pic>
      <p:pic>
        <p:nvPicPr>
          <p:cNvPr id="12" name="Picture 11">
            <a:extLst>
              <a:ext uri="{FF2B5EF4-FFF2-40B4-BE49-F238E27FC236}">
                <a16:creationId xmlns:a16="http://schemas.microsoft.com/office/drawing/2014/main" id="{9B649C00-EE72-8097-FDB0-F545E98CBACF}"/>
              </a:ext>
            </a:extLst>
          </p:cNvPr>
          <p:cNvPicPr>
            <a:picLocks noChangeAspect="1"/>
          </p:cNvPicPr>
          <p:nvPr/>
        </p:nvPicPr>
        <p:blipFill>
          <a:blip r:embed="rId3"/>
          <a:stretch>
            <a:fillRect/>
          </a:stretch>
        </p:blipFill>
        <p:spPr>
          <a:xfrm>
            <a:off x="7645706" y="1734115"/>
            <a:ext cx="4106050" cy="3928555"/>
          </a:xfrm>
          <a:prstGeom prst="rect">
            <a:avLst/>
          </a:prstGeom>
        </p:spPr>
      </p:pic>
    </p:spTree>
    <p:extLst>
      <p:ext uri="{BB962C8B-B14F-4D97-AF65-F5344CB8AC3E}">
        <p14:creationId xmlns:p14="http://schemas.microsoft.com/office/powerpoint/2010/main" val="329368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B84A7-F26E-C498-93FC-4A3624E5654E}"/>
              </a:ext>
            </a:extLst>
          </p:cNvPr>
          <p:cNvSpPr>
            <a:spLocks noGrp="1"/>
          </p:cNvSpPr>
          <p:nvPr>
            <p:ph type="title"/>
          </p:nvPr>
        </p:nvSpPr>
        <p:spPr/>
        <p:txBody>
          <a:bodyPr/>
          <a:lstStyle/>
          <a:p>
            <a:r>
              <a:rPr lang="en-US" dirty="0"/>
              <a:t>Result of NLP</a:t>
            </a:r>
          </a:p>
        </p:txBody>
      </p:sp>
      <p:pic>
        <p:nvPicPr>
          <p:cNvPr id="5" name="Picture 4">
            <a:extLst>
              <a:ext uri="{FF2B5EF4-FFF2-40B4-BE49-F238E27FC236}">
                <a16:creationId xmlns:a16="http://schemas.microsoft.com/office/drawing/2014/main" id="{B9A6A164-A297-5CCC-BD29-834F271E607F}"/>
              </a:ext>
            </a:extLst>
          </p:cNvPr>
          <p:cNvPicPr>
            <a:picLocks noChangeAspect="1"/>
          </p:cNvPicPr>
          <p:nvPr/>
        </p:nvPicPr>
        <p:blipFill>
          <a:blip r:embed="rId2"/>
          <a:stretch>
            <a:fillRect/>
          </a:stretch>
        </p:blipFill>
        <p:spPr>
          <a:xfrm>
            <a:off x="838199" y="1690689"/>
            <a:ext cx="5187695" cy="1325562"/>
          </a:xfrm>
          <a:prstGeom prst="rect">
            <a:avLst/>
          </a:prstGeom>
        </p:spPr>
      </p:pic>
      <p:pic>
        <p:nvPicPr>
          <p:cNvPr id="6" name="Picture 5">
            <a:extLst>
              <a:ext uri="{FF2B5EF4-FFF2-40B4-BE49-F238E27FC236}">
                <a16:creationId xmlns:a16="http://schemas.microsoft.com/office/drawing/2014/main" id="{E9C3C752-D11F-AC34-991E-4674F099A7A7}"/>
              </a:ext>
            </a:extLst>
          </p:cNvPr>
          <p:cNvPicPr>
            <a:picLocks noChangeAspect="1"/>
          </p:cNvPicPr>
          <p:nvPr/>
        </p:nvPicPr>
        <p:blipFill>
          <a:blip r:embed="rId3"/>
          <a:stretch>
            <a:fillRect/>
          </a:stretch>
        </p:blipFill>
        <p:spPr>
          <a:xfrm>
            <a:off x="6515563" y="1321169"/>
            <a:ext cx="5070356" cy="4434290"/>
          </a:xfrm>
          <a:prstGeom prst="rect">
            <a:avLst/>
          </a:prstGeom>
        </p:spPr>
      </p:pic>
      <p:pic>
        <p:nvPicPr>
          <p:cNvPr id="7" name="Picture 6">
            <a:extLst>
              <a:ext uri="{FF2B5EF4-FFF2-40B4-BE49-F238E27FC236}">
                <a16:creationId xmlns:a16="http://schemas.microsoft.com/office/drawing/2014/main" id="{D7E8D9E4-F594-3DDD-6943-5C308D49F747}"/>
              </a:ext>
            </a:extLst>
          </p:cNvPr>
          <p:cNvPicPr>
            <a:picLocks noChangeAspect="1"/>
          </p:cNvPicPr>
          <p:nvPr/>
        </p:nvPicPr>
        <p:blipFill>
          <a:blip r:embed="rId4"/>
          <a:stretch>
            <a:fillRect/>
          </a:stretch>
        </p:blipFill>
        <p:spPr>
          <a:xfrm>
            <a:off x="749301" y="3538314"/>
            <a:ext cx="5155740" cy="2951386"/>
          </a:xfrm>
          <a:prstGeom prst="rect">
            <a:avLst/>
          </a:prstGeom>
        </p:spPr>
      </p:pic>
    </p:spTree>
    <p:extLst>
      <p:ext uri="{BB962C8B-B14F-4D97-AF65-F5344CB8AC3E}">
        <p14:creationId xmlns:p14="http://schemas.microsoft.com/office/powerpoint/2010/main" val="178271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6F511-AA7E-98AE-3DD5-261E23B69B2E}"/>
              </a:ext>
            </a:extLst>
          </p:cNvPr>
          <p:cNvSpPr txBox="1"/>
          <p:nvPr/>
        </p:nvSpPr>
        <p:spPr>
          <a:xfrm>
            <a:off x="596347" y="503582"/>
            <a:ext cx="4810540" cy="400110"/>
          </a:xfrm>
          <a:prstGeom prst="rect">
            <a:avLst/>
          </a:prstGeom>
          <a:noFill/>
        </p:spPr>
        <p:txBody>
          <a:bodyPr wrap="square" rtlCol="0">
            <a:spAutoFit/>
          </a:bodyPr>
          <a:lstStyle/>
          <a:p>
            <a:r>
              <a:rPr lang="en-US" sz="2000" b="1" dirty="0"/>
              <a:t>NLP with </a:t>
            </a:r>
            <a:r>
              <a:rPr lang="en-US" sz="2000" b="1" dirty="0" err="1"/>
              <a:t>GloVe</a:t>
            </a:r>
            <a:endParaRPr lang="en-US" sz="2000" b="1" dirty="0"/>
          </a:p>
        </p:txBody>
      </p:sp>
      <p:pic>
        <p:nvPicPr>
          <p:cNvPr id="6" name="Picture 5">
            <a:extLst>
              <a:ext uri="{FF2B5EF4-FFF2-40B4-BE49-F238E27FC236}">
                <a16:creationId xmlns:a16="http://schemas.microsoft.com/office/drawing/2014/main" id="{35C93547-BAB8-0706-3642-79B900C7DB10}"/>
              </a:ext>
            </a:extLst>
          </p:cNvPr>
          <p:cNvPicPr>
            <a:picLocks noChangeAspect="1"/>
          </p:cNvPicPr>
          <p:nvPr/>
        </p:nvPicPr>
        <p:blipFill>
          <a:blip r:embed="rId2"/>
          <a:stretch>
            <a:fillRect/>
          </a:stretch>
        </p:blipFill>
        <p:spPr>
          <a:xfrm>
            <a:off x="596347" y="1642650"/>
            <a:ext cx="7060375" cy="3728361"/>
          </a:xfrm>
          <a:prstGeom prst="rect">
            <a:avLst/>
          </a:prstGeom>
        </p:spPr>
      </p:pic>
      <p:sp>
        <p:nvSpPr>
          <p:cNvPr id="8" name="TextBox 7">
            <a:extLst>
              <a:ext uri="{FF2B5EF4-FFF2-40B4-BE49-F238E27FC236}">
                <a16:creationId xmlns:a16="http://schemas.microsoft.com/office/drawing/2014/main" id="{9820514E-D780-4984-163D-F2ED7833C6E0}"/>
              </a:ext>
            </a:extLst>
          </p:cNvPr>
          <p:cNvSpPr txBox="1"/>
          <p:nvPr/>
        </p:nvSpPr>
        <p:spPr>
          <a:xfrm>
            <a:off x="596347" y="1117657"/>
            <a:ext cx="2635850" cy="369332"/>
          </a:xfrm>
          <a:prstGeom prst="rect">
            <a:avLst/>
          </a:prstGeom>
          <a:noFill/>
        </p:spPr>
        <p:txBody>
          <a:bodyPr wrap="square" rtlCol="0">
            <a:spAutoFit/>
          </a:bodyPr>
          <a:lstStyle/>
          <a:p>
            <a:r>
              <a:rPr lang="en-US" dirty="0"/>
              <a:t>Using Bidirectional LSTM</a:t>
            </a:r>
          </a:p>
        </p:txBody>
      </p:sp>
    </p:spTree>
    <p:extLst>
      <p:ext uri="{BB962C8B-B14F-4D97-AF65-F5344CB8AC3E}">
        <p14:creationId xmlns:p14="http://schemas.microsoft.com/office/powerpoint/2010/main" val="58137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3202D7-3F6C-3BBF-F667-ED7FCEE16CBC}"/>
              </a:ext>
            </a:extLst>
          </p:cNvPr>
          <p:cNvPicPr>
            <a:picLocks noChangeAspect="1"/>
          </p:cNvPicPr>
          <p:nvPr/>
        </p:nvPicPr>
        <p:blipFill>
          <a:blip r:embed="rId2"/>
          <a:stretch>
            <a:fillRect/>
          </a:stretch>
        </p:blipFill>
        <p:spPr>
          <a:xfrm>
            <a:off x="354841" y="1298713"/>
            <a:ext cx="6258249" cy="1865243"/>
          </a:xfrm>
          <a:prstGeom prst="rect">
            <a:avLst/>
          </a:prstGeom>
        </p:spPr>
      </p:pic>
      <p:sp>
        <p:nvSpPr>
          <p:cNvPr id="4" name="TextBox 3">
            <a:extLst>
              <a:ext uri="{FF2B5EF4-FFF2-40B4-BE49-F238E27FC236}">
                <a16:creationId xmlns:a16="http://schemas.microsoft.com/office/drawing/2014/main" id="{346CCED0-3905-97FA-BECB-3555CFB09816}"/>
              </a:ext>
            </a:extLst>
          </p:cNvPr>
          <p:cNvSpPr txBox="1"/>
          <p:nvPr/>
        </p:nvSpPr>
        <p:spPr>
          <a:xfrm>
            <a:off x="636104" y="543339"/>
            <a:ext cx="2734979" cy="369332"/>
          </a:xfrm>
          <a:prstGeom prst="rect">
            <a:avLst/>
          </a:prstGeom>
          <a:noFill/>
        </p:spPr>
        <p:txBody>
          <a:bodyPr wrap="none" rtlCol="0">
            <a:spAutoFit/>
          </a:bodyPr>
          <a:lstStyle/>
          <a:p>
            <a:r>
              <a:rPr lang="en-US" dirty="0"/>
              <a:t>Result of NLP using </a:t>
            </a:r>
            <a:r>
              <a:rPr lang="en-US" dirty="0" err="1"/>
              <a:t>GloVe</a:t>
            </a:r>
            <a:endParaRPr lang="en-US" dirty="0"/>
          </a:p>
        </p:txBody>
      </p:sp>
      <p:pic>
        <p:nvPicPr>
          <p:cNvPr id="5" name="Picture 4">
            <a:extLst>
              <a:ext uri="{FF2B5EF4-FFF2-40B4-BE49-F238E27FC236}">
                <a16:creationId xmlns:a16="http://schemas.microsoft.com/office/drawing/2014/main" id="{93748885-8EEC-855D-FF59-A7438080D1B2}"/>
              </a:ext>
            </a:extLst>
          </p:cNvPr>
          <p:cNvPicPr>
            <a:picLocks noChangeAspect="1"/>
          </p:cNvPicPr>
          <p:nvPr/>
        </p:nvPicPr>
        <p:blipFill>
          <a:blip r:embed="rId3"/>
          <a:stretch>
            <a:fillRect/>
          </a:stretch>
        </p:blipFill>
        <p:spPr>
          <a:xfrm>
            <a:off x="6935028" y="1031461"/>
            <a:ext cx="4851518" cy="4242904"/>
          </a:xfrm>
          <a:prstGeom prst="rect">
            <a:avLst/>
          </a:prstGeom>
        </p:spPr>
      </p:pic>
      <p:pic>
        <p:nvPicPr>
          <p:cNvPr id="6" name="Picture 5">
            <a:extLst>
              <a:ext uri="{FF2B5EF4-FFF2-40B4-BE49-F238E27FC236}">
                <a16:creationId xmlns:a16="http://schemas.microsoft.com/office/drawing/2014/main" id="{F019D263-C7B4-38B9-F83A-DECAB5DEB594}"/>
              </a:ext>
            </a:extLst>
          </p:cNvPr>
          <p:cNvPicPr>
            <a:picLocks noChangeAspect="1"/>
          </p:cNvPicPr>
          <p:nvPr/>
        </p:nvPicPr>
        <p:blipFill>
          <a:blip r:embed="rId4"/>
          <a:stretch>
            <a:fillRect/>
          </a:stretch>
        </p:blipFill>
        <p:spPr>
          <a:xfrm>
            <a:off x="471970" y="3694045"/>
            <a:ext cx="5181600" cy="3111500"/>
          </a:xfrm>
          <a:prstGeom prst="rect">
            <a:avLst/>
          </a:prstGeom>
        </p:spPr>
      </p:pic>
    </p:spTree>
    <p:extLst>
      <p:ext uri="{BB962C8B-B14F-4D97-AF65-F5344CB8AC3E}">
        <p14:creationId xmlns:p14="http://schemas.microsoft.com/office/powerpoint/2010/main" val="210415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A027-A129-7D16-A794-16B4620F6B1F}"/>
              </a:ext>
            </a:extLst>
          </p:cNvPr>
          <p:cNvSpPr>
            <a:spLocks noGrp="1"/>
          </p:cNvSpPr>
          <p:nvPr>
            <p:ph type="title"/>
          </p:nvPr>
        </p:nvSpPr>
        <p:spPr/>
        <p:txBody>
          <a:bodyPr/>
          <a:lstStyle/>
          <a:p>
            <a:r>
              <a:rPr lang="en-US" dirty="0"/>
              <a:t>4 Task Division and Project Reflection</a:t>
            </a:r>
          </a:p>
        </p:txBody>
      </p:sp>
      <p:graphicFrame>
        <p:nvGraphicFramePr>
          <p:cNvPr id="3" name="Table 2">
            <a:extLst>
              <a:ext uri="{FF2B5EF4-FFF2-40B4-BE49-F238E27FC236}">
                <a16:creationId xmlns:a16="http://schemas.microsoft.com/office/drawing/2014/main" id="{4C29ADD0-E514-0A17-BE05-5ADDC34978A8}"/>
              </a:ext>
            </a:extLst>
          </p:cNvPr>
          <p:cNvGraphicFramePr>
            <a:graphicFrameLocks noGrp="1"/>
          </p:cNvGraphicFramePr>
          <p:nvPr>
            <p:extLst>
              <p:ext uri="{D42A27DB-BD31-4B8C-83A1-F6EECF244321}">
                <p14:modId xmlns:p14="http://schemas.microsoft.com/office/powerpoint/2010/main" val="1132804303"/>
              </p:ext>
            </p:extLst>
          </p:nvPr>
        </p:nvGraphicFramePr>
        <p:xfrm>
          <a:off x="838200" y="1567965"/>
          <a:ext cx="8127999" cy="2123440"/>
        </p:xfrm>
        <a:graphic>
          <a:graphicData uri="http://schemas.openxmlformats.org/drawingml/2006/table">
            <a:tbl>
              <a:tblPr firstRow="1" bandRow="1">
                <a:tableStyleId>{5C22544A-7EE6-4342-B048-85BDC9FD1C3A}</a:tableStyleId>
              </a:tblPr>
              <a:tblGrid>
                <a:gridCol w="902465">
                  <a:extLst>
                    <a:ext uri="{9D8B030D-6E8A-4147-A177-3AD203B41FA5}">
                      <a16:colId xmlns:a16="http://schemas.microsoft.com/office/drawing/2014/main" val="3365766822"/>
                    </a:ext>
                  </a:extLst>
                </a:gridCol>
                <a:gridCol w="4516201">
                  <a:extLst>
                    <a:ext uri="{9D8B030D-6E8A-4147-A177-3AD203B41FA5}">
                      <a16:colId xmlns:a16="http://schemas.microsoft.com/office/drawing/2014/main" val="203575142"/>
                    </a:ext>
                  </a:extLst>
                </a:gridCol>
                <a:gridCol w="2709333">
                  <a:extLst>
                    <a:ext uri="{9D8B030D-6E8A-4147-A177-3AD203B41FA5}">
                      <a16:colId xmlns:a16="http://schemas.microsoft.com/office/drawing/2014/main" val="4103949318"/>
                    </a:ext>
                  </a:extLst>
                </a:gridCol>
              </a:tblGrid>
              <a:tr h="370840">
                <a:tc>
                  <a:txBody>
                    <a:bodyPr/>
                    <a:lstStyle/>
                    <a:p>
                      <a:r>
                        <a:rPr lang="en-US" dirty="0"/>
                        <a:t>No.</a:t>
                      </a:r>
                    </a:p>
                  </a:txBody>
                  <a:tcPr/>
                </a:tc>
                <a:tc>
                  <a:txBody>
                    <a:bodyPr/>
                    <a:lstStyle/>
                    <a:p>
                      <a:r>
                        <a:rPr lang="en-US" dirty="0"/>
                        <a:t>Task</a:t>
                      </a:r>
                    </a:p>
                  </a:txBody>
                  <a:tcPr/>
                </a:tc>
                <a:tc>
                  <a:txBody>
                    <a:bodyPr/>
                    <a:lstStyle/>
                    <a:p>
                      <a:r>
                        <a:rPr lang="en-US" dirty="0"/>
                        <a:t>Assigned to</a:t>
                      </a:r>
                    </a:p>
                  </a:txBody>
                  <a:tcPr/>
                </a:tc>
                <a:extLst>
                  <a:ext uri="{0D108BD9-81ED-4DB2-BD59-A6C34878D82A}">
                    <a16:rowId xmlns:a16="http://schemas.microsoft.com/office/drawing/2014/main" val="3906851627"/>
                  </a:ext>
                </a:extLst>
              </a:tr>
              <a:tr h="370840">
                <a:tc>
                  <a:txBody>
                    <a:bodyPr/>
                    <a:lstStyle/>
                    <a:p>
                      <a:r>
                        <a:rPr lang="en-US" dirty="0"/>
                        <a:t>1</a:t>
                      </a:r>
                    </a:p>
                  </a:txBody>
                  <a:tcPr/>
                </a:tc>
                <a:tc>
                  <a:txBody>
                    <a:bodyPr/>
                    <a:lstStyle/>
                    <a:p>
                      <a:r>
                        <a:rPr lang="en-US" dirty="0"/>
                        <a:t>Data collection and analysis</a:t>
                      </a:r>
                    </a:p>
                  </a:txBody>
                  <a:tcPr/>
                </a:tc>
                <a:tc>
                  <a:txBody>
                    <a:bodyPr/>
                    <a:lstStyle/>
                    <a:p>
                      <a:r>
                        <a:rPr lang="en-US" dirty="0"/>
                        <a:t>Danny and Illya</a:t>
                      </a:r>
                    </a:p>
                  </a:txBody>
                  <a:tcPr/>
                </a:tc>
                <a:extLst>
                  <a:ext uri="{0D108BD9-81ED-4DB2-BD59-A6C34878D82A}">
                    <a16:rowId xmlns:a16="http://schemas.microsoft.com/office/drawing/2014/main" val="3915127114"/>
                  </a:ext>
                </a:extLst>
              </a:tr>
              <a:tr h="370840">
                <a:tc>
                  <a:txBody>
                    <a:bodyPr/>
                    <a:lstStyle/>
                    <a:p>
                      <a:r>
                        <a:rPr lang="en-US" dirty="0"/>
                        <a:t>2</a:t>
                      </a:r>
                    </a:p>
                  </a:txBody>
                  <a:tcPr/>
                </a:tc>
                <a:tc>
                  <a:txBody>
                    <a:bodyPr/>
                    <a:lstStyle/>
                    <a:p>
                      <a:r>
                        <a:rPr lang="en-US" dirty="0"/>
                        <a:t>Data Preprocessing and Feature Engineering</a:t>
                      </a:r>
                    </a:p>
                  </a:txBody>
                  <a:tcPr/>
                </a:tc>
                <a:tc>
                  <a:txBody>
                    <a:bodyPr/>
                    <a:lstStyle/>
                    <a:p>
                      <a:r>
                        <a:rPr lang="en-US" dirty="0"/>
                        <a:t>Danny and Illya</a:t>
                      </a:r>
                    </a:p>
                  </a:txBody>
                  <a:tcPr/>
                </a:tc>
                <a:extLst>
                  <a:ext uri="{0D108BD9-81ED-4DB2-BD59-A6C34878D82A}">
                    <a16:rowId xmlns:a16="http://schemas.microsoft.com/office/drawing/2014/main" val="3030564957"/>
                  </a:ext>
                </a:extLst>
              </a:tr>
              <a:tr h="370840">
                <a:tc>
                  <a:txBody>
                    <a:bodyPr/>
                    <a:lstStyle/>
                    <a:p>
                      <a:r>
                        <a:rPr lang="en-US" dirty="0"/>
                        <a:t>3</a:t>
                      </a:r>
                    </a:p>
                  </a:txBody>
                  <a:tcPr/>
                </a:tc>
                <a:tc>
                  <a:txBody>
                    <a:bodyPr/>
                    <a:lstStyle/>
                    <a:p>
                      <a:r>
                        <a:rPr lang="en-US" dirty="0"/>
                        <a:t>NLP Model</a:t>
                      </a:r>
                    </a:p>
                  </a:txBody>
                  <a:tcPr/>
                </a:tc>
                <a:tc>
                  <a:txBody>
                    <a:bodyPr/>
                    <a:lstStyle/>
                    <a:p>
                      <a:r>
                        <a:rPr lang="en-US" dirty="0"/>
                        <a:t>Illya</a:t>
                      </a:r>
                    </a:p>
                  </a:txBody>
                  <a:tcPr/>
                </a:tc>
                <a:extLst>
                  <a:ext uri="{0D108BD9-81ED-4DB2-BD59-A6C34878D82A}">
                    <a16:rowId xmlns:a16="http://schemas.microsoft.com/office/drawing/2014/main" val="3240304173"/>
                  </a:ext>
                </a:extLst>
              </a:tr>
              <a:tr h="370840">
                <a:tc>
                  <a:txBody>
                    <a:bodyPr/>
                    <a:lstStyle/>
                    <a:p>
                      <a:r>
                        <a:rPr lang="en-US" dirty="0"/>
                        <a:t>4</a:t>
                      </a:r>
                    </a:p>
                  </a:txBody>
                  <a:tcPr/>
                </a:tc>
                <a:tc>
                  <a:txBody>
                    <a:bodyPr/>
                    <a:lstStyle/>
                    <a:p>
                      <a:r>
                        <a:rPr lang="en-US" dirty="0"/>
                        <a:t>NLP w/ Transfer Learning </a:t>
                      </a:r>
                    </a:p>
                  </a:txBody>
                  <a:tcPr/>
                </a:tc>
                <a:tc>
                  <a:txBody>
                    <a:bodyPr/>
                    <a:lstStyle/>
                    <a:p>
                      <a:r>
                        <a:rPr lang="en-US" dirty="0"/>
                        <a:t>Danny and Illya</a:t>
                      </a:r>
                    </a:p>
                  </a:txBody>
                  <a:tcPr/>
                </a:tc>
                <a:extLst>
                  <a:ext uri="{0D108BD9-81ED-4DB2-BD59-A6C34878D82A}">
                    <a16:rowId xmlns:a16="http://schemas.microsoft.com/office/drawing/2014/main" val="2024697858"/>
                  </a:ext>
                </a:extLst>
              </a:tr>
            </a:tbl>
          </a:graphicData>
        </a:graphic>
      </p:graphicFrame>
      <p:sp>
        <p:nvSpPr>
          <p:cNvPr id="7" name="TextBox 6">
            <a:extLst>
              <a:ext uri="{FF2B5EF4-FFF2-40B4-BE49-F238E27FC236}">
                <a16:creationId xmlns:a16="http://schemas.microsoft.com/office/drawing/2014/main" id="{62F7D58D-80DE-97A7-2F9B-46A7507FC761}"/>
              </a:ext>
            </a:extLst>
          </p:cNvPr>
          <p:cNvSpPr txBox="1"/>
          <p:nvPr/>
        </p:nvSpPr>
        <p:spPr>
          <a:xfrm>
            <a:off x="838200" y="3970914"/>
            <a:ext cx="8283766" cy="2585323"/>
          </a:xfrm>
          <a:prstGeom prst="rect">
            <a:avLst/>
          </a:prstGeom>
          <a:noFill/>
        </p:spPr>
        <p:txBody>
          <a:bodyPr wrap="square">
            <a:spAutoFit/>
          </a:bodyPr>
          <a:lstStyle/>
          <a:p>
            <a:r>
              <a:rPr lang="en-US" dirty="0"/>
              <a:t> This project provided a deep dive into natural language processing (NLP) and the application of deep learning models to text classification. Applying Bidirectional LSTM helped improve the model’s ability to capture sequential patterns in text. Also, </a:t>
            </a:r>
            <a:r>
              <a:rPr lang="en-US" dirty="0" err="1"/>
              <a:t>GloVe</a:t>
            </a:r>
            <a:r>
              <a:rPr lang="en-US" dirty="0"/>
              <a:t> embeddings significantly improved model performance by capturing word semantics and contextual information, compared to simple tokenization approaches. Overall, this project strengthened our problem-solving and collaboration skills, as we navigated challenges together and leveraged each other’s expertise to successfully complete the project.</a:t>
            </a:r>
          </a:p>
          <a:p>
            <a:endParaRPr lang="en-US" dirty="0"/>
          </a:p>
        </p:txBody>
      </p:sp>
    </p:spTree>
    <p:extLst>
      <p:ext uri="{BB962C8B-B14F-4D97-AF65-F5344CB8AC3E}">
        <p14:creationId xmlns:p14="http://schemas.microsoft.com/office/powerpoint/2010/main" val="330444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196</TotalTime>
  <Words>524</Words>
  <Application>Microsoft Macintosh PowerPoint</Application>
  <PresentationFormat>Widescreen</PresentationFormat>
  <Paragraphs>68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Lora</vt:lpstr>
      <vt:lpstr>Office Theme</vt:lpstr>
      <vt:lpstr>Emotion Detection Using Deep Learning</vt:lpstr>
      <vt:lpstr>PowerPoint Presentation</vt:lpstr>
      <vt:lpstr>2. Methodology</vt:lpstr>
      <vt:lpstr>2. Methodology</vt:lpstr>
      <vt:lpstr>3. Experimental Results and Analysis</vt:lpstr>
      <vt:lpstr>Result of NLP</vt:lpstr>
      <vt:lpstr>PowerPoint Presentation</vt:lpstr>
      <vt:lpstr>PowerPoint Presentation</vt:lpstr>
      <vt:lpstr>4 Task Division and Project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Phan, Danny</dc:creator>
  <cp:lastModifiedBy>Danny Phan</cp:lastModifiedBy>
  <cp:revision>3</cp:revision>
  <dcterms:created xsi:type="dcterms:W3CDTF">2024-10-09T15:01:02Z</dcterms:created>
  <dcterms:modified xsi:type="dcterms:W3CDTF">2024-11-25T07:06:59Z</dcterms:modified>
</cp:coreProperties>
</file>