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2A16-5D70-2C3F-E772-5E74B593D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CDC57-3C18-FFBC-6F5D-CCA50E451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6DDD8-8F95-588F-3997-9944B609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6690-AE83-478B-B78E-B222BD588674}" type="datetimeFigureOut">
              <a:rPr lang="de-DE" smtClean="0"/>
              <a:t>06.10.2023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8BD8C-C049-56FA-1B7E-4BC26356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42ECB-E7B5-335D-10C8-5D1F8452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68F4-808B-486E-890E-F090D14813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43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D185-4878-3001-EE5A-ABDC589C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D1E67-F8D1-86AB-777B-90252E80D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1BEA4-BF50-FB20-9E85-BA52941E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6690-AE83-478B-B78E-B222BD588674}" type="datetimeFigureOut">
              <a:rPr lang="de-DE" smtClean="0"/>
              <a:t>06.10.2023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5B97B-891D-493A-E4A4-507631F2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31426-C56F-FF6D-F075-0C3C3866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68F4-808B-486E-890E-F090D14813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19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43683-119E-F702-2EB9-A24F53796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3D53B-B894-8D52-D663-6935CD31F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E4A98-147F-33C9-60BD-3CB755DE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6690-AE83-478B-B78E-B222BD588674}" type="datetimeFigureOut">
              <a:rPr lang="de-DE" smtClean="0"/>
              <a:t>06.10.2023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BD18-7505-2240-D729-2A3F697F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52DCC-51BE-6AE1-EC68-CC9FFE58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68F4-808B-486E-890E-F090D14813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8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5AB0-F61C-4226-CE02-CB2E09E8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EC4C6-78AE-214A-5868-CA26867F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19195-D1BE-2C02-D079-35E872C0E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6690-AE83-478B-B78E-B222BD588674}" type="datetimeFigureOut">
              <a:rPr lang="de-DE" smtClean="0"/>
              <a:t>06.10.2023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83ABD-E315-ABCE-8B38-2E16945D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41B84-2F88-7E77-B5E7-040084C0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68F4-808B-486E-890E-F090D14813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04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18C0-4EB5-B6D6-CF1E-30A3D07CF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522F2-D691-03EA-1566-C037AB1FB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38C89-9618-3C09-1E1C-BA2B8FB0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6690-AE83-478B-B78E-B222BD588674}" type="datetimeFigureOut">
              <a:rPr lang="de-DE" smtClean="0"/>
              <a:t>06.10.2023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73548-2371-EB72-A677-C5BEE834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530B6-A3A4-ECE1-8D74-5CF61C7A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68F4-808B-486E-890E-F090D14813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09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D9F5-BB8C-1EA5-9AC5-C1638619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11E53-9C1F-40F2-D0D4-770B88B9E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4E60B-5A22-979D-0F48-102B75702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D0FEF-9A20-0E98-AFEE-0861FAEC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6690-AE83-478B-B78E-B222BD588674}" type="datetimeFigureOut">
              <a:rPr lang="de-DE" smtClean="0"/>
              <a:t>06.10.2023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CC8B8-2BD4-5248-A7C9-1BFA7367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765D8-5ACF-2034-26AF-5D0959B3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68F4-808B-486E-890E-F090D14813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82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16AE-6E8E-CF7C-8DEE-8279FDDD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C52D9-E98D-173C-B894-C5B664C82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5350F-6520-9EE0-4C66-53356A91F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47AC2-8A31-BBBA-2A90-4593DB49D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A4BF1-1E60-7286-EFEE-1EB112849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3EE97-4418-147F-B99B-3C3FF384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6690-AE83-478B-B78E-B222BD588674}" type="datetimeFigureOut">
              <a:rPr lang="de-DE" smtClean="0"/>
              <a:t>06.10.2023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E4A6D-2A21-9967-849A-177EE378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309FF-F92F-AAD5-6073-59AC7427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68F4-808B-486E-890E-F090D14813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90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E652-D101-3818-A362-47A5C0B0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349C9-341D-2ACF-FD2E-D8DDB1B5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6690-AE83-478B-B78E-B222BD588674}" type="datetimeFigureOut">
              <a:rPr lang="de-DE" smtClean="0"/>
              <a:t>06.10.2023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D814A-D87F-8DCD-3D10-D85858B3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2816E-1325-3C93-A1EC-E55FFEC6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68F4-808B-486E-890E-F090D14813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58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B56BA-75CC-B321-83E2-FDAF5FBB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6690-AE83-478B-B78E-B222BD588674}" type="datetimeFigureOut">
              <a:rPr lang="de-DE" smtClean="0"/>
              <a:t>06.10.2023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FEAB2-8DC5-5C3E-5B00-45A4624F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AD5EB-883C-DDB4-5D39-36003083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68F4-808B-486E-890E-F090D14813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87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1EE1-6298-7F31-F1D1-52949D12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D04C7-46A9-BA9D-7356-2F7971BB0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4655D-A60B-365F-E487-2DAEC6A4F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E62A4-211D-E0D1-AD64-A65E3165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6690-AE83-478B-B78E-B222BD588674}" type="datetimeFigureOut">
              <a:rPr lang="de-DE" smtClean="0"/>
              <a:t>06.10.2023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F5086-37A4-B77F-5223-B9A85DF4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EC2DD-EC02-C477-BB3B-3CD9C2C9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68F4-808B-486E-890E-F090D14813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98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8077-A2DA-C7B6-95DC-F7E2257A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45EC0-F8E6-E9A0-442C-94673452F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A2187-A6F8-04BC-EF08-C755C23DA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0D9D0-C59D-B54D-87BB-24F60B51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6690-AE83-478B-B78E-B222BD588674}" type="datetimeFigureOut">
              <a:rPr lang="de-DE" smtClean="0"/>
              <a:t>06.10.2023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B23B4-5D73-F09C-57A0-6B2A8CD6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A0D6-7186-35FA-B5C6-929C60C2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668F4-808B-486E-890E-F090D14813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79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53DDA-8C01-CCDB-8506-D19F5BEA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173B6-1399-20C3-46BD-4A6917F4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965A8-E36A-C1E8-2627-04B20AEC7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6690-AE83-478B-B78E-B222BD588674}" type="datetimeFigureOut">
              <a:rPr lang="de-DE" smtClean="0"/>
              <a:t>06.10.2023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370F2-3F5E-05AC-CB7A-4DD5B0A6F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A50DF-655C-E63A-ABD1-DC41B6546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668F4-808B-486E-890E-F090D14813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9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D856-5832-0C80-4F5A-F2BDFFB34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1127"/>
            <a:ext cx="9144000" cy="3509818"/>
          </a:xfrm>
        </p:spPr>
        <p:txBody>
          <a:bodyPr>
            <a:normAutofit fontScale="90000"/>
          </a:bodyPr>
          <a:lstStyle/>
          <a:p>
            <a:r>
              <a:rPr lang="de-DE" dirty="0"/>
              <a:t>I. Glavatskyi  @ </a:t>
            </a:r>
            <a:r>
              <a:rPr lang="de-DE" dirty="0" err="1"/>
              <a:t>Ironhack</a:t>
            </a:r>
            <a:br>
              <a:rPr lang="de-DE" dirty="0"/>
            </a:br>
            <a:br>
              <a:rPr lang="de-DE" dirty="0"/>
            </a:br>
            <a:r>
              <a:rPr lang="de-DE" dirty="0"/>
              <a:t>Mid </a:t>
            </a:r>
            <a:r>
              <a:rPr lang="de-DE" dirty="0" err="1"/>
              <a:t>BootCamp</a:t>
            </a:r>
            <a:r>
              <a:rPr lang="de-DE" dirty="0"/>
              <a:t> Project</a:t>
            </a:r>
            <a:br>
              <a:rPr lang="de-DE" dirty="0"/>
            </a:br>
            <a:r>
              <a:rPr lang="de-DE" dirty="0"/>
              <a:t>„</a:t>
            </a:r>
            <a:r>
              <a:rPr lang="de-DE" b="1" dirty="0" err="1"/>
              <a:t>Credit</a:t>
            </a:r>
            <a:r>
              <a:rPr lang="de-DE" b="1" dirty="0"/>
              <a:t> </a:t>
            </a:r>
            <a:r>
              <a:rPr lang="de-DE" b="1" dirty="0" err="1"/>
              <a:t>card</a:t>
            </a:r>
            <a:r>
              <a:rPr lang="de-DE" b="1" dirty="0"/>
              <a:t> </a:t>
            </a:r>
            <a:r>
              <a:rPr lang="de-DE" b="1" dirty="0" err="1"/>
              <a:t>customers</a:t>
            </a:r>
            <a:r>
              <a:rPr lang="de-DE" b="1" dirty="0"/>
              <a:t> </a:t>
            </a:r>
            <a:r>
              <a:rPr lang="de-DE" b="1" dirty="0" err="1"/>
              <a:t>classification</a:t>
            </a:r>
            <a:r>
              <a:rPr lang="de-DE" dirty="0"/>
              <a:t>“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4CA79-04C2-B27D-9405-3AF421D5F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43344"/>
          </a:xfrm>
        </p:spPr>
        <p:txBody>
          <a:bodyPr/>
          <a:lstStyle/>
          <a:p>
            <a:endParaRPr lang="de-DE" dirty="0"/>
          </a:p>
          <a:p>
            <a:r>
              <a:rPr lang="de-DE" i="1" dirty="0" err="1"/>
              <a:t>Extracting</a:t>
            </a:r>
            <a:r>
              <a:rPr lang="de-DE" i="1" dirty="0"/>
              <a:t> </a:t>
            </a:r>
            <a:r>
              <a:rPr lang="de-DE" i="1" dirty="0" err="1"/>
              <a:t>criteria</a:t>
            </a:r>
            <a:r>
              <a:rPr lang="de-DE" i="1" dirty="0"/>
              <a:t>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acceptance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credit</a:t>
            </a:r>
            <a:r>
              <a:rPr lang="de-DE" i="1" dirty="0"/>
              <a:t> </a:t>
            </a:r>
            <a:r>
              <a:rPr lang="de-DE" i="1" dirty="0" err="1"/>
              <a:t>card</a:t>
            </a:r>
            <a:r>
              <a:rPr lang="de-DE" i="1" dirty="0"/>
              <a:t> </a:t>
            </a:r>
            <a:r>
              <a:rPr lang="de-DE" i="1" dirty="0" err="1"/>
              <a:t>offer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better</a:t>
            </a:r>
            <a:r>
              <a:rPr lang="de-DE" i="1" dirty="0"/>
              <a:t> </a:t>
            </a:r>
            <a:r>
              <a:rPr lang="de-DE" i="1" dirty="0" err="1"/>
              <a:t>target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banks</a:t>
            </a:r>
            <a:r>
              <a:rPr lang="de-DE" i="1" dirty="0"/>
              <a:t> </a:t>
            </a:r>
            <a:r>
              <a:rPr lang="de-DE" i="1" dirty="0" err="1"/>
              <a:t>politics</a:t>
            </a:r>
            <a:r>
              <a:rPr lang="de-DE" i="1" dirty="0"/>
              <a:t> and </a:t>
            </a:r>
            <a:r>
              <a:rPr lang="de-DE" i="1" dirty="0" err="1"/>
              <a:t>identify</a:t>
            </a:r>
            <a:r>
              <a:rPr lang="de-DE" i="1" dirty="0"/>
              <a:t> potential </a:t>
            </a:r>
            <a:r>
              <a:rPr lang="de-DE" i="1" dirty="0" err="1"/>
              <a:t>customers</a:t>
            </a:r>
            <a:endParaRPr lang="de-DE" i="1" dirty="0"/>
          </a:p>
          <a:p>
            <a:endParaRPr lang="de-DE" i="1" dirty="0"/>
          </a:p>
          <a:p>
            <a:r>
              <a:rPr lang="de-DE" i="1" dirty="0" err="1"/>
              <a:t>Uses</a:t>
            </a:r>
            <a:r>
              <a:rPr lang="de-DE" i="1" dirty="0"/>
              <a:t>: </a:t>
            </a:r>
            <a:r>
              <a:rPr lang="de-DE" i="1" dirty="0" err="1"/>
              <a:t>Python.Pandas</a:t>
            </a:r>
            <a:r>
              <a:rPr lang="de-DE" i="1" dirty="0"/>
              <a:t>, SQL, </a:t>
            </a:r>
            <a:r>
              <a:rPr lang="de-DE" i="1" dirty="0" err="1"/>
              <a:t>Matplotlib</a:t>
            </a:r>
            <a:r>
              <a:rPr lang="de-DE" i="1" dirty="0"/>
              <a:t>, </a:t>
            </a:r>
            <a:r>
              <a:rPr lang="de-DE" i="1" dirty="0" err="1"/>
              <a:t>Seaborn</a:t>
            </a:r>
            <a:r>
              <a:rPr lang="de-DE" i="1" dirty="0"/>
              <a:t>, </a:t>
            </a:r>
            <a:r>
              <a:rPr lang="de-DE" i="1" dirty="0" err="1"/>
              <a:t>Numpy</a:t>
            </a:r>
            <a:r>
              <a:rPr lang="de-DE" i="1" dirty="0"/>
              <a:t>, </a:t>
            </a:r>
            <a:r>
              <a:rPr lang="de-DE" i="1" dirty="0" err="1"/>
              <a:t>Getpass</a:t>
            </a:r>
            <a:r>
              <a:rPr lang="de-DE" i="1" dirty="0"/>
              <a:t>, </a:t>
            </a:r>
            <a:r>
              <a:rPr lang="de-DE" i="1" dirty="0" err="1"/>
              <a:t>SQLAlchemy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71384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BF90-0242-7C6D-99A8-B9C6CA419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54" y="0"/>
            <a:ext cx="8601364" cy="729673"/>
          </a:xfrm>
        </p:spPr>
        <p:txBody>
          <a:bodyPr/>
          <a:lstStyle/>
          <a:p>
            <a:r>
              <a:rPr lang="de-DE" b="1" dirty="0">
                <a:solidFill>
                  <a:srgbClr val="0070C0"/>
                </a:solidFill>
              </a:rPr>
              <a:t>Data </a:t>
            </a:r>
            <a:r>
              <a:rPr lang="de-DE" b="1" dirty="0" err="1">
                <a:solidFill>
                  <a:srgbClr val="0070C0"/>
                </a:solidFill>
              </a:rPr>
              <a:t>overview</a:t>
            </a:r>
            <a:r>
              <a:rPr lang="de-DE" b="1" dirty="0">
                <a:solidFill>
                  <a:srgbClr val="0070C0"/>
                </a:solidFill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40485-364F-97BA-C6F8-1BB86BC3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09" y="850010"/>
            <a:ext cx="10848938" cy="55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4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4EB5-DD95-1B84-75E5-5A41EF517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" y="124980"/>
            <a:ext cx="4251036" cy="687820"/>
          </a:xfrm>
        </p:spPr>
        <p:txBody>
          <a:bodyPr>
            <a:normAutofit fontScale="90000"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Initial </a:t>
            </a:r>
            <a:r>
              <a:rPr lang="de-DE" b="1" dirty="0" err="1">
                <a:solidFill>
                  <a:srgbClr val="0070C0"/>
                </a:solidFill>
              </a:rPr>
              <a:t>preparation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BAB8A-5360-17DF-3CFE-E053B4EB3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988291"/>
            <a:ext cx="10938164" cy="5188672"/>
          </a:xfrm>
        </p:spPr>
        <p:txBody>
          <a:bodyPr>
            <a:normAutofit/>
          </a:bodyPr>
          <a:lstStyle/>
          <a:p>
            <a:r>
              <a:rPr lang="de-DE" sz="2000" dirty="0" err="1"/>
              <a:t>nan_percentage</a:t>
            </a:r>
            <a:r>
              <a:rPr lang="de-DE" sz="2000" dirty="0"/>
              <a:t> = (</a:t>
            </a:r>
            <a:r>
              <a:rPr lang="de-DE" sz="2000" dirty="0" err="1"/>
              <a:t>df.isna</a:t>
            </a:r>
            <a:r>
              <a:rPr lang="de-DE" sz="2000" dirty="0"/>
              <a:t>().</a:t>
            </a:r>
            <a:r>
              <a:rPr lang="de-DE" sz="2000" dirty="0" err="1"/>
              <a:t>sum</a:t>
            </a:r>
            <a:r>
              <a:rPr lang="de-DE" sz="2000" dirty="0"/>
              <a:t>() / </a:t>
            </a:r>
            <a:r>
              <a:rPr lang="de-DE" sz="2000" dirty="0" err="1"/>
              <a:t>len</a:t>
            </a:r>
            <a:r>
              <a:rPr lang="de-DE" sz="2000" dirty="0"/>
              <a:t>(</a:t>
            </a:r>
            <a:r>
              <a:rPr lang="de-DE" sz="2000" dirty="0" err="1"/>
              <a:t>df</a:t>
            </a:r>
            <a:r>
              <a:rPr lang="de-DE" sz="2000" dirty="0"/>
              <a:t>)) * 100 -&gt; 		</a:t>
            </a:r>
            <a:r>
              <a:rPr lang="de-DE" sz="2000" dirty="0" err="1"/>
              <a:t>average_balance</a:t>
            </a:r>
            <a:r>
              <a:rPr lang="de-DE" sz="2000" dirty="0"/>
              <a:t>         0.13% - </a:t>
            </a:r>
            <a:r>
              <a:rPr lang="de-DE" sz="2000" dirty="0" err="1"/>
              <a:t>Dropped</a:t>
            </a:r>
            <a:r>
              <a:rPr lang="de-DE" sz="2000" dirty="0"/>
              <a:t>.</a:t>
            </a:r>
          </a:p>
          <a:p>
            <a:r>
              <a:rPr lang="de-DE" sz="2000" dirty="0" err="1"/>
              <a:t>Checked</a:t>
            </a:r>
            <a:r>
              <a:rPr lang="de-DE" sz="2000" dirty="0"/>
              <a:t> </a:t>
            </a:r>
            <a:r>
              <a:rPr lang="de-DE" sz="2000" dirty="0" err="1"/>
              <a:t>column</a:t>
            </a:r>
            <a:r>
              <a:rPr lang="de-DE" sz="2000" dirty="0"/>
              <a:t> </a:t>
            </a:r>
            <a:r>
              <a:rPr lang="de-DE" sz="2000" dirty="0" err="1"/>
              <a:t>types</a:t>
            </a:r>
            <a:r>
              <a:rPr lang="de-DE" sz="2000" dirty="0"/>
              <a:t> and </a:t>
            </a:r>
            <a:r>
              <a:rPr lang="de-DE" sz="2000" dirty="0" err="1"/>
              <a:t>adjusted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proper       -&gt;</a:t>
            </a:r>
          </a:p>
          <a:p>
            <a:endParaRPr lang="de-DE" sz="2000" dirty="0"/>
          </a:p>
          <a:p>
            <a:r>
              <a:rPr lang="de-DE" sz="2000" dirty="0" err="1"/>
              <a:t>Created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DB </a:t>
            </a:r>
            <a:r>
              <a:rPr lang="de-DE" sz="2000" dirty="0" err="1"/>
              <a:t>with</a:t>
            </a:r>
            <a:r>
              <a:rPr lang="de-DE" sz="2000" dirty="0"/>
              <a:t> a </a:t>
            </a:r>
            <a:r>
              <a:rPr lang="de-DE" sz="2000" dirty="0" err="1"/>
              <a:t>table</a:t>
            </a:r>
            <a:r>
              <a:rPr lang="de-DE" sz="2000" dirty="0"/>
              <a:t> and </a:t>
            </a:r>
            <a:r>
              <a:rPr lang="de-DE" sz="2000" dirty="0" err="1"/>
              <a:t>dropped</a:t>
            </a:r>
            <a:r>
              <a:rPr lang="de-DE" sz="2000" dirty="0"/>
              <a:t> irrelevant </a:t>
            </a:r>
            <a:r>
              <a:rPr lang="de-DE" sz="2000" dirty="0" err="1"/>
              <a:t>data</a:t>
            </a:r>
            <a:r>
              <a:rPr lang="de-DE" sz="2000" dirty="0"/>
              <a:t> (Q4 </a:t>
            </a:r>
            <a:r>
              <a:rPr lang="de-DE" sz="2000" dirty="0" err="1"/>
              <a:t>balance</a:t>
            </a:r>
            <a:r>
              <a:rPr lang="de-DE" sz="2000" dirty="0"/>
              <a:t>)</a:t>
            </a:r>
          </a:p>
          <a:p>
            <a:r>
              <a:rPr lang="de-DE" sz="2000" dirty="0" err="1"/>
              <a:t>Checked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values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ordinal </a:t>
            </a:r>
            <a:r>
              <a:rPr lang="de-DE" sz="2000" dirty="0" err="1"/>
              <a:t>columns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ensure</a:t>
            </a:r>
            <a:r>
              <a:rPr lang="de-DE" sz="2000" dirty="0"/>
              <a:t> </a:t>
            </a: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standardization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necessary</a:t>
            </a:r>
            <a:r>
              <a:rPr lang="de-DE" sz="2000" dirty="0"/>
              <a:t>: </a:t>
            </a:r>
            <a:br>
              <a:rPr lang="de-DE" sz="2000" dirty="0"/>
            </a:br>
            <a:br>
              <a:rPr lang="de-DE" sz="2000" dirty="0"/>
            </a:br>
            <a:r>
              <a:rPr lang="de-DE" sz="2000" dirty="0" err="1"/>
              <a:t>unique_values_per_column</a:t>
            </a:r>
            <a:r>
              <a:rPr lang="de-DE" sz="2000" dirty="0"/>
              <a:t> = </a:t>
            </a:r>
            <a:br>
              <a:rPr lang="de-DE" sz="2000" dirty="0"/>
            </a:br>
            <a:r>
              <a:rPr lang="de-DE" sz="2000" dirty="0"/>
              <a:t>{</a:t>
            </a:r>
            <a:r>
              <a:rPr lang="de-DE" sz="2000" dirty="0" err="1"/>
              <a:t>column</a:t>
            </a:r>
            <a:r>
              <a:rPr lang="de-DE" sz="2000" dirty="0"/>
              <a:t>: </a:t>
            </a:r>
            <a:r>
              <a:rPr lang="de-DE" sz="2000" dirty="0" err="1"/>
              <a:t>df</a:t>
            </a:r>
            <a:r>
              <a:rPr lang="de-DE" sz="2000" dirty="0"/>
              <a:t>[</a:t>
            </a:r>
            <a:r>
              <a:rPr lang="de-DE" sz="2000" dirty="0" err="1"/>
              <a:t>column</a:t>
            </a:r>
            <a:r>
              <a:rPr lang="de-DE" sz="2000" dirty="0"/>
              <a:t>].</a:t>
            </a:r>
            <a:r>
              <a:rPr lang="de-DE" sz="2000" dirty="0" err="1"/>
              <a:t>unique</a:t>
            </a:r>
            <a:r>
              <a:rPr lang="de-DE" sz="2000" dirty="0"/>
              <a:t>()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column</a:t>
            </a:r>
            <a:r>
              <a:rPr lang="de-DE" sz="2000" dirty="0"/>
              <a:t> in </a:t>
            </a:r>
            <a:br>
              <a:rPr lang="de-DE" sz="2000" dirty="0"/>
            </a:br>
            <a:r>
              <a:rPr lang="de-DE" sz="2000" dirty="0"/>
              <a:t>	</a:t>
            </a:r>
            <a:r>
              <a:rPr lang="de-DE" sz="2000" dirty="0" err="1"/>
              <a:t>df.select_dtypes</a:t>
            </a:r>
            <a:r>
              <a:rPr lang="de-DE" sz="2000" dirty="0"/>
              <a:t>(</a:t>
            </a:r>
            <a:r>
              <a:rPr lang="de-DE" sz="2000" dirty="0" err="1"/>
              <a:t>include</a:t>
            </a:r>
            <a:r>
              <a:rPr lang="de-DE" sz="2000" dirty="0"/>
              <a:t>=['</a:t>
            </a:r>
            <a:r>
              <a:rPr lang="de-DE" sz="2000" dirty="0" err="1"/>
              <a:t>object</a:t>
            </a:r>
            <a:r>
              <a:rPr lang="de-DE" sz="2000" dirty="0"/>
              <a:t>']).</a:t>
            </a:r>
            <a:r>
              <a:rPr lang="de-DE" sz="2000" dirty="0" err="1"/>
              <a:t>columns</a:t>
            </a:r>
            <a:r>
              <a:rPr lang="de-DE" sz="2000" dirty="0"/>
              <a:t>}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BF7B6-2BE4-0E4F-8354-F53555C5F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625" y="1237198"/>
            <a:ext cx="4042611" cy="3962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019272-3796-D9B0-36CF-0DCFFB714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24" y="4709908"/>
            <a:ext cx="6477904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5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5873-AB5C-AF66-BD76-9417217D2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9"/>
            <a:ext cx="5701145" cy="549275"/>
          </a:xfrm>
        </p:spPr>
        <p:txBody>
          <a:bodyPr>
            <a:normAutofit fontScale="90000"/>
          </a:bodyPr>
          <a:lstStyle/>
          <a:p>
            <a:r>
              <a:rPr lang="de-DE" b="1" dirty="0" err="1">
                <a:solidFill>
                  <a:srgbClr val="0070C0"/>
                </a:solidFill>
              </a:rPr>
              <a:t>Investigating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the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data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A28B4-E494-C651-29B1-8ED00EAF2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18" y="1016000"/>
            <a:ext cx="11877963" cy="516096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800"/>
              </a:spcBef>
            </a:pPr>
            <a:r>
              <a:rPr lang="en-US" dirty="0"/>
              <a:t>#10.1 Average Balance of All Customers by Income: </a:t>
            </a:r>
            <a:br>
              <a:rPr lang="en-US" dirty="0"/>
            </a:br>
            <a:r>
              <a:rPr lang="en-US" sz="2200" dirty="0"/>
              <a:t>[('High', 942.6), ('Medium', 940.9), ('Low', 937.7)] </a:t>
            </a:r>
            <a:r>
              <a:rPr lang="en-US" sz="2200" dirty="0">
                <a:highlight>
                  <a:srgbClr val="FFFF00"/>
                </a:highlight>
              </a:rPr>
              <a:t>– </a:t>
            </a:r>
            <a:r>
              <a:rPr lang="en-US" sz="2200" i="1" u="sng" dirty="0">
                <a:highlight>
                  <a:srgbClr val="FFFF00"/>
                </a:highlight>
              </a:rPr>
              <a:t>difference neglectable</a:t>
            </a:r>
          </a:p>
          <a:p>
            <a:pPr marL="288000">
              <a:spcBef>
                <a:spcPts val="1800"/>
              </a:spcBef>
            </a:pPr>
            <a:r>
              <a:rPr lang="en-US" dirty="0"/>
              <a:t>#10.2 Average balance of customers grouped by Income Level:</a:t>
            </a:r>
            <a:br>
              <a:rPr lang="en-US" dirty="0"/>
            </a:br>
            <a:r>
              <a:rPr lang="en-US" sz="2200" dirty="0"/>
              <a:t>Average Balance of All Customers by # Bank </a:t>
            </a:r>
            <a:r>
              <a:rPr lang="en-US" sz="2200" dirty="0" err="1"/>
              <a:t>Accs</a:t>
            </a:r>
            <a:r>
              <a:rPr lang="en-US" sz="2200" dirty="0"/>
              <a:t>: [(1, 941.5), (2, 936.5), (3, 948.3)] </a:t>
            </a:r>
            <a:r>
              <a:rPr lang="en-US" sz="2200" dirty="0">
                <a:highlight>
                  <a:srgbClr val="FFFF00"/>
                </a:highlight>
              </a:rPr>
              <a:t>- </a:t>
            </a:r>
            <a:r>
              <a:rPr lang="en-US" sz="2200" i="1" u="sng" dirty="0">
                <a:highlight>
                  <a:srgbClr val="FFFF00"/>
                </a:highlight>
              </a:rPr>
              <a:t>insignificant</a:t>
            </a:r>
          </a:p>
          <a:p>
            <a:pPr marL="288000">
              <a:spcBef>
                <a:spcPts val="1800"/>
              </a:spcBef>
            </a:pPr>
            <a:r>
              <a:rPr lang="en-US" dirty="0"/>
              <a:t>#10.3 Average balance of customers grouped by Income Level:</a:t>
            </a:r>
            <a:br>
              <a:rPr lang="de-DE" dirty="0"/>
            </a:br>
            <a:r>
              <a:rPr lang="en-US" sz="2200" dirty="0"/>
              <a:t>Average Balance of All Customers by # Bank </a:t>
            </a:r>
            <a:r>
              <a:rPr lang="en-US" sz="2200" dirty="0" err="1"/>
              <a:t>Accs</a:t>
            </a:r>
            <a:r>
              <a:rPr lang="en-US" sz="2200" dirty="0"/>
              <a:t>: [(1, 941.5), (2, 936.5), (3, 948.3)]</a:t>
            </a:r>
            <a:r>
              <a:rPr lang="en-US" sz="2200" dirty="0">
                <a:highlight>
                  <a:srgbClr val="FFFF00"/>
                </a:highlight>
              </a:rPr>
              <a:t> – </a:t>
            </a:r>
            <a:r>
              <a:rPr lang="en-US" sz="2200" i="1" u="sng" dirty="0">
                <a:highlight>
                  <a:srgbClr val="FFFF00"/>
                </a:highlight>
              </a:rPr>
              <a:t>insignificant</a:t>
            </a:r>
          </a:p>
          <a:p>
            <a:pPr marL="288000">
              <a:spcBef>
                <a:spcPts val="1800"/>
              </a:spcBef>
            </a:pPr>
            <a:r>
              <a:rPr lang="en-US" i="1" u="sng" dirty="0"/>
              <a:t>Selected a view of customers with the following properties: (</a:t>
            </a:r>
            <a:r>
              <a:rPr lang="en-US" sz="2700" i="1" u="sng" dirty="0"/>
              <a:t>4949 rows × 17 columns</a:t>
            </a:r>
            <a:r>
              <a:rPr lang="en-US" i="1" u="sng" dirty="0"/>
              <a:t>)</a:t>
            </a:r>
          </a:p>
          <a:p>
            <a:pPr marL="59400" indent="0">
              <a:spcBef>
                <a:spcPts val="0"/>
              </a:spcBef>
              <a:buNone/>
            </a:pPr>
            <a:r>
              <a:rPr lang="en-US" sz="2200" i="1" dirty="0"/>
              <a:t>- Credit rating medium or high &amp;</a:t>
            </a:r>
          </a:p>
          <a:p>
            <a:pPr marL="59400" indent="0">
              <a:spcBef>
                <a:spcPts val="0"/>
              </a:spcBef>
              <a:buNone/>
            </a:pPr>
            <a:r>
              <a:rPr lang="en-US" sz="2200" i="1" dirty="0"/>
              <a:t>- Credit cards held 2 or less &amp;</a:t>
            </a:r>
          </a:p>
          <a:p>
            <a:pPr marL="59400" indent="0">
              <a:spcBef>
                <a:spcPts val="0"/>
              </a:spcBef>
              <a:buNone/>
            </a:pPr>
            <a:r>
              <a:rPr lang="en-US" sz="2200" i="1" dirty="0"/>
              <a:t>- Owns their own home &amp;</a:t>
            </a:r>
          </a:p>
          <a:p>
            <a:pPr marL="59400" indent="0">
              <a:spcBef>
                <a:spcPts val="0"/>
              </a:spcBef>
              <a:buNone/>
            </a:pPr>
            <a:r>
              <a:rPr lang="en-US" sz="2200" i="1" dirty="0"/>
              <a:t>- Household size 3 or more</a:t>
            </a:r>
          </a:p>
          <a:p>
            <a:pPr marL="59400" indent="0">
              <a:spcBef>
                <a:spcPts val="0"/>
              </a:spcBef>
              <a:buNone/>
            </a:pPr>
            <a:endParaRPr lang="en-US" sz="2200" i="1" dirty="0"/>
          </a:p>
          <a:p>
            <a:pPr marL="59400" indent="0">
              <a:spcBef>
                <a:spcPts val="0"/>
              </a:spcBef>
              <a:buNone/>
            </a:pPr>
            <a:r>
              <a:rPr lang="en-US" sz="2200" i="1" dirty="0"/>
              <a:t>And selected customers whose average balance is less than that of all the customers in the database:</a:t>
            </a:r>
          </a:p>
          <a:p>
            <a:pPr marL="59400" indent="0">
              <a:spcBef>
                <a:spcPts val="0"/>
              </a:spcBef>
              <a:buNone/>
            </a:pPr>
            <a:r>
              <a:rPr lang="en-US" sz="1900" dirty="0">
                <a:solidFill>
                  <a:schemeClr val="accent2"/>
                </a:solidFill>
              </a:rPr>
              <a:t>query = </a:t>
            </a:r>
            <a:r>
              <a:rPr lang="en-US" sz="1900" dirty="0" err="1">
                <a:solidFill>
                  <a:schemeClr val="accent2"/>
                </a:solidFill>
              </a:rPr>
              <a:t>f"""SELECT</a:t>
            </a:r>
            <a:r>
              <a:rPr lang="en-US" sz="1900" dirty="0">
                <a:solidFill>
                  <a:schemeClr val="accent2"/>
                </a:solidFill>
              </a:rPr>
              <a:t> * FROM {</a:t>
            </a:r>
            <a:r>
              <a:rPr lang="en-US" sz="1900" dirty="0" err="1">
                <a:solidFill>
                  <a:schemeClr val="accent2"/>
                </a:solidFill>
              </a:rPr>
              <a:t>table_name</a:t>
            </a:r>
            <a:r>
              <a:rPr lang="en-US" sz="1900" dirty="0">
                <a:solidFill>
                  <a:schemeClr val="accent2"/>
                </a:solidFill>
              </a:rPr>
              <a:t>} </a:t>
            </a:r>
          </a:p>
          <a:p>
            <a:pPr marL="59400" indent="0">
              <a:spcBef>
                <a:spcPts val="0"/>
              </a:spcBef>
              <a:buNone/>
            </a:pPr>
            <a:r>
              <a:rPr lang="en-US" sz="1900" dirty="0">
                <a:solidFill>
                  <a:schemeClr val="accent2"/>
                </a:solidFill>
              </a:rPr>
              <a:t>    WHERE (</a:t>
            </a:r>
            <a:r>
              <a:rPr lang="en-US" sz="1900" dirty="0" err="1">
                <a:solidFill>
                  <a:schemeClr val="accent2"/>
                </a:solidFill>
              </a:rPr>
              <a:t>credit_rating</a:t>
            </a:r>
            <a:r>
              <a:rPr lang="en-US" sz="1900" dirty="0">
                <a:solidFill>
                  <a:schemeClr val="accent2"/>
                </a:solidFill>
              </a:rPr>
              <a:t> = 'Medium' OR </a:t>
            </a:r>
            <a:r>
              <a:rPr lang="en-US" sz="1900" dirty="0" err="1">
                <a:solidFill>
                  <a:schemeClr val="accent2"/>
                </a:solidFill>
              </a:rPr>
              <a:t>credit_rating</a:t>
            </a:r>
            <a:r>
              <a:rPr lang="en-US" sz="1900" dirty="0">
                <a:solidFill>
                  <a:schemeClr val="accent2"/>
                </a:solidFill>
              </a:rPr>
              <a:t> = 'High') AND</a:t>
            </a:r>
          </a:p>
          <a:p>
            <a:pPr marL="59400" indent="0">
              <a:spcBef>
                <a:spcPts val="0"/>
              </a:spcBef>
              <a:buNone/>
            </a:pPr>
            <a:r>
              <a:rPr lang="en-US" sz="1900" dirty="0">
                <a:solidFill>
                  <a:schemeClr val="accent2"/>
                </a:solidFill>
              </a:rPr>
              <a:t>       </a:t>
            </a:r>
            <a:r>
              <a:rPr lang="en-US" sz="1900" dirty="0" err="1">
                <a:solidFill>
                  <a:schemeClr val="accent2"/>
                </a:solidFill>
              </a:rPr>
              <a:t>credit_cards_held</a:t>
            </a:r>
            <a:r>
              <a:rPr lang="en-US" sz="1900" dirty="0">
                <a:solidFill>
                  <a:schemeClr val="accent2"/>
                </a:solidFill>
              </a:rPr>
              <a:t> &lt;= 2 AND</a:t>
            </a:r>
          </a:p>
          <a:p>
            <a:pPr marL="59400" indent="0">
              <a:spcBef>
                <a:spcPts val="0"/>
              </a:spcBef>
              <a:buNone/>
            </a:pPr>
            <a:r>
              <a:rPr lang="en-US" sz="1900" dirty="0">
                <a:solidFill>
                  <a:schemeClr val="accent2"/>
                </a:solidFill>
              </a:rPr>
              <a:t>       </a:t>
            </a:r>
            <a:r>
              <a:rPr lang="en-US" sz="1900" dirty="0" err="1">
                <a:solidFill>
                  <a:schemeClr val="accent2"/>
                </a:solidFill>
              </a:rPr>
              <a:t>own_your_home</a:t>
            </a:r>
            <a:r>
              <a:rPr lang="en-US" sz="1900" dirty="0">
                <a:solidFill>
                  <a:schemeClr val="accent2"/>
                </a:solidFill>
              </a:rPr>
              <a:t> = 'Yes' AND</a:t>
            </a:r>
          </a:p>
          <a:p>
            <a:pPr marL="59400" indent="0">
              <a:spcBef>
                <a:spcPts val="0"/>
              </a:spcBef>
              <a:buNone/>
            </a:pPr>
            <a:r>
              <a:rPr lang="en-US" sz="1900" dirty="0">
                <a:solidFill>
                  <a:schemeClr val="accent2"/>
                </a:solidFill>
              </a:rPr>
              <a:t>       </a:t>
            </a:r>
            <a:r>
              <a:rPr lang="en-US" sz="1900" dirty="0" err="1">
                <a:solidFill>
                  <a:schemeClr val="accent2"/>
                </a:solidFill>
              </a:rPr>
              <a:t>household_size</a:t>
            </a:r>
            <a:r>
              <a:rPr lang="en-US" sz="1900" dirty="0">
                <a:solidFill>
                  <a:schemeClr val="accent2"/>
                </a:solidFill>
              </a:rPr>
              <a:t> &gt;= 3 AND</a:t>
            </a:r>
          </a:p>
          <a:p>
            <a:pPr marL="59400" indent="0">
              <a:spcBef>
                <a:spcPts val="0"/>
              </a:spcBef>
              <a:buNone/>
            </a:pPr>
            <a:r>
              <a:rPr lang="en-US" sz="1900" dirty="0">
                <a:solidFill>
                  <a:schemeClr val="accent2"/>
                </a:solidFill>
              </a:rPr>
              <a:t>       </a:t>
            </a:r>
            <a:r>
              <a:rPr lang="en-US" sz="1900" dirty="0" err="1">
                <a:solidFill>
                  <a:schemeClr val="accent2"/>
                </a:solidFill>
              </a:rPr>
              <a:t>average_balance</a:t>
            </a:r>
            <a:r>
              <a:rPr lang="en-US" sz="1900" dirty="0">
                <a:solidFill>
                  <a:schemeClr val="accent2"/>
                </a:solidFill>
              </a:rPr>
              <a:t> &lt; (SELECT AVG(</a:t>
            </a:r>
            <a:r>
              <a:rPr lang="en-US" sz="1900" dirty="0" err="1">
                <a:solidFill>
                  <a:schemeClr val="accent2"/>
                </a:solidFill>
              </a:rPr>
              <a:t>average_balance</a:t>
            </a:r>
            <a:r>
              <a:rPr lang="en-US" sz="1900" dirty="0">
                <a:solidFill>
                  <a:schemeClr val="accent2"/>
                </a:solidFill>
              </a:rPr>
              <a:t>)</a:t>
            </a:r>
          </a:p>
          <a:p>
            <a:pPr marL="59400" indent="0">
              <a:spcBef>
                <a:spcPts val="0"/>
              </a:spcBef>
              <a:buNone/>
            </a:pPr>
            <a:r>
              <a:rPr lang="en-US" sz="1900" dirty="0">
                <a:solidFill>
                  <a:schemeClr val="accent2"/>
                </a:solidFill>
              </a:rPr>
              <a:t>    FROM {</a:t>
            </a:r>
            <a:r>
              <a:rPr lang="en-US" sz="1900" dirty="0" err="1">
                <a:solidFill>
                  <a:schemeClr val="accent2"/>
                </a:solidFill>
              </a:rPr>
              <a:t>table_name</a:t>
            </a:r>
            <a:r>
              <a:rPr lang="en-US" sz="1900" dirty="0">
                <a:solidFill>
                  <a:schemeClr val="accent2"/>
                </a:solidFill>
              </a:rPr>
              <a:t>});"""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8E10E0-C4A9-CAD7-9E0A-374DFD642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407" y="5305368"/>
            <a:ext cx="2620762" cy="53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1530-82A1-9803-8306-F805F3D6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63" y="226581"/>
            <a:ext cx="9441873" cy="315912"/>
          </a:xfrm>
        </p:spPr>
        <p:txBody>
          <a:bodyPr>
            <a:normAutofit fontScale="90000"/>
          </a:bodyPr>
          <a:lstStyle/>
          <a:p>
            <a:r>
              <a:rPr lang="de-DE" sz="4000" b="1" dirty="0">
                <a:solidFill>
                  <a:srgbClr val="0070C0"/>
                </a:solidFill>
              </a:rPr>
              <a:t>Find out </a:t>
            </a:r>
            <a:r>
              <a:rPr lang="de-DE" sz="4000" b="1" dirty="0" err="1">
                <a:solidFill>
                  <a:srgbClr val="0070C0"/>
                </a:solidFill>
              </a:rPr>
              <a:t>credit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card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acceptance</a:t>
            </a:r>
            <a:r>
              <a:rPr lang="de-DE" sz="4000" b="1" dirty="0">
                <a:solidFill>
                  <a:srgbClr val="0070C0"/>
                </a:solidFill>
              </a:rPr>
              <a:t> </a:t>
            </a:r>
            <a:r>
              <a:rPr lang="de-DE" sz="4000" b="1" dirty="0" err="1">
                <a:solidFill>
                  <a:srgbClr val="0070C0"/>
                </a:solidFill>
              </a:rPr>
              <a:t>criteria</a:t>
            </a:r>
            <a:endParaRPr lang="de-DE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284EC-1047-4D98-A534-3EED9B16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08" y="812800"/>
            <a:ext cx="11961092" cy="5735782"/>
          </a:xfrm>
        </p:spPr>
        <p:txBody>
          <a:bodyPr/>
          <a:lstStyle/>
          <a:p>
            <a:r>
              <a:rPr lang="de-DE" dirty="0"/>
              <a:t>Filter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accepted</a:t>
            </a:r>
            <a:r>
              <a:rPr lang="de-DE" dirty="0"/>
              <a:t>: </a:t>
            </a:r>
            <a:r>
              <a:rPr lang="en-US" sz="2400" dirty="0" err="1">
                <a:solidFill>
                  <a:srgbClr val="7030A0"/>
                </a:solidFill>
              </a:rPr>
              <a:t>df_accepted</a:t>
            </a:r>
            <a:r>
              <a:rPr lang="en-US" sz="2400" dirty="0">
                <a:solidFill>
                  <a:srgbClr val="7030A0"/>
                </a:solidFill>
              </a:rPr>
              <a:t> = </a:t>
            </a:r>
            <a:r>
              <a:rPr lang="en-US" sz="2400" dirty="0" err="1">
                <a:solidFill>
                  <a:srgbClr val="7030A0"/>
                </a:solidFill>
              </a:rPr>
              <a:t>df</a:t>
            </a:r>
            <a:r>
              <a:rPr lang="en-US" sz="2400" dirty="0">
                <a:solidFill>
                  <a:srgbClr val="7030A0"/>
                </a:solidFill>
              </a:rPr>
              <a:t>[</a:t>
            </a:r>
            <a:r>
              <a:rPr lang="en-US" sz="2400" dirty="0" err="1">
                <a:solidFill>
                  <a:srgbClr val="7030A0"/>
                </a:solidFill>
              </a:rPr>
              <a:t>df</a:t>
            </a:r>
            <a:r>
              <a:rPr lang="en-US" sz="2400" dirty="0">
                <a:solidFill>
                  <a:srgbClr val="7030A0"/>
                </a:solidFill>
              </a:rPr>
              <a:t>["</a:t>
            </a:r>
            <a:r>
              <a:rPr lang="en-US" sz="2400" dirty="0" err="1">
                <a:solidFill>
                  <a:srgbClr val="7030A0"/>
                </a:solidFill>
              </a:rPr>
              <a:t>offer_accepted</a:t>
            </a:r>
            <a:r>
              <a:rPr lang="en-US" sz="2400" dirty="0">
                <a:solidFill>
                  <a:srgbClr val="7030A0"/>
                </a:solidFill>
              </a:rPr>
              <a:t>"]=="Yes"]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# 1021 entries</a:t>
            </a:r>
          </a:p>
          <a:p>
            <a:r>
              <a:rPr lang="de-DE" sz="2400" dirty="0"/>
              <a:t>Customers </a:t>
            </a:r>
            <a:r>
              <a:rPr lang="de-DE" sz="2400" dirty="0" err="1"/>
              <a:t>with</a:t>
            </a:r>
            <a:r>
              <a:rPr lang="de-DE" sz="2400" dirty="0"/>
              <a:t> medium-high </a:t>
            </a:r>
            <a:r>
              <a:rPr lang="de-DE" sz="2400" dirty="0" err="1"/>
              <a:t>ratings</a:t>
            </a:r>
            <a:r>
              <a:rPr lang="de-DE" sz="2400" dirty="0"/>
              <a:t> </a:t>
            </a:r>
            <a:r>
              <a:rPr lang="de-DE" sz="2400" dirty="0" err="1"/>
              <a:t>have</a:t>
            </a:r>
            <a:r>
              <a:rPr lang="de-DE" sz="2400" dirty="0"/>
              <a:t> </a:t>
            </a:r>
            <a:r>
              <a:rPr lang="de-DE" sz="2400" dirty="0" err="1"/>
              <a:t>clearly</a:t>
            </a:r>
            <a:r>
              <a:rPr lang="de-DE" sz="2400" dirty="0"/>
              <a:t>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money</a:t>
            </a:r>
            <a:r>
              <a:rPr lang="de-DE" sz="2400" dirty="0"/>
              <a:t> on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balance</a:t>
            </a:r>
            <a:r>
              <a:rPr lang="de-DE" sz="2400" dirty="0"/>
              <a:t>, </a:t>
            </a:r>
            <a:r>
              <a:rPr lang="de-DE" sz="2400" i="1" dirty="0" err="1"/>
              <a:t>as</a:t>
            </a:r>
            <a:r>
              <a:rPr lang="de-DE" sz="2400" i="1" dirty="0"/>
              <a:t> </a:t>
            </a:r>
            <a:r>
              <a:rPr lang="de-DE" sz="2400" i="1" dirty="0" err="1"/>
              <a:t>expected</a:t>
            </a:r>
            <a:endParaRPr lang="de-DE" sz="2400" i="1" dirty="0"/>
          </a:p>
          <a:p>
            <a:r>
              <a:rPr lang="de-DE" sz="2400" dirty="0"/>
              <a:t>Communication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important</a:t>
            </a:r>
            <a:r>
              <a:rPr lang="de-DE" sz="2400" dirty="0"/>
              <a:t>: </a:t>
            </a:r>
            <a:r>
              <a:rPr lang="en-US" sz="2400" dirty="0"/>
              <a:t>among the customers who </a:t>
            </a:r>
            <a:r>
              <a:rPr lang="en-US" sz="2400" b="1" dirty="0"/>
              <a:t>accepted</a:t>
            </a:r>
            <a:r>
              <a:rPr lang="en-US" sz="2400" dirty="0"/>
              <a:t> the offer</a:t>
            </a:r>
            <a:r>
              <a:rPr lang="de-DE" sz="2400" dirty="0"/>
              <a:t>, </a:t>
            </a:r>
            <a:r>
              <a:rPr lang="de-DE" sz="2400" b="1" dirty="0"/>
              <a:t>721</a:t>
            </a:r>
            <a:r>
              <a:rPr lang="de-DE" sz="2400" dirty="0"/>
              <a:t> </a:t>
            </a:r>
            <a:r>
              <a:rPr lang="de-DE" sz="2400" dirty="0" err="1"/>
              <a:t>were</a:t>
            </a:r>
            <a:r>
              <a:rPr lang="de-DE" sz="2400" dirty="0"/>
              <a:t> </a:t>
            </a:r>
            <a:r>
              <a:rPr lang="de-DE" sz="2400" dirty="0" err="1"/>
              <a:t>addressed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b="1" dirty="0"/>
              <a:t>Postcards</a:t>
            </a:r>
            <a:r>
              <a:rPr lang="de-DE" sz="2400" dirty="0"/>
              <a:t>, </a:t>
            </a:r>
            <a:r>
              <a:rPr lang="de-DE" sz="2400" dirty="0" err="1"/>
              <a:t>while</a:t>
            </a:r>
            <a:r>
              <a:rPr lang="de-DE" sz="2400" dirty="0"/>
              <a:t> </a:t>
            </a:r>
            <a:r>
              <a:rPr lang="de-DE" sz="2400" b="1" dirty="0"/>
              <a:t>300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b="1" dirty="0"/>
              <a:t>Letter</a:t>
            </a:r>
            <a:r>
              <a:rPr lang="de-DE" sz="2400" dirty="0"/>
              <a:t>.</a:t>
            </a:r>
          </a:p>
          <a:p>
            <a:endParaRPr lang="de-D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3F9B8-BA67-6D14-79C5-392F5BCBF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31" y="2635520"/>
            <a:ext cx="5392132" cy="4067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50E692-1B10-948D-26A2-7925069D6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086" y="2635520"/>
            <a:ext cx="5706762" cy="422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0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I. Glavatskyi  @ Ironhack  Mid BootCamp Project „Credit card customers classification“</vt:lpstr>
      <vt:lpstr>Data overview:</vt:lpstr>
      <vt:lpstr>Initial preparation</vt:lpstr>
      <vt:lpstr>Investigating the data</vt:lpstr>
      <vt:lpstr>Find out credit card acceptance criteria</vt:lpstr>
    </vt:vector>
  </TitlesOfParts>
  <Company>Scienion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 Glavatskyi  @ Ironhack Mid BootCamp Project „Credit card customers classification“</dc:title>
  <dc:creator>Illia Glavatskyi</dc:creator>
  <cp:lastModifiedBy>Illia Glavatskyi</cp:lastModifiedBy>
  <cp:revision>21</cp:revision>
  <dcterms:created xsi:type="dcterms:W3CDTF">2023-10-05T22:50:46Z</dcterms:created>
  <dcterms:modified xsi:type="dcterms:W3CDTF">2023-10-05T23:47:48Z</dcterms:modified>
</cp:coreProperties>
</file>