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6" r:id="rId8"/>
    <p:sldId id="261" r:id="rId9"/>
    <p:sldId id="264" r:id="rId10"/>
    <p:sldId id="25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924"/>
    <a:srgbClr val="19974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69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9D4B21-46C7-42EA-B31B-CA1AB954488F}" type="datetimeFigureOut">
              <a:rPr lang="en-US" smtClean="0"/>
              <a:t>31-Dec-21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987811-5DEA-4764-A432-29F127BC38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3048000"/>
            <a:ext cx="4800600" cy="1219200"/>
          </a:xfrm>
          <a:solidFill>
            <a:srgbClr val="1D6924"/>
          </a:solidFill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prst="angle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Supermarket</a:t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Analysis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449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finally </a:t>
            </a:r>
            <a:r>
              <a:rPr lang="en-US" dirty="0"/>
              <a:t>alighted upon the following conclusions :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/>
              <a:t>There are no missing value </a:t>
            </a:r>
            <a:r>
              <a:rPr lang="en-US" b="1" dirty="0" smtClean="0"/>
              <a:t>in </a:t>
            </a:r>
            <a:r>
              <a:rPr lang="en-US" b="1" dirty="0"/>
              <a:t>the data </a:t>
            </a:r>
            <a:r>
              <a:rPr lang="en-US" b="1" dirty="0" smtClean="0"/>
              <a:t>set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/>
              <a:t>number of males and females entering the store is almost </a:t>
            </a:r>
            <a:r>
              <a:rPr lang="en-US" b="1" dirty="0" smtClean="0"/>
              <a:t>equal</a:t>
            </a:r>
          </a:p>
          <a:p>
            <a:pPr marL="114300" indent="0">
              <a:buNone/>
            </a:pPr>
            <a:r>
              <a:rPr lang="en-US" b="1" dirty="0" smtClean="0"/>
              <a:t> 	Females </a:t>
            </a:r>
            <a:r>
              <a:rPr lang="en-US" b="1" dirty="0"/>
              <a:t>are purchasing more from Fashion </a:t>
            </a:r>
            <a:r>
              <a:rPr lang="en-US" b="1" dirty="0" smtClean="0"/>
              <a:t>accessories </a:t>
            </a:r>
            <a:r>
              <a:rPr lang="en-US" b="1" dirty="0"/>
              <a:t>and </a:t>
            </a:r>
            <a:r>
              <a:rPr lang="en-US" b="1" dirty="0" smtClean="0"/>
              <a:t>	sports and </a:t>
            </a:r>
            <a:r>
              <a:rPr lang="en-US" b="1" dirty="0"/>
              <a:t>travel. Males are purchasing more from Health &amp; </a:t>
            </a:r>
            <a:r>
              <a:rPr lang="en-US" b="1" dirty="0" smtClean="0"/>
              <a:t>  	beauty</a:t>
            </a:r>
          </a:p>
          <a:p>
            <a:pPr marL="571500" indent="-457200">
              <a:buAutoNum type="arabicPeriod" startAt="3"/>
            </a:pPr>
            <a:r>
              <a:rPr lang="en-US" b="1" dirty="0" smtClean="0"/>
              <a:t>Yangon city has more number f customers</a:t>
            </a:r>
          </a:p>
          <a:p>
            <a:pPr marL="571500" indent="-457200">
              <a:buFont typeface="Arial" pitchFamily="34" charset="0"/>
              <a:buAutoNum type="arabicPeriod" startAt="3"/>
            </a:pPr>
            <a:r>
              <a:rPr lang="en-US" b="1" dirty="0"/>
              <a:t>Home and lifestyle have highest average selling </a:t>
            </a:r>
            <a:r>
              <a:rPr lang="en-US" b="1" dirty="0" smtClean="0"/>
              <a:t>prices</a:t>
            </a:r>
          </a:p>
          <a:p>
            <a:pPr marL="571500" indent="-457200">
              <a:buFont typeface="Arial" pitchFamily="34" charset="0"/>
              <a:buAutoNum type="arabicPeriod" startAt="3"/>
            </a:pPr>
            <a:r>
              <a:rPr lang="en-US" b="1" dirty="0"/>
              <a:t>Most of the customers purchase 9 to 10 quantities so increase the number f items and put </a:t>
            </a:r>
            <a:r>
              <a:rPr lang="en-US" b="1" dirty="0" smtClean="0"/>
              <a:t>comb</a:t>
            </a:r>
            <a:r>
              <a:rPr lang="en-US" b="1" dirty="0"/>
              <a:t>o</a:t>
            </a:r>
            <a:r>
              <a:rPr lang="en-US" b="1" dirty="0" smtClean="0"/>
              <a:t> </a:t>
            </a:r>
            <a:r>
              <a:rPr lang="en-US" b="1" dirty="0"/>
              <a:t>offers </a:t>
            </a:r>
            <a:r>
              <a:rPr lang="en-US" b="1" dirty="0" smtClean="0"/>
              <a:t>more.</a:t>
            </a:r>
          </a:p>
          <a:p>
            <a:pPr marL="571500" indent="-457200">
              <a:buFont typeface="Arial" pitchFamily="34" charset="0"/>
              <a:buAutoNum type="arabicPeriod" startAt="3"/>
            </a:pPr>
            <a:r>
              <a:rPr lang="en-US" b="1" dirty="0"/>
              <a:t>type of customer in all </a:t>
            </a:r>
            <a:r>
              <a:rPr lang="en-US" b="1" dirty="0" smtClean="0"/>
              <a:t>branch is almost same</a:t>
            </a:r>
          </a:p>
          <a:p>
            <a:pPr marL="571500" indent="-457200">
              <a:buFont typeface="Arial" pitchFamily="34" charset="0"/>
              <a:buAutoNum type="arabicPeriod" startAt="3"/>
            </a:pPr>
            <a:r>
              <a:rPr lang="en-US" b="1" dirty="0"/>
              <a:t># </a:t>
            </a:r>
            <a:r>
              <a:rPr lang="en-US" b="1" dirty="0" smtClean="0"/>
              <a:t>Most </a:t>
            </a:r>
            <a:r>
              <a:rPr lang="en-US" b="1" dirty="0"/>
              <a:t>f the </a:t>
            </a:r>
            <a:r>
              <a:rPr lang="en-US" b="1" dirty="0" smtClean="0"/>
              <a:t>customers </a:t>
            </a:r>
            <a:r>
              <a:rPr lang="en-US" b="1" dirty="0"/>
              <a:t>are using </a:t>
            </a:r>
            <a:r>
              <a:rPr lang="en-US" b="1" dirty="0" smtClean="0"/>
              <a:t>E-Wallet </a:t>
            </a:r>
            <a:r>
              <a:rPr lang="en-US" b="1" dirty="0"/>
              <a:t>and Cash payment . less usage f credit </a:t>
            </a:r>
            <a:r>
              <a:rPr lang="en-US" b="1" dirty="0" smtClean="0"/>
              <a:t>card. put offers for </a:t>
            </a:r>
            <a:r>
              <a:rPr lang="en-US" b="1" dirty="0"/>
              <a:t>credit card </a:t>
            </a:r>
            <a:r>
              <a:rPr lang="en-US" b="1" dirty="0" smtClean="0"/>
              <a:t>holders.</a:t>
            </a:r>
          </a:p>
          <a:p>
            <a:pPr marL="571500" indent="-457200">
              <a:buFont typeface="Arial" pitchFamily="34" charset="0"/>
              <a:buAutoNum type="arabicPeriod" startAt="3"/>
            </a:pPr>
            <a:r>
              <a:rPr lang="en-US" b="1" dirty="0" smtClean="0"/>
              <a:t>Average </a:t>
            </a:r>
            <a:r>
              <a:rPr lang="en-US" b="1" dirty="0"/>
              <a:t>rating of branch A and C is more than seven and branch B is less than 7</a:t>
            </a:r>
            <a:r>
              <a:rPr lang="en-US" b="1" dirty="0" smtClean="0"/>
              <a:t>.</a:t>
            </a:r>
          </a:p>
          <a:p>
            <a:pPr marL="571500" indent="-457200">
              <a:buFont typeface="Arial" pitchFamily="34" charset="0"/>
              <a:buAutoNum type="arabicPeriod" startAt="3"/>
            </a:pPr>
            <a:r>
              <a:rPr lang="en-US" b="1" dirty="0"/>
              <a:t> supermarket makes most of it's sells in 14:00 </a:t>
            </a:r>
            <a:r>
              <a:rPr lang="en-US" b="1" dirty="0" smtClean="0"/>
              <a:t>hrs. </a:t>
            </a:r>
            <a:r>
              <a:rPr lang="en-US" b="1" dirty="0"/>
              <a:t>local time</a:t>
            </a:r>
            <a:r>
              <a:rPr lang="en-US" b="1" dirty="0" smtClean="0"/>
              <a:t>.</a:t>
            </a:r>
          </a:p>
          <a:p>
            <a:pPr marL="571500" indent="-457200">
              <a:buFont typeface="Arial" pitchFamily="34" charset="0"/>
              <a:buAutoNum type="arabicPeriod" startAt="3"/>
            </a:pPr>
            <a:r>
              <a:rPr lang="en-US" b="1" dirty="0" smtClean="0"/>
              <a:t>There is n</a:t>
            </a:r>
            <a:r>
              <a:rPr lang="en-US" b="1" dirty="0"/>
              <a:t>o</a:t>
            </a:r>
            <a:r>
              <a:rPr lang="en-US" b="1" dirty="0" smtClean="0"/>
              <a:t> relation between rating and sale</a:t>
            </a:r>
          </a:p>
          <a:p>
            <a:pPr marL="571500" indent="-457200">
              <a:buFont typeface="Arial" pitchFamily="34" charset="0"/>
              <a:buAutoNum type="arabicPeriod" startAt="3"/>
            </a:pPr>
            <a:endParaRPr lang="en-US" b="1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449580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11. </a:t>
            </a:r>
            <a:r>
              <a:rPr lang="en-US" dirty="0" smtClean="0"/>
              <a:t>	</a:t>
            </a:r>
            <a:r>
              <a:rPr lang="en-US" b="1" dirty="0" smtClean="0"/>
              <a:t>average </a:t>
            </a:r>
            <a:r>
              <a:rPr lang="en-US" b="1" dirty="0"/>
              <a:t>sales of different lines of products. Health and </a:t>
            </a:r>
            <a:r>
              <a:rPr lang="en-US" b="1" dirty="0" smtClean="0"/>
              <a:t>           	beauty </a:t>
            </a:r>
            <a:r>
              <a:rPr lang="en-US" b="1" dirty="0"/>
              <a:t>making the highest sales </a:t>
            </a:r>
          </a:p>
          <a:p>
            <a:pPr marL="114300" indent="0">
              <a:buNone/>
            </a:pPr>
            <a:r>
              <a:rPr lang="en-US" b="1" dirty="0" smtClean="0"/>
              <a:t>        	whereas </a:t>
            </a:r>
            <a:r>
              <a:rPr lang="en-US" b="1" dirty="0" err="1"/>
              <a:t>Fashon</a:t>
            </a:r>
            <a:r>
              <a:rPr lang="en-US" b="1" dirty="0"/>
              <a:t> accessories making the lowest sales</a:t>
            </a:r>
            <a:r>
              <a:rPr lang="en-US" b="1" dirty="0" smtClean="0"/>
              <a:t>.</a:t>
            </a:r>
          </a:p>
          <a:p>
            <a:pPr marL="114300" indent="0">
              <a:buNone/>
            </a:pPr>
            <a:r>
              <a:rPr lang="en-US" b="1" dirty="0"/>
              <a:t>12. </a:t>
            </a:r>
            <a:r>
              <a:rPr lang="en-US" b="1" dirty="0" smtClean="0"/>
              <a:t>	Home </a:t>
            </a:r>
            <a:r>
              <a:rPr lang="en-US" b="1" dirty="0"/>
              <a:t>and Lifestyle have highest gross income means largest </a:t>
            </a:r>
            <a:r>
              <a:rPr lang="en-US" b="1" dirty="0" smtClean="0"/>
              <a:t>	profit </a:t>
            </a:r>
            <a:r>
              <a:rPr lang="en-US" b="1" dirty="0"/>
              <a:t>and Fashion </a:t>
            </a:r>
            <a:r>
              <a:rPr lang="en-US" b="1" dirty="0" smtClean="0"/>
              <a:t>accessories </a:t>
            </a:r>
            <a:r>
              <a:rPr lang="en-US" b="1" dirty="0"/>
              <a:t>have lesser profit .</a:t>
            </a:r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gives </a:t>
            </a:r>
            <a:r>
              <a:rPr lang="en-US" b="1" dirty="0"/>
              <a:t>offers and discounts</a:t>
            </a: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12.  	The gross percent spreads with the unit price, </a:t>
            </a:r>
            <a:r>
              <a:rPr lang="en-US" b="1" dirty="0" err="1" smtClean="0"/>
              <a:t>i.e</a:t>
            </a:r>
            <a:r>
              <a:rPr lang="en-US" b="1" dirty="0" smtClean="0"/>
              <a:t> for a 	unit price of 	higher value, there are a wider range of 	gross percentages of 	the commodities in sale</a:t>
            </a:r>
          </a:p>
          <a:p>
            <a:pPr marL="114300" indent="0">
              <a:buNone/>
            </a:pPr>
            <a:r>
              <a:rPr lang="en-US" b="1" dirty="0" smtClean="0"/>
              <a:t>13. 	Branch C of the supermarket makes the greatest profit</a:t>
            </a:r>
          </a:p>
          <a:p>
            <a:pPr marL="571500" indent="-457200">
              <a:buAutoNum type="arabicPeriod" startAt="14"/>
            </a:pPr>
            <a:r>
              <a:rPr lang="en-US" b="1" dirty="0" smtClean="0"/>
              <a:t>branch </a:t>
            </a:r>
            <a:r>
              <a:rPr lang="en-US" b="1" dirty="0"/>
              <a:t>of the shop in city named "</a:t>
            </a:r>
            <a:r>
              <a:rPr lang="en-US" b="1" dirty="0" err="1"/>
              <a:t>Naypyitaw</a:t>
            </a:r>
            <a:r>
              <a:rPr lang="en-US" b="1" dirty="0"/>
              <a:t>", is most </a:t>
            </a:r>
            <a:r>
              <a:rPr lang="en-US" b="1" dirty="0" smtClean="0"/>
              <a:t>profitable 	</a:t>
            </a:r>
          </a:p>
          <a:p>
            <a:pPr marL="571500" indent="-457200">
              <a:buAutoNum type="arabicPeriod" startAt="14"/>
            </a:pPr>
            <a:r>
              <a:rPr lang="en-US" b="1" dirty="0" smtClean="0"/>
              <a:t>Maximum </a:t>
            </a:r>
            <a:r>
              <a:rPr lang="en-US" b="1" dirty="0"/>
              <a:t>ratings are in 6.0 which denotes that satisfaction level of the super-market commodities and </a:t>
            </a:r>
            <a:r>
              <a:rPr lang="en-US" b="1" dirty="0" smtClean="0"/>
              <a:t>services </a:t>
            </a:r>
            <a:r>
              <a:rPr lang="en-US" b="1" dirty="0"/>
              <a:t>are above average and is quite good(considering some spam reviews as well). </a:t>
            </a:r>
            <a:r>
              <a:rPr lang="en-US" b="1" dirty="0" smtClean="0"/>
              <a:t> Many </a:t>
            </a:r>
            <a:r>
              <a:rPr lang="en-US" b="1" dirty="0"/>
              <a:t>people have also voted for 9.7 as a rating</a:t>
            </a:r>
            <a:r>
              <a:rPr lang="en-US" b="1" dirty="0" smtClean="0"/>
              <a:t>.</a:t>
            </a:r>
            <a:r>
              <a:rPr lang="en-US" b="1" dirty="0"/>
              <a:t> which says that the services and facilities are good for all </a:t>
            </a:r>
            <a:r>
              <a:rPr lang="en-US" b="1" dirty="0" smtClean="0"/>
              <a:t> branches</a:t>
            </a:r>
            <a:r>
              <a:rPr lang="en-US" b="1" dirty="0"/>
              <a:t>.</a:t>
            </a:r>
            <a:endParaRPr lang="en-US" b="1" dirty="0" smtClean="0"/>
          </a:p>
          <a:p>
            <a:pPr marL="114300" indent="0">
              <a:buNone/>
            </a:pPr>
            <a:r>
              <a:rPr lang="en-US" sz="2600" b="1" dirty="0" smtClean="0"/>
              <a:t>16.  	From the </a:t>
            </a:r>
            <a:r>
              <a:rPr lang="en-US" sz="2600" b="1" dirty="0" err="1" smtClean="0"/>
              <a:t>heatmap</a:t>
            </a:r>
            <a:r>
              <a:rPr lang="en-US" sz="2600" b="1" dirty="0" smtClean="0"/>
              <a:t> we can </a:t>
            </a:r>
            <a:r>
              <a:rPr lang="en-US" sz="2600" b="1" dirty="0" err="1" smtClean="0"/>
              <a:t>analyse</a:t>
            </a:r>
            <a:r>
              <a:rPr lang="en-US" sz="2600" b="1" dirty="0" smtClean="0"/>
              <a:t> that tax 5%,total, cogs and gross 	income are highly correlative</a:t>
            </a:r>
          </a:p>
          <a:p>
            <a:pPr marL="114300" indent="0">
              <a:buNone/>
            </a:pPr>
            <a:r>
              <a:rPr lang="en-US" sz="2600" b="1" dirty="0" smtClean="0"/>
              <a:t>17.	Mode of payment doesn't matter at all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supermarket </a:t>
            </a:r>
            <a:r>
              <a:rPr lang="en-US" dirty="0"/>
              <a:t>is self-service shop offering a wide variety of food, beverages and household products, organized into sections. It is larger and has a wider selection than earlier grocery stores, but is smaller and more limited in the range of merchandise than a hypermarket or big-box market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growth of supermarkets in most populated cities are increasing and market competitions are also high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So daily ,weekly, monthly and yearly data analysis required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841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dataset is one of the historical sales of supermarket company which has recorded in 3 different branches for 3 months data. Predictive data analytics methods are easy to apply with this dataset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ownloaded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from </a:t>
            </a:r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Kaggle.c</a:t>
            </a:r>
            <a:r>
              <a:rPr lang="en-IN" dirty="0" err="1" smtClean="0"/>
              <a:t>om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 website.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IN" dirty="0" smtClean="0"/>
              <a:t>17 </a:t>
            </a:r>
            <a:r>
              <a:rPr lang="en-IN" dirty="0"/>
              <a:t>columns, </a:t>
            </a:r>
            <a:r>
              <a:rPr lang="en-IN" dirty="0" smtClean="0"/>
              <a:t>1000 </a:t>
            </a:r>
            <a:r>
              <a:rPr lang="en-IN" dirty="0"/>
              <a:t>rows.</a:t>
            </a:r>
          </a:p>
          <a:p>
            <a:r>
              <a:rPr lang="en-IN" dirty="0" smtClean="0"/>
              <a:t>128 </a:t>
            </a:r>
            <a:r>
              <a:rPr lang="en-IN" dirty="0" err="1"/>
              <a:t>kB</a:t>
            </a:r>
            <a:r>
              <a:rPr lang="en-IN" dirty="0"/>
              <a:t> of size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Information's in the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Invoice id: Computer generated sales slip invoice identification number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Branch: Branch of supercenter (3 branches are available identified by A, B and C).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City: Location of supercenters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Customer type: Type of customers, recorded by Members for customers using member card and Normal for without member card.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Gender: Gender type of customer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Product line: General item categorization groups - Electronic accessories, Fashion accessories, Food and beverages, Health and beauty, Home and lifestyle, Sports and travel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Unit price: Price of each product in $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Quantity: Number of products purchased by customer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Tax: 5% tax fee for customer buying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Information's </a:t>
            </a:r>
            <a:r>
              <a:rPr lang="en-US" dirty="0">
                <a:solidFill>
                  <a:schemeClr val="bg1"/>
                </a:solidFill>
              </a:rPr>
              <a:t>in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7356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Total: Total price including tax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Date: Date of purchase (Record available from January 2019 to March 2019)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Time: Purchase time (10am to 9pm)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Payment: Payment used by customer for purchase (3 methods are available – Cash, Credit card and </a:t>
            </a:r>
            <a:r>
              <a:rPr lang="en-US" dirty="0" err="1" smtClean="0"/>
              <a:t>Ewallet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COGS: Cost of goods sold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Gross margin percentage: Gross margin percentage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Gross income: Gross income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Rating: Customer stratification rating on their overall shopping experience (On a scale of 1 to 10)</a:t>
            </a:r>
            <a:br>
              <a:rPr lang="en-US" dirty="0" smtClean="0"/>
            </a:br>
            <a:endParaRPr lang="en-US" dirty="0" smtClean="0"/>
          </a:p>
          <a:p>
            <a:pPr marL="114300" indent="0"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Excel sheet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</a:t>
            </a:r>
            <a:r>
              <a:rPr lang="en-IN" dirty="0"/>
              <a:t>o</a:t>
            </a:r>
            <a:r>
              <a:rPr lang="en-US" dirty="0" smtClean="0"/>
              <a:t>RMATI</a:t>
            </a:r>
            <a:r>
              <a:rPr lang="en-IN" dirty="0"/>
              <a:t>o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Gross income = Total sale-cost of good sold</a:t>
            </a:r>
          </a:p>
          <a:p>
            <a:pPr marL="114300" indent="0">
              <a:buNone/>
            </a:pPr>
            <a:r>
              <a:rPr lang="en-IN" dirty="0"/>
              <a:t>   e.g. :- </a:t>
            </a:r>
            <a:r>
              <a:rPr lang="en-US" dirty="0"/>
              <a:t>548.9715 -522.83  = 26.1415 </a:t>
            </a:r>
          </a:p>
          <a:p>
            <a:r>
              <a:rPr lang="en-US" dirty="0"/>
              <a:t>Gr</a:t>
            </a:r>
            <a:r>
              <a:rPr lang="en-IN" dirty="0" err="1"/>
              <a:t>oss</a:t>
            </a:r>
            <a:r>
              <a:rPr lang="en-IN" dirty="0"/>
              <a:t> Margin =(Total sale-cost of good sold/Total sale)*100</a:t>
            </a:r>
          </a:p>
          <a:p>
            <a:pPr marL="114300" indent="0">
              <a:buNone/>
            </a:pPr>
            <a:r>
              <a:rPr lang="en-US" dirty="0"/>
              <a:t>E.g.:- ((548.9715 -522.83)/ 548.9715)*100 =4.71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Improve customer satisfaction</a:t>
            </a:r>
          </a:p>
          <a:p>
            <a:r>
              <a:rPr lang="en-US" b="1" dirty="0" smtClean="0"/>
              <a:t>Helps to building </a:t>
            </a:r>
            <a:r>
              <a:rPr lang="en-US" b="1" dirty="0"/>
              <a:t>Sales and </a:t>
            </a:r>
            <a:r>
              <a:rPr lang="en-US" b="1" dirty="0" smtClean="0"/>
              <a:t>Profits</a:t>
            </a:r>
          </a:p>
          <a:p>
            <a:r>
              <a:rPr lang="en-US" b="1" dirty="0"/>
              <a:t>Increasing Customer Traffic</a:t>
            </a:r>
          </a:p>
          <a:p>
            <a:r>
              <a:rPr lang="en-US" b="1" dirty="0"/>
              <a:t>Building Customer Loyalty</a:t>
            </a:r>
          </a:p>
          <a:p>
            <a:r>
              <a:rPr lang="en-US" b="1" dirty="0"/>
              <a:t>Improving Department </a:t>
            </a:r>
            <a:r>
              <a:rPr lang="en-US" b="1" dirty="0" smtClean="0"/>
              <a:t>Ratings</a:t>
            </a:r>
          </a:p>
          <a:p>
            <a:r>
              <a:rPr lang="en-US" b="1" dirty="0" smtClean="0"/>
              <a:t>Monitor pr</a:t>
            </a:r>
            <a:r>
              <a:rPr lang="en-US" b="1" dirty="0"/>
              <a:t>o</a:t>
            </a:r>
            <a:r>
              <a:rPr lang="en-US" b="1" dirty="0" smtClean="0"/>
              <a:t>duct quality</a:t>
            </a:r>
          </a:p>
          <a:p>
            <a:r>
              <a:rPr lang="en-US" b="1" dirty="0" smtClean="0"/>
              <a:t>Predict sh</a:t>
            </a:r>
            <a:r>
              <a:rPr lang="en-US" b="1" dirty="0"/>
              <a:t>o</a:t>
            </a:r>
            <a:r>
              <a:rPr lang="en-US" b="1" dirty="0" smtClean="0"/>
              <a:t>pping trends and buyer habits</a:t>
            </a:r>
          </a:p>
          <a:p>
            <a:r>
              <a:rPr lang="en-US" b="1" dirty="0" smtClean="0"/>
              <a:t>Demographic and gender purchase analysis 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What will you discover </a:t>
            </a:r>
            <a:r>
              <a:rPr lang="en-US" sz="2400" dirty="0" smtClean="0">
                <a:solidFill>
                  <a:schemeClr val="bg1"/>
                </a:solidFill>
              </a:rPr>
              <a:t>from </a:t>
            </a:r>
            <a:r>
              <a:rPr lang="en-US" sz="2400" dirty="0">
                <a:solidFill>
                  <a:schemeClr val="bg1"/>
                </a:solidFill>
              </a:rPr>
              <a:t>this analysis?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1.Relation </a:t>
            </a:r>
            <a:r>
              <a:rPr lang="en-US" dirty="0"/>
              <a:t>of customers with </a:t>
            </a:r>
            <a:r>
              <a:rPr lang="en-US" dirty="0" smtClean="0"/>
              <a:t>Super Market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2.Payment methods used in supermarket.</a:t>
            </a:r>
            <a:br>
              <a:rPr lang="en-US" dirty="0"/>
            </a:br>
            <a:r>
              <a:rPr lang="en-US" dirty="0"/>
              <a:t>3.Products relation with quantities.</a:t>
            </a:r>
            <a:br>
              <a:rPr lang="en-US" dirty="0"/>
            </a:br>
            <a:r>
              <a:rPr lang="en-US" dirty="0"/>
              <a:t>4.Types of product and their sales.</a:t>
            </a:r>
            <a:br>
              <a:rPr lang="en-US" dirty="0"/>
            </a:br>
            <a:r>
              <a:rPr lang="en-US" dirty="0"/>
              <a:t>5.Products and their ratings.</a:t>
            </a:r>
          </a:p>
        </p:txBody>
      </p:sp>
    </p:spTree>
    <p:extLst>
      <p:ext uri="{BB962C8B-B14F-4D97-AF65-F5344CB8AC3E}">
        <p14:creationId xmlns:p14="http://schemas.microsoft.com/office/powerpoint/2010/main" val="5038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916</TotalTime>
  <Words>284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Supermarket Dataset Analysis</vt:lpstr>
      <vt:lpstr>INTRODUCTION</vt:lpstr>
      <vt:lpstr>Dataset</vt:lpstr>
      <vt:lpstr>Information's in the dataset</vt:lpstr>
      <vt:lpstr>Information's in the dataset</vt:lpstr>
      <vt:lpstr>Excel sheet</vt:lpstr>
      <vt:lpstr>ADDITIONAL INFoRMATIoN</vt:lpstr>
      <vt:lpstr>objectiveS</vt:lpstr>
      <vt:lpstr>What will you discover from this analysis? Questions?</vt:lpstr>
      <vt:lpstr>Conclusion</vt:lpstr>
      <vt:lpstr>Conclusion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Illyas</dc:creator>
  <cp:lastModifiedBy>Illyas</cp:lastModifiedBy>
  <cp:revision>24</cp:revision>
  <dcterms:created xsi:type="dcterms:W3CDTF">2021-12-26T10:13:14Z</dcterms:created>
  <dcterms:modified xsi:type="dcterms:W3CDTF">2021-12-31T16:04:08Z</dcterms:modified>
</cp:coreProperties>
</file>