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0" r:id="rId2"/>
  </p:sldMasterIdLst>
  <p:notesMasterIdLst>
    <p:notesMasterId r:id="rId19"/>
  </p:notesMasterIdLst>
  <p:sldIdLst>
    <p:sldId id="256" r:id="rId3"/>
    <p:sldId id="257" r:id="rId4"/>
    <p:sldId id="258" r:id="rId5"/>
    <p:sldId id="300" r:id="rId6"/>
    <p:sldId id="265" r:id="rId7"/>
    <p:sldId id="293" r:id="rId8"/>
    <p:sldId id="260" r:id="rId9"/>
    <p:sldId id="291" r:id="rId10"/>
    <p:sldId id="261" r:id="rId11"/>
    <p:sldId id="269" r:id="rId12"/>
    <p:sldId id="273" r:id="rId13"/>
    <p:sldId id="286" r:id="rId14"/>
    <p:sldId id="262" r:id="rId15"/>
    <p:sldId id="266" r:id="rId16"/>
    <p:sldId id="301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8D9"/>
    <a:srgbClr val="365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5163" autoAdjust="0"/>
  </p:normalViewPr>
  <p:slideViewPr>
    <p:cSldViewPr snapToGrid="0" showGuides="1">
      <p:cViewPr varScale="1">
        <p:scale>
          <a:sx n="81" d="100"/>
          <a:sy n="81" d="100"/>
        </p:scale>
        <p:origin x="9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57D1-BFB4-4CD8-AD62-391BE28EBCB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42694-9A2C-4D12-B30C-B5DDD19CF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27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2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6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6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21505468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000"/>
            <a:ext cx="12192000" cy="622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200025"/>
            <a:ext cx="10515600" cy="4349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7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55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726249" y="2965728"/>
            <a:ext cx="6875076" cy="116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40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基于知识图谱的乡村产业振兴信息平台开发与应用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998128" y="4255293"/>
            <a:ext cx="4059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大数据与人工智能学院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103902020118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曾杰明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6C856F-828C-7904-AA0E-EF5D443E7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69041"/>
            <a:ext cx="6431386" cy="97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60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毕业设计开题报告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4D3D7-66F5-812A-B126-ED9AB3C028E2}"/>
              </a:ext>
            </a:extLst>
          </p:cNvPr>
          <p:cNvSpPr/>
          <p:nvPr/>
        </p:nvSpPr>
        <p:spPr>
          <a:xfrm>
            <a:off x="6634336" y="4683443"/>
            <a:ext cx="2422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    张丹    副教授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140488" y="2144472"/>
            <a:ext cx="7911026" cy="936104"/>
          </a:xfrm>
          <a:prstGeom prst="triangle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4D4D4D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2365" y="3260975"/>
            <a:ext cx="2503100" cy="432048"/>
          </a:xfrm>
          <a:prstGeom prst="rect">
            <a:avLst/>
          </a:prstGeom>
          <a:solidFill>
            <a:schemeClr val="accent3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普通用户</a:t>
            </a:r>
          </a:p>
        </p:txBody>
      </p:sp>
      <p:sp>
        <p:nvSpPr>
          <p:cNvPr id="7" name="矩形 6"/>
          <p:cNvSpPr/>
          <p:nvPr/>
        </p:nvSpPr>
        <p:spPr>
          <a:xfrm>
            <a:off x="2152365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访问产品条目页面；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访问数据可视化页面；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使用智能向导功能；</a:t>
            </a:r>
          </a:p>
        </p:txBody>
      </p:sp>
      <p:sp>
        <p:nvSpPr>
          <p:cNvPr id="9" name="矩形 8"/>
          <p:cNvSpPr/>
          <p:nvPr/>
        </p:nvSpPr>
        <p:spPr>
          <a:xfrm>
            <a:off x="4844451" y="3260975"/>
            <a:ext cx="2503100" cy="432048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供应方</a:t>
            </a:r>
          </a:p>
        </p:txBody>
      </p:sp>
      <p:sp>
        <p:nvSpPr>
          <p:cNvPr id="10" name="矩形 9"/>
          <p:cNvSpPr/>
          <p:nvPr/>
        </p:nvSpPr>
        <p:spPr>
          <a:xfrm>
            <a:off x="4844451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访问产品条目页面；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添加产品条目；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访问数据可视化页面；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使用智能向导功能；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8414" y="3260975"/>
            <a:ext cx="2503100" cy="432048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7548414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产品条目的增删改查；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审核供应方添加的条目；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管理用户、供应方用户的帐号；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87931" y="1196752"/>
            <a:ext cx="1416141" cy="1415772"/>
            <a:chOff x="9867320" y="2779317"/>
            <a:chExt cx="1798580" cy="1798580"/>
          </a:xfrm>
        </p:grpSpPr>
        <p:sp>
          <p:nvSpPr>
            <p:cNvPr id="16" name="椭圆 15"/>
            <p:cNvSpPr/>
            <p:nvPr/>
          </p:nvSpPr>
          <p:spPr>
            <a:xfrm>
              <a:off x="9867320" y="2779317"/>
              <a:ext cx="1798580" cy="1798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reflection blurRad="228600" stA="31000" endPos="63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 z="552450" prstMaterial="softEdge">
              <a:bevelB w="546100" h="546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未知"/>
            <p:cNvSpPr/>
            <p:nvPr/>
          </p:nvSpPr>
          <p:spPr bwMode="auto">
            <a:xfrm>
              <a:off x="10058724" y="2817139"/>
              <a:ext cx="1415772" cy="690824"/>
            </a:xfrm>
            <a:custGeom>
              <a:avLst/>
              <a:gdLst>
                <a:gd name="T0" fmla="*/ 729 w 1321"/>
                <a:gd name="T1" fmla="*/ 203 h 712"/>
                <a:gd name="T2" fmla="*/ 738 w 1321"/>
                <a:gd name="T3" fmla="*/ 224 h 712"/>
                <a:gd name="T4" fmla="*/ 740 w 1321"/>
                <a:gd name="T5" fmla="*/ 244 h 712"/>
                <a:gd name="T6" fmla="*/ 737 w 1321"/>
                <a:gd name="T7" fmla="*/ 262 h 712"/>
                <a:gd name="T8" fmla="*/ 727 w 1321"/>
                <a:gd name="T9" fmla="*/ 279 h 712"/>
                <a:gd name="T10" fmla="*/ 713 w 1321"/>
                <a:gd name="T11" fmla="*/ 294 h 712"/>
                <a:gd name="T12" fmla="*/ 694 w 1321"/>
                <a:gd name="T13" fmla="*/ 306 h 712"/>
                <a:gd name="T14" fmla="*/ 670 w 1321"/>
                <a:gd name="T15" fmla="*/ 318 h 712"/>
                <a:gd name="T16" fmla="*/ 643 w 1321"/>
                <a:gd name="T17" fmla="*/ 329 h 712"/>
                <a:gd name="T18" fmla="*/ 612 w 1321"/>
                <a:gd name="T19" fmla="*/ 338 h 712"/>
                <a:gd name="T20" fmla="*/ 578 w 1321"/>
                <a:gd name="T21" fmla="*/ 346 h 712"/>
                <a:gd name="T22" fmla="*/ 542 w 1321"/>
                <a:gd name="T23" fmla="*/ 352 h 712"/>
                <a:gd name="T24" fmla="*/ 502 w 1321"/>
                <a:gd name="T25" fmla="*/ 357 h 712"/>
                <a:gd name="T26" fmla="*/ 462 w 1321"/>
                <a:gd name="T27" fmla="*/ 360 h 712"/>
                <a:gd name="T28" fmla="*/ 445 w 1321"/>
                <a:gd name="T29" fmla="*/ 361 h 712"/>
                <a:gd name="T30" fmla="*/ 267 w 1321"/>
                <a:gd name="T31" fmla="*/ 361 h 712"/>
                <a:gd name="T32" fmla="*/ 264 w 1321"/>
                <a:gd name="T33" fmla="*/ 361 h 712"/>
                <a:gd name="T34" fmla="*/ 229 w 1321"/>
                <a:gd name="T35" fmla="*/ 359 h 712"/>
                <a:gd name="T36" fmla="*/ 195 w 1321"/>
                <a:gd name="T37" fmla="*/ 357 h 712"/>
                <a:gd name="T38" fmla="*/ 162 w 1321"/>
                <a:gd name="T39" fmla="*/ 353 h 712"/>
                <a:gd name="T40" fmla="*/ 132 w 1321"/>
                <a:gd name="T41" fmla="*/ 349 h 712"/>
                <a:gd name="T42" fmla="*/ 104 w 1321"/>
                <a:gd name="T43" fmla="*/ 343 h 712"/>
                <a:gd name="T44" fmla="*/ 79 w 1321"/>
                <a:gd name="T45" fmla="*/ 336 h 712"/>
                <a:gd name="T46" fmla="*/ 57 w 1321"/>
                <a:gd name="T47" fmla="*/ 329 h 712"/>
                <a:gd name="T48" fmla="*/ 38 w 1321"/>
                <a:gd name="T49" fmla="*/ 319 h 712"/>
                <a:gd name="T50" fmla="*/ 22 w 1321"/>
                <a:gd name="T51" fmla="*/ 308 h 712"/>
                <a:gd name="T52" fmla="*/ 10 w 1321"/>
                <a:gd name="T53" fmla="*/ 296 h 712"/>
                <a:gd name="T54" fmla="*/ 3 w 1321"/>
                <a:gd name="T55" fmla="*/ 281 h 712"/>
                <a:gd name="T56" fmla="*/ 0 w 1321"/>
                <a:gd name="T57" fmla="*/ 266 h 712"/>
                <a:gd name="T58" fmla="*/ 0 w 1321"/>
                <a:gd name="T59" fmla="*/ 264 h 712"/>
                <a:gd name="T60" fmla="*/ 2 w 1321"/>
                <a:gd name="T61" fmla="*/ 247 h 712"/>
                <a:gd name="T62" fmla="*/ 9 w 1321"/>
                <a:gd name="T63" fmla="*/ 226 h 712"/>
                <a:gd name="T64" fmla="*/ 29 w 1321"/>
                <a:gd name="T65" fmla="*/ 188 h 712"/>
                <a:gd name="T66" fmla="*/ 53 w 1321"/>
                <a:gd name="T67" fmla="*/ 152 h 712"/>
                <a:gd name="T68" fmla="*/ 82 w 1321"/>
                <a:gd name="T69" fmla="*/ 119 h 712"/>
                <a:gd name="T70" fmla="*/ 114 w 1321"/>
                <a:gd name="T71" fmla="*/ 89 h 712"/>
                <a:gd name="T72" fmla="*/ 151 w 1321"/>
                <a:gd name="T73" fmla="*/ 63 h 712"/>
                <a:gd name="T74" fmla="*/ 191 w 1321"/>
                <a:gd name="T75" fmla="*/ 42 h 712"/>
                <a:gd name="T76" fmla="*/ 232 w 1321"/>
                <a:gd name="T77" fmla="*/ 24 h 712"/>
                <a:gd name="T78" fmla="*/ 278 w 1321"/>
                <a:gd name="T79" fmla="*/ 11 h 712"/>
                <a:gd name="T80" fmla="*/ 325 w 1321"/>
                <a:gd name="T81" fmla="*/ 3 h 712"/>
                <a:gd name="T82" fmla="*/ 374 w 1321"/>
                <a:gd name="T83" fmla="*/ 0 h 712"/>
                <a:gd name="T84" fmla="*/ 374 w 1321"/>
                <a:gd name="T85" fmla="*/ 0 h 712"/>
                <a:gd name="T86" fmla="*/ 425 w 1321"/>
                <a:gd name="T87" fmla="*/ 3 h 712"/>
                <a:gd name="T88" fmla="*/ 474 w 1321"/>
                <a:gd name="T89" fmla="*/ 12 h 712"/>
                <a:gd name="T90" fmla="*/ 522 w 1321"/>
                <a:gd name="T91" fmla="*/ 27 h 712"/>
                <a:gd name="T92" fmla="*/ 566 w 1321"/>
                <a:gd name="T93" fmla="*/ 46 h 712"/>
                <a:gd name="T94" fmla="*/ 606 w 1321"/>
                <a:gd name="T95" fmla="*/ 69 h 712"/>
                <a:gd name="T96" fmla="*/ 644 w 1321"/>
                <a:gd name="T97" fmla="*/ 98 h 712"/>
                <a:gd name="T98" fmla="*/ 677 w 1321"/>
                <a:gd name="T99" fmla="*/ 130 h 712"/>
                <a:gd name="T100" fmla="*/ 705 w 1321"/>
                <a:gd name="T101" fmla="*/ 165 h 712"/>
                <a:gd name="T102" fmla="*/ 729 w 1321"/>
                <a:gd name="T103" fmla="*/ 203 h 712"/>
                <a:gd name="T104" fmla="*/ 729 w 1321"/>
                <a:gd name="T105" fmla="*/ 20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7931" y="1521668"/>
            <a:ext cx="14161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cs typeface="+mn-ea"/>
                <a:sym typeface="+mn-lt"/>
              </a:rPr>
              <a:t>产品展示页面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产品展示页面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1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2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3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5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5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6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7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8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61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  <p:bldP spid="6" grpId="1" animBg="1"/>
          <p:bldP spid="7" grpId="0" animBg="1"/>
          <p:bldP spid="9" grpId="0" animBg="1"/>
          <p:bldP spid="9" grpId="1" animBg="1"/>
          <p:bldP spid="10" grpId="0" animBg="1"/>
          <p:bldP spid="12" grpId="0" animBg="1"/>
          <p:bldP spid="12" grpId="1" animBg="1"/>
          <p:bldP spid="13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1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2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3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4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5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5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6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7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8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61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  <p:bldP spid="6" grpId="1" animBg="1"/>
          <p:bldP spid="7" grpId="0" animBg="1"/>
          <p:bldP spid="9" grpId="0" animBg="1"/>
          <p:bldP spid="9" grpId="1" animBg="1"/>
          <p:bldP spid="10" grpId="0" animBg="1"/>
          <p:bldP spid="12" grpId="0" animBg="1"/>
          <p:bldP spid="12" grpId="1" animBg="1"/>
          <p:bldP spid="13" grpId="0" animBg="1"/>
          <p:bldP spid="1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103419" y="2208554"/>
            <a:ext cx="2356464" cy="836613"/>
            <a:chOff x="0" y="0"/>
            <a:chExt cx="1484" cy="527"/>
          </a:xfrm>
        </p:grpSpPr>
        <p:sp>
          <p:nvSpPr>
            <p:cNvPr id="5" name="未知"/>
            <p:cNvSpPr/>
            <p:nvPr/>
          </p:nvSpPr>
          <p:spPr bwMode="auto">
            <a:xfrm>
              <a:off x="84" y="0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0"/>
                <a:gd name="T16" fmla="*/ 0 h 527"/>
                <a:gd name="T17" fmla="*/ 1400 w 1400"/>
                <a:gd name="T18" fmla="*/ 527 h 5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>
              <a:round/>
            </a:ln>
            <a:scene3d>
              <a:camera prst="legacyObliqueBottom"/>
              <a:lightRig rig="legacyFlat3" dir="b"/>
            </a:scene3d>
            <a:sp3d extrusionH="227000" contourW="127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-9180000">
              <a:off x="0" y="380"/>
              <a:ext cx="942" cy="144"/>
            </a:xfrm>
            <a:custGeom>
              <a:avLst/>
              <a:gdLst>
                <a:gd name="T0" fmla="*/ 41 w 21600"/>
                <a:gd name="T1" fmla="*/ 0 h 21600"/>
                <a:gd name="T2" fmla="*/ 21 w 21600"/>
                <a:gd name="T3" fmla="*/ 1 h 21600"/>
                <a:gd name="T4" fmla="*/ 0 w 21600"/>
                <a:gd name="T5" fmla="*/ 0 h 21600"/>
                <a:gd name="T6" fmla="*/ 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89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AutoShape 8"/>
          <p:cNvSpPr/>
          <p:nvPr/>
        </p:nvSpPr>
        <p:spPr bwMode="auto">
          <a:xfrm>
            <a:off x="4630820" y="1435792"/>
            <a:ext cx="3057065" cy="898467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400" kern="0" dirty="0">
                <a:solidFill>
                  <a:srgbClr val="646464"/>
                </a:solidFill>
                <a:cs typeface="+mn-ea"/>
                <a:sym typeface="+mn-lt"/>
              </a:rPr>
              <a:t>在地图图表上以乡级行政区划为单位，划分出多个地块，并结合图例在空间层面上向用户各地乡村产业与地方特产</a:t>
            </a:r>
          </a:p>
        </p:txBody>
      </p:sp>
      <p:sp>
        <p:nvSpPr>
          <p:cNvPr id="15" name="未知"/>
          <p:cNvSpPr/>
          <p:nvPr/>
        </p:nvSpPr>
        <p:spPr bwMode="auto">
          <a:xfrm>
            <a:off x="3663546" y="2765700"/>
            <a:ext cx="2601002" cy="1087438"/>
          </a:xfrm>
          <a:custGeom>
            <a:avLst/>
            <a:gdLst>
              <a:gd name="T0" fmla="*/ 1534467 w 1698"/>
              <a:gd name="T1" fmla="*/ 1087438 h 710"/>
              <a:gd name="T2" fmla="*/ 2600325 w 1698"/>
              <a:gd name="T3" fmla="*/ 560567 h 710"/>
              <a:gd name="T4" fmla="*/ 905060 w 1698"/>
              <a:gd name="T5" fmla="*/ 0 h 710"/>
              <a:gd name="T6" fmla="*/ 0 w 1698"/>
              <a:gd name="T7" fmla="*/ 309384 h 710"/>
              <a:gd name="T8" fmla="*/ 1534467 w 1698"/>
              <a:gd name="T9" fmla="*/ 1087438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710"/>
              <a:gd name="T17" fmla="*/ 1698 w 1698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</a:ln>
          <a:scene3d>
            <a:camera prst="legacyObliqueBottom"/>
            <a:lightRig rig="legacyFlat3" dir="b"/>
          </a:scene3d>
          <a:sp3d extrusionH="227000" contourW="12700" prstMaterial="legacyMatte">
            <a:bevelT w="13500" h="13500" prst="angle"/>
            <a:bevelB w="13500" h="13500" prst="angle"/>
            <a:extrusionClr>
              <a:schemeClr val="accent2">
                <a:lumMod val="50000"/>
              </a:schemeClr>
            </a:extrusionClr>
            <a:contourClr>
              <a:schemeClr val="bg1">
                <a:lumMod val="95000"/>
              </a:schemeClr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AutoShape 10"/>
          <p:cNvSpPr/>
          <p:nvPr/>
        </p:nvSpPr>
        <p:spPr bwMode="auto">
          <a:xfrm>
            <a:off x="1336733" y="3281959"/>
            <a:ext cx="1800142" cy="520700"/>
          </a:xfrm>
          <a:prstGeom prst="accentCallout1">
            <a:avLst>
              <a:gd name="adj1" fmla="val 21949"/>
              <a:gd name="adj2" fmla="val 103593"/>
              <a:gd name="adj3" fmla="val -13727"/>
              <a:gd name="adj4" fmla="val 162686"/>
            </a:avLst>
          </a:prstGeom>
          <a:noFill/>
          <a:ln w="9525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400" kern="0" dirty="0">
                <a:solidFill>
                  <a:schemeClr val="accent2"/>
                </a:solidFill>
                <a:cs typeface="+mn-ea"/>
                <a:sym typeface="+mn-lt"/>
              </a:rPr>
              <a:t>以若干图表辅助展示，便于用户的信息获取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数据可视化展示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E344BD-1F4D-10AE-243E-0F855325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43" y="819467"/>
            <a:ext cx="2963979" cy="2598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469AC0-42CD-20B8-71A1-BA5A97E4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4" y="4270464"/>
            <a:ext cx="2036617" cy="16202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FDDAE3C-95F0-BDDC-1CC0-408E646BBA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18" y="4243089"/>
            <a:ext cx="1885618" cy="153018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77335" y="3367489"/>
            <a:ext cx="5365559" cy="2640013"/>
            <a:chOff x="5088165" y="3367427"/>
            <a:chExt cx="5364162" cy="2640013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12420000">
              <a:off x="5088165" y="4454865"/>
              <a:ext cx="1966912" cy="228600"/>
            </a:xfrm>
            <a:custGeom>
              <a:avLst/>
              <a:gdLst>
                <a:gd name="T0" fmla="*/ 179108464 w 21600"/>
                <a:gd name="T1" fmla="*/ 1209675 h 21600"/>
                <a:gd name="T2" fmla="*/ 89554232 w 21600"/>
                <a:gd name="T3" fmla="*/ 2419350 h 21600"/>
                <a:gd name="T4" fmla="*/ 0 w 21600"/>
                <a:gd name="T5" fmla="*/ 1209675 h 21600"/>
                <a:gd name="T6" fmla="*/ 895542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未知"/>
            <p:cNvSpPr/>
            <p:nvPr/>
          </p:nvSpPr>
          <p:spPr bwMode="auto">
            <a:xfrm>
              <a:off x="5237390" y="3367427"/>
              <a:ext cx="5211762" cy="2203450"/>
            </a:xfrm>
            <a:custGeom>
              <a:avLst/>
              <a:gdLst>
                <a:gd name="T0" fmla="*/ 0 w 3283"/>
                <a:gd name="T1" fmla="*/ 527050 h 1388"/>
                <a:gd name="T2" fmla="*/ 1690687 w 3283"/>
                <a:gd name="T3" fmla="*/ 1379538 h 1388"/>
                <a:gd name="T4" fmla="*/ 280987 w 3283"/>
                <a:gd name="T5" fmla="*/ 2203450 h 1388"/>
                <a:gd name="T6" fmla="*/ 5211762 w 3283"/>
                <a:gd name="T7" fmla="*/ 2203450 h 1388"/>
                <a:gd name="T8" fmla="*/ 4014787 w 3283"/>
                <a:gd name="T9" fmla="*/ 152400 h 1388"/>
                <a:gd name="T10" fmla="*/ 3144837 w 3283"/>
                <a:gd name="T11" fmla="*/ 657225 h 1388"/>
                <a:gd name="T12" fmla="*/ 1087437 w 3283"/>
                <a:gd name="T13" fmla="*/ 0 h 1388"/>
                <a:gd name="T14" fmla="*/ 0 w 3283"/>
                <a:gd name="T15" fmla="*/ 527050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83"/>
                <a:gd name="T25" fmla="*/ 0 h 1388"/>
                <a:gd name="T26" fmla="*/ 3283 w 3283"/>
                <a:gd name="T27" fmla="*/ 1388 h 13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>
              <a:round/>
            </a:ln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rot="10800000">
              <a:off x="5512027" y="5688352"/>
              <a:ext cx="4940300" cy="319088"/>
            </a:xfrm>
            <a:custGeom>
              <a:avLst/>
              <a:gdLst>
                <a:gd name="T0" fmla="*/ 1129933523 w 21600"/>
                <a:gd name="T1" fmla="*/ 2356879 h 21600"/>
                <a:gd name="T2" fmla="*/ 564966761 w 21600"/>
                <a:gd name="T3" fmla="*/ 4713757 h 21600"/>
                <a:gd name="T4" fmla="*/ 0 w 21600"/>
                <a:gd name="T5" fmla="*/ 2356879 h 21600"/>
                <a:gd name="T6" fmla="*/ 5649667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7599E47-F0EB-5E9E-EF33-FF7A9DC008EB}"/>
              </a:ext>
            </a:extLst>
          </p:cNvPr>
          <p:cNvSpPr>
            <a:spLocks noChangeAspect="1"/>
          </p:cNvSpPr>
          <p:nvPr/>
        </p:nvSpPr>
        <p:spPr>
          <a:xfrm>
            <a:off x="7446531" y="4285446"/>
            <a:ext cx="2067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defRPr/>
            </a:pPr>
            <a:r>
              <a:rPr lang="zh-CN" altLang="en-US" sz="2800" b="1" kern="0" dirty="0">
                <a:solidFill>
                  <a:schemeClr val="accent2"/>
                </a:solidFill>
                <a:cs typeface="+mn-ea"/>
                <a:sym typeface="+mn-lt"/>
              </a:rPr>
              <a:t>信息可视化展示</a:t>
            </a:r>
            <a:endParaRPr lang="zh-CN" altLang="zh-CN" sz="27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3426781" y="5043949"/>
            <a:ext cx="932156" cy="9164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15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2651180" y="1946082"/>
            <a:ext cx="2494213" cy="2852114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0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187016" y="2525777"/>
            <a:ext cx="960810" cy="1488403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5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2634793" y="2101065"/>
            <a:ext cx="1054021" cy="1518093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5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0164" y="2658363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1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601" y="2157212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2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9012" y="3022390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3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9701" y="5123346"/>
            <a:ext cx="717169" cy="697942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cs typeface="+mn-ea"/>
                <a:sym typeface="+mn-lt"/>
              </a:rPr>
              <a:t>智能向导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9666" y="1774600"/>
            <a:ext cx="3316630" cy="652930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实现原理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知识图谱技术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32983" y="1846278"/>
            <a:ext cx="535053" cy="530673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314865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1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32983" y="2952563"/>
            <a:ext cx="535053" cy="530673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b="1" dirty="0">
                  <a:latin typeface="+mn-lt"/>
                  <a:cs typeface="+mn-ea"/>
                  <a:sym typeface="+mn-lt"/>
                </a:rPr>
                <a:t>2</a:t>
              </a:r>
              <a:endParaRPr lang="zh-CN" altLang="en-US" b="1" dirty="0"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2986" y="4016896"/>
            <a:ext cx="535053" cy="530673"/>
            <a:chOff x="6409426" y="3568104"/>
            <a:chExt cx="962086" cy="962084"/>
          </a:xfrm>
          <a:solidFill>
            <a:schemeClr val="accent3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3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59665" y="2836817"/>
            <a:ext cx="3316631" cy="651327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表现形式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智能问答机器人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9668" y="3916879"/>
            <a:ext cx="3316627" cy="953012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智能问答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通过用户的输入，判断推测出适合用户所需的信息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智能向导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5" grpId="0"/>
      <p:bldP spid="16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进度安排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数据 11"/>
          <p:cNvSpPr/>
          <p:nvPr/>
        </p:nvSpPr>
        <p:spPr>
          <a:xfrm>
            <a:off x="3792046" y="13940"/>
            <a:ext cx="7015417" cy="66698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46296"/>
              <a:gd name="connsiteY0-2" fmla="*/ 12060 h 12060"/>
              <a:gd name="connsiteX1-3" fmla="*/ 2000 w 46296"/>
              <a:gd name="connsiteY1-4" fmla="*/ 2060 h 12060"/>
              <a:gd name="connsiteX2-5" fmla="*/ 46296 w 46296"/>
              <a:gd name="connsiteY2-6" fmla="*/ 0 h 12060"/>
              <a:gd name="connsiteX3-7" fmla="*/ 8000 w 46296"/>
              <a:gd name="connsiteY3-8" fmla="*/ 12060 h 12060"/>
              <a:gd name="connsiteX4-9" fmla="*/ 0 w 46296"/>
              <a:gd name="connsiteY4-10" fmla="*/ 12060 h 12060"/>
              <a:gd name="connsiteX0-11" fmla="*/ 0 w 46296"/>
              <a:gd name="connsiteY0-12" fmla="*/ 12060 h 12060"/>
              <a:gd name="connsiteX1-13" fmla="*/ 43357 w 46296"/>
              <a:gd name="connsiteY1-14" fmla="*/ 23 h 12060"/>
              <a:gd name="connsiteX2-15" fmla="*/ 46296 w 46296"/>
              <a:gd name="connsiteY2-16" fmla="*/ 0 h 12060"/>
              <a:gd name="connsiteX3-17" fmla="*/ 8000 w 46296"/>
              <a:gd name="connsiteY3-18" fmla="*/ 12060 h 12060"/>
              <a:gd name="connsiteX4-19" fmla="*/ 0 w 46296"/>
              <a:gd name="connsiteY4-20" fmla="*/ 12060 h 12060"/>
              <a:gd name="connsiteX0-21" fmla="*/ 0 w 46296"/>
              <a:gd name="connsiteY0-22" fmla="*/ 12060 h 12060"/>
              <a:gd name="connsiteX1-23" fmla="*/ 43357 w 46296"/>
              <a:gd name="connsiteY1-24" fmla="*/ 23 h 12060"/>
              <a:gd name="connsiteX2-25" fmla="*/ 46296 w 46296"/>
              <a:gd name="connsiteY2-26" fmla="*/ 0 h 12060"/>
              <a:gd name="connsiteX3-27" fmla="*/ 3255 w 46296"/>
              <a:gd name="connsiteY3-28" fmla="*/ 12060 h 12060"/>
              <a:gd name="connsiteX4-29" fmla="*/ 0 w 46296"/>
              <a:gd name="connsiteY4-30" fmla="*/ 12060 h 12060"/>
              <a:gd name="connsiteX0-31" fmla="*/ 0 w 46296"/>
              <a:gd name="connsiteY0-32" fmla="*/ 12060 h 12060"/>
              <a:gd name="connsiteX1-33" fmla="*/ 43357 w 46296"/>
              <a:gd name="connsiteY1-34" fmla="*/ 23 h 12060"/>
              <a:gd name="connsiteX2-35" fmla="*/ 46296 w 46296"/>
              <a:gd name="connsiteY2-36" fmla="*/ 0 h 12060"/>
              <a:gd name="connsiteX3-37" fmla="*/ 4916 w 46296"/>
              <a:gd name="connsiteY3-38" fmla="*/ 12014 h 12060"/>
              <a:gd name="connsiteX4-39" fmla="*/ 0 w 46296"/>
              <a:gd name="connsiteY4-40" fmla="*/ 12060 h 12060"/>
              <a:gd name="connsiteX0-41" fmla="*/ 0 w 45031"/>
              <a:gd name="connsiteY0-42" fmla="*/ 12037 h 12037"/>
              <a:gd name="connsiteX1-43" fmla="*/ 42092 w 45031"/>
              <a:gd name="connsiteY1-44" fmla="*/ 23 h 12037"/>
              <a:gd name="connsiteX2-45" fmla="*/ 45031 w 45031"/>
              <a:gd name="connsiteY2-46" fmla="*/ 0 h 12037"/>
              <a:gd name="connsiteX3-47" fmla="*/ 3651 w 45031"/>
              <a:gd name="connsiteY3-48" fmla="*/ 12014 h 12037"/>
              <a:gd name="connsiteX4-49" fmla="*/ 0 w 45031"/>
              <a:gd name="connsiteY4-50" fmla="*/ 12037 h 12037"/>
              <a:gd name="connsiteX0-51" fmla="*/ 0 w 43924"/>
              <a:gd name="connsiteY0-52" fmla="*/ 12060 h 12060"/>
              <a:gd name="connsiteX1-53" fmla="*/ 42092 w 43924"/>
              <a:gd name="connsiteY1-54" fmla="*/ 46 h 12060"/>
              <a:gd name="connsiteX2-55" fmla="*/ 43924 w 43924"/>
              <a:gd name="connsiteY2-56" fmla="*/ 0 h 12060"/>
              <a:gd name="connsiteX3-57" fmla="*/ 3651 w 43924"/>
              <a:gd name="connsiteY3-58" fmla="*/ 12037 h 12060"/>
              <a:gd name="connsiteX4-59" fmla="*/ 0 w 43924"/>
              <a:gd name="connsiteY4-60" fmla="*/ 12060 h 12060"/>
              <a:gd name="connsiteX0-61" fmla="*/ 0 w 43924"/>
              <a:gd name="connsiteY0-62" fmla="*/ 12060 h 12060"/>
              <a:gd name="connsiteX1-63" fmla="*/ 42092 w 43924"/>
              <a:gd name="connsiteY1-64" fmla="*/ 46 h 12060"/>
              <a:gd name="connsiteX2-65" fmla="*/ 43924 w 43924"/>
              <a:gd name="connsiteY2-66" fmla="*/ 0 h 12060"/>
              <a:gd name="connsiteX3-67" fmla="*/ 2623 w 43924"/>
              <a:gd name="connsiteY3-68" fmla="*/ 12060 h 12060"/>
              <a:gd name="connsiteX4-69" fmla="*/ 0 w 43924"/>
              <a:gd name="connsiteY4-70" fmla="*/ 12060 h 12060"/>
              <a:gd name="connsiteX0-71" fmla="*/ 0 w 43924"/>
              <a:gd name="connsiteY0-72" fmla="*/ 12060 h 12060"/>
              <a:gd name="connsiteX1-73" fmla="*/ 41776 w 43924"/>
              <a:gd name="connsiteY1-74" fmla="*/ 46 h 12060"/>
              <a:gd name="connsiteX2-75" fmla="*/ 43924 w 43924"/>
              <a:gd name="connsiteY2-76" fmla="*/ 0 h 12060"/>
              <a:gd name="connsiteX3-77" fmla="*/ 2623 w 43924"/>
              <a:gd name="connsiteY3-78" fmla="*/ 12060 h 12060"/>
              <a:gd name="connsiteX4-79" fmla="*/ 0 w 43924"/>
              <a:gd name="connsiteY4-80" fmla="*/ 12060 h 12060"/>
              <a:gd name="connsiteX0-81" fmla="*/ 0 w 43687"/>
              <a:gd name="connsiteY0-82" fmla="*/ 12060 h 12060"/>
              <a:gd name="connsiteX1-83" fmla="*/ 41539 w 43687"/>
              <a:gd name="connsiteY1-84" fmla="*/ 46 h 12060"/>
              <a:gd name="connsiteX2-85" fmla="*/ 43687 w 43687"/>
              <a:gd name="connsiteY2-86" fmla="*/ 0 h 12060"/>
              <a:gd name="connsiteX3-87" fmla="*/ 2386 w 43687"/>
              <a:gd name="connsiteY3-88" fmla="*/ 12060 h 12060"/>
              <a:gd name="connsiteX4-89" fmla="*/ 0 w 43687"/>
              <a:gd name="connsiteY4-90" fmla="*/ 12060 h 12060"/>
              <a:gd name="connsiteX0-91" fmla="*/ 0 w 43687"/>
              <a:gd name="connsiteY0-92" fmla="*/ 12083 h 12083"/>
              <a:gd name="connsiteX1-93" fmla="*/ 41697 w 43687"/>
              <a:gd name="connsiteY1-94" fmla="*/ 0 h 12083"/>
              <a:gd name="connsiteX2-95" fmla="*/ 43687 w 43687"/>
              <a:gd name="connsiteY2-96" fmla="*/ 23 h 12083"/>
              <a:gd name="connsiteX3-97" fmla="*/ 2386 w 43687"/>
              <a:gd name="connsiteY3-98" fmla="*/ 12083 h 12083"/>
              <a:gd name="connsiteX4-99" fmla="*/ 0 w 43687"/>
              <a:gd name="connsiteY4-100" fmla="*/ 12083 h 12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687" h="12083">
                <a:moveTo>
                  <a:pt x="0" y="12083"/>
                </a:moveTo>
                <a:lnTo>
                  <a:pt x="41697" y="0"/>
                </a:lnTo>
                <a:lnTo>
                  <a:pt x="43687" y="23"/>
                </a:lnTo>
                <a:lnTo>
                  <a:pt x="2386" y="12083"/>
                </a:lnTo>
                <a:lnTo>
                  <a:pt x="0" y="12083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27000">
                <a:schemeClr val="bg1">
                  <a:lumMod val="75000"/>
                </a:schemeClr>
              </a:gs>
              <a:gs pos="94000">
                <a:schemeClr val="bg1"/>
              </a:gs>
              <a:gs pos="81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Freeform 7"/>
          <p:cNvSpPr>
            <a:spLocks noEditPoints="1"/>
          </p:cNvSpPr>
          <p:nvPr/>
        </p:nvSpPr>
        <p:spPr bwMode="auto">
          <a:xfrm>
            <a:off x="3929237" y="26635"/>
            <a:ext cx="6846517" cy="6858000"/>
          </a:xfrm>
          <a:custGeom>
            <a:avLst/>
            <a:gdLst>
              <a:gd name="T0" fmla="*/ 1293 w 2586"/>
              <a:gd name="T1" fmla="*/ 1296 h 2590"/>
              <a:gd name="T2" fmla="*/ 1622 w 2586"/>
              <a:gd name="T3" fmla="*/ 964 h 2590"/>
              <a:gd name="T4" fmla="*/ 1850 w 2586"/>
              <a:gd name="T5" fmla="*/ 1192 h 2590"/>
              <a:gd name="T6" fmla="*/ 1966 w 2586"/>
              <a:gd name="T7" fmla="*/ 1073 h 2590"/>
              <a:gd name="T8" fmla="*/ 1966 w 2586"/>
              <a:gd name="T9" fmla="*/ 1640 h 2590"/>
              <a:gd name="T10" fmla="*/ 1402 w 2586"/>
              <a:gd name="T11" fmla="*/ 1640 h 2590"/>
              <a:gd name="T12" fmla="*/ 1518 w 2586"/>
              <a:gd name="T13" fmla="*/ 1521 h 2590"/>
              <a:gd name="T14" fmla="*/ 1293 w 2586"/>
              <a:gd name="T15" fmla="*/ 1296 h 2590"/>
              <a:gd name="T16" fmla="*/ 1293 w 2586"/>
              <a:gd name="T17" fmla="*/ 1358 h 2590"/>
              <a:gd name="T18" fmla="*/ 1229 w 2586"/>
              <a:gd name="T19" fmla="*/ 1358 h 2590"/>
              <a:gd name="T20" fmla="*/ 1293 w 2586"/>
              <a:gd name="T21" fmla="*/ 1294 h 2590"/>
              <a:gd name="T22" fmla="*/ 1293 w 2586"/>
              <a:gd name="T23" fmla="*/ 1296 h 2590"/>
              <a:gd name="T24" fmla="*/ 1923 w 2586"/>
              <a:gd name="T25" fmla="*/ 666 h 2590"/>
              <a:gd name="T26" fmla="*/ 1984 w 2586"/>
              <a:gd name="T27" fmla="*/ 602 h 2590"/>
              <a:gd name="T28" fmla="*/ 1984 w 2586"/>
              <a:gd name="T29" fmla="*/ 666 h 2590"/>
              <a:gd name="T30" fmla="*/ 1923 w 2586"/>
              <a:gd name="T31" fmla="*/ 666 h 2590"/>
              <a:gd name="T32" fmla="*/ 2586 w 2586"/>
              <a:gd name="T33" fmla="*/ 0 h 2590"/>
              <a:gd name="T34" fmla="*/ 0 w 2586"/>
              <a:gd name="T35" fmla="*/ 2590 h 2590"/>
              <a:gd name="T36" fmla="*/ 2586 w 2586"/>
              <a:gd name="T37" fmla="*/ 2590 h 2590"/>
              <a:gd name="T38" fmla="*/ 2586 w 2586"/>
              <a:gd name="T39" fmla="*/ 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6" h="2590">
                <a:moveTo>
                  <a:pt x="1293" y="1296"/>
                </a:moveTo>
                <a:lnTo>
                  <a:pt x="1622" y="964"/>
                </a:lnTo>
                <a:lnTo>
                  <a:pt x="1850" y="1192"/>
                </a:lnTo>
                <a:lnTo>
                  <a:pt x="1966" y="1073"/>
                </a:lnTo>
                <a:lnTo>
                  <a:pt x="1966" y="1640"/>
                </a:lnTo>
                <a:lnTo>
                  <a:pt x="1402" y="1640"/>
                </a:lnTo>
                <a:lnTo>
                  <a:pt x="1518" y="1521"/>
                </a:lnTo>
                <a:lnTo>
                  <a:pt x="1293" y="1296"/>
                </a:lnTo>
                <a:lnTo>
                  <a:pt x="1293" y="1358"/>
                </a:lnTo>
                <a:lnTo>
                  <a:pt x="1229" y="1358"/>
                </a:lnTo>
                <a:lnTo>
                  <a:pt x="1293" y="1294"/>
                </a:lnTo>
                <a:lnTo>
                  <a:pt x="1293" y="1296"/>
                </a:lnTo>
                <a:moveTo>
                  <a:pt x="1923" y="666"/>
                </a:moveTo>
                <a:lnTo>
                  <a:pt x="1984" y="602"/>
                </a:lnTo>
                <a:lnTo>
                  <a:pt x="1984" y="666"/>
                </a:lnTo>
                <a:lnTo>
                  <a:pt x="1923" y="666"/>
                </a:lnTo>
                <a:moveTo>
                  <a:pt x="2586" y="0"/>
                </a:moveTo>
                <a:lnTo>
                  <a:pt x="0" y="2590"/>
                </a:lnTo>
                <a:lnTo>
                  <a:pt x="2586" y="2590"/>
                </a:lnTo>
                <a:lnTo>
                  <a:pt x="2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10"/>
          <p:cNvSpPr/>
          <p:nvPr/>
        </p:nvSpPr>
        <p:spPr bwMode="auto">
          <a:xfrm>
            <a:off x="7546168" y="2393266"/>
            <a:ext cx="1781789" cy="1789964"/>
          </a:xfrm>
          <a:custGeom>
            <a:avLst/>
            <a:gdLst>
              <a:gd name="T0" fmla="*/ 0 w 673"/>
              <a:gd name="T1" fmla="*/ 332 h 676"/>
              <a:gd name="T2" fmla="*/ 225 w 673"/>
              <a:gd name="T3" fmla="*/ 557 h 676"/>
              <a:gd name="T4" fmla="*/ 109 w 673"/>
              <a:gd name="T5" fmla="*/ 676 h 676"/>
              <a:gd name="T6" fmla="*/ 673 w 673"/>
              <a:gd name="T7" fmla="*/ 676 h 676"/>
              <a:gd name="T8" fmla="*/ 673 w 673"/>
              <a:gd name="T9" fmla="*/ 109 h 676"/>
              <a:gd name="T10" fmla="*/ 557 w 673"/>
              <a:gd name="T11" fmla="*/ 228 h 676"/>
              <a:gd name="T12" fmla="*/ 329 w 673"/>
              <a:gd name="T13" fmla="*/ 0 h 676"/>
              <a:gd name="T14" fmla="*/ 0 w 673"/>
              <a:gd name="T15" fmla="*/ 33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676">
                <a:moveTo>
                  <a:pt x="0" y="332"/>
                </a:moveTo>
                <a:lnTo>
                  <a:pt x="225" y="557"/>
                </a:lnTo>
                <a:lnTo>
                  <a:pt x="109" y="676"/>
                </a:lnTo>
                <a:lnTo>
                  <a:pt x="673" y="676"/>
                </a:lnTo>
                <a:lnTo>
                  <a:pt x="673" y="109"/>
                </a:lnTo>
                <a:lnTo>
                  <a:pt x="557" y="228"/>
                </a:lnTo>
                <a:lnTo>
                  <a:pt x="329" y="0"/>
                </a:lnTo>
                <a:lnTo>
                  <a:pt x="0" y="3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Freeform 27"/>
          <p:cNvSpPr/>
          <p:nvPr/>
        </p:nvSpPr>
        <p:spPr bwMode="auto">
          <a:xfrm>
            <a:off x="7611397" y="1652582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文本框 47"/>
          <p:cNvSpPr txBox="1"/>
          <p:nvPr/>
        </p:nvSpPr>
        <p:spPr>
          <a:xfrm>
            <a:off x="5800400" y="852039"/>
            <a:ext cx="2151369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项目功能的确认，相关技术栈的学习</a:t>
            </a:r>
            <a:endParaRPr lang="en-US" altLang="zh-CN" sz="16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1520" y="629080"/>
            <a:ext cx="1477087" cy="1479477"/>
            <a:chOff x="6196924" y="700143"/>
            <a:chExt cx="1107960" cy="1109608"/>
          </a:xfrm>
        </p:grpSpPr>
        <p:grpSp>
          <p:nvGrpSpPr>
            <p:cNvPr id="7" name="组合 6"/>
            <p:cNvGrpSpPr/>
            <p:nvPr/>
          </p:nvGrpSpPr>
          <p:grpSpPr>
            <a:xfrm>
              <a:off x="6196924" y="700143"/>
              <a:ext cx="1107960" cy="1109608"/>
              <a:chOff x="5614583" y="639462"/>
              <a:chExt cx="1334531" cy="1336516"/>
            </a:xfrm>
          </p:grpSpPr>
          <p:sp>
            <p:nvSpPr>
              <p:cNvPr id="79" name="Freeform 11"/>
              <p:cNvSpPr/>
              <p:nvPr/>
            </p:nvSpPr>
            <p:spPr bwMode="auto">
              <a:xfrm>
                <a:off x="6827973" y="1195516"/>
                <a:ext cx="121141" cy="127098"/>
              </a:xfrm>
              <a:custGeom>
                <a:avLst/>
                <a:gdLst>
                  <a:gd name="T0" fmla="*/ 61 w 61"/>
                  <a:gd name="T1" fmla="*/ 0 h 64"/>
                  <a:gd name="T2" fmla="*/ 0 w 61"/>
                  <a:gd name="T3" fmla="*/ 64 h 64"/>
                  <a:gd name="T4" fmla="*/ 61 w 61"/>
                  <a:gd name="T5" fmla="*/ 64 h 64"/>
                  <a:gd name="T6" fmla="*/ 61 w 61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64">
                    <a:moveTo>
                      <a:pt x="61" y="0"/>
                    </a:moveTo>
                    <a:lnTo>
                      <a:pt x="0" y="64"/>
                    </a:lnTo>
                    <a:lnTo>
                      <a:pt x="61" y="6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21"/>
              <p:cNvSpPr/>
              <p:nvPr/>
            </p:nvSpPr>
            <p:spPr bwMode="auto">
              <a:xfrm>
                <a:off x="5614583" y="639462"/>
                <a:ext cx="1334530" cy="1336516"/>
              </a:xfrm>
              <a:custGeom>
                <a:avLst/>
                <a:gdLst>
                  <a:gd name="T0" fmla="*/ 672 w 672"/>
                  <a:gd name="T1" fmla="*/ 344 h 673"/>
                  <a:gd name="T2" fmla="*/ 448 w 672"/>
                  <a:gd name="T3" fmla="*/ 117 h 673"/>
                  <a:gd name="T4" fmla="*/ 564 w 672"/>
                  <a:gd name="T5" fmla="*/ 0 h 673"/>
                  <a:gd name="T6" fmla="*/ 0 w 672"/>
                  <a:gd name="T7" fmla="*/ 0 h 673"/>
                  <a:gd name="T8" fmla="*/ 0 w 672"/>
                  <a:gd name="T9" fmla="*/ 564 h 673"/>
                  <a:gd name="T10" fmla="*/ 116 w 672"/>
                  <a:gd name="T11" fmla="*/ 448 h 673"/>
                  <a:gd name="T12" fmla="*/ 343 w 672"/>
                  <a:gd name="T13" fmla="*/ 673 h 673"/>
                  <a:gd name="T14" fmla="*/ 672 w 672"/>
                  <a:gd name="T15" fmla="*/ 34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3">
                    <a:moveTo>
                      <a:pt x="672" y="344"/>
                    </a:moveTo>
                    <a:lnTo>
                      <a:pt x="448" y="117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4"/>
                    </a:lnTo>
                    <a:lnTo>
                      <a:pt x="116" y="448"/>
                    </a:lnTo>
                    <a:lnTo>
                      <a:pt x="343" y="673"/>
                    </a:lnTo>
                    <a:lnTo>
                      <a:pt x="672" y="3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173"/>
            <p:cNvSpPr txBox="1"/>
            <p:nvPr/>
          </p:nvSpPr>
          <p:spPr>
            <a:xfrm>
              <a:off x="6234603" y="893450"/>
              <a:ext cx="945922" cy="5366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2023.09</a:t>
              </a:r>
            </a:p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-</a:t>
              </a:r>
            </a:p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2023.10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06599" y="2475605"/>
            <a:ext cx="1613914" cy="1483872"/>
            <a:chOff x="4704433" y="2221823"/>
            <a:chExt cx="1210593" cy="1112904"/>
          </a:xfrm>
        </p:grpSpPr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5913039" y="2506498"/>
              <a:ext cx="1987" cy="198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16"/>
            <p:cNvSpPr/>
            <p:nvPr/>
          </p:nvSpPr>
          <p:spPr bwMode="auto">
            <a:xfrm>
              <a:off x="5913039" y="25064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4433" y="2221823"/>
              <a:ext cx="1109612" cy="1112904"/>
              <a:chOff x="4467240" y="2132467"/>
              <a:chExt cx="1109612" cy="1112904"/>
            </a:xfrm>
          </p:grpSpPr>
          <p:sp>
            <p:nvSpPr>
              <p:cNvPr id="81" name="Freeform 13"/>
              <p:cNvSpPr/>
              <p:nvPr/>
            </p:nvSpPr>
            <p:spPr bwMode="auto">
              <a:xfrm>
                <a:off x="5449754" y="2569764"/>
                <a:ext cx="127098" cy="127098"/>
              </a:xfrm>
              <a:custGeom>
                <a:avLst/>
                <a:gdLst>
                  <a:gd name="T0" fmla="*/ 64 w 64"/>
                  <a:gd name="T1" fmla="*/ 0 h 64"/>
                  <a:gd name="T2" fmla="*/ 0 w 64"/>
                  <a:gd name="T3" fmla="*/ 64 h 64"/>
                  <a:gd name="T4" fmla="*/ 64 w 64"/>
                  <a:gd name="T5" fmla="*/ 64 h 64"/>
                  <a:gd name="T6" fmla="*/ 64 w 64"/>
                  <a:gd name="T7" fmla="*/ 2 h 64"/>
                  <a:gd name="T8" fmla="*/ 64 w 64"/>
                  <a:gd name="T9" fmla="*/ 2 h 64"/>
                  <a:gd name="T10" fmla="*/ 64 w 64"/>
                  <a:gd name="T11" fmla="*/ 2 h 64"/>
                  <a:gd name="T12" fmla="*/ 64 w 64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23"/>
              <p:cNvSpPr/>
              <p:nvPr/>
            </p:nvSpPr>
            <p:spPr bwMode="auto">
              <a:xfrm>
                <a:off x="4467240" y="2132467"/>
                <a:ext cx="1109609" cy="1112904"/>
              </a:xfrm>
              <a:custGeom>
                <a:avLst/>
                <a:gdLst>
                  <a:gd name="T0" fmla="*/ 673 w 673"/>
                  <a:gd name="T1" fmla="*/ 344 h 675"/>
                  <a:gd name="T2" fmla="*/ 448 w 673"/>
                  <a:gd name="T3" fmla="*/ 119 h 675"/>
                  <a:gd name="T4" fmla="*/ 564 w 673"/>
                  <a:gd name="T5" fmla="*/ 0 h 675"/>
                  <a:gd name="T6" fmla="*/ 0 w 673"/>
                  <a:gd name="T7" fmla="*/ 0 h 675"/>
                  <a:gd name="T8" fmla="*/ 0 w 673"/>
                  <a:gd name="T9" fmla="*/ 566 h 675"/>
                  <a:gd name="T10" fmla="*/ 116 w 673"/>
                  <a:gd name="T11" fmla="*/ 448 h 675"/>
                  <a:gd name="T12" fmla="*/ 341 w 673"/>
                  <a:gd name="T13" fmla="*/ 675 h 675"/>
                  <a:gd name="T14" fmla="*/ 673 w 673"/>
                  <a:gd name="T15" fmla="*/ 34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3" h="675">
                    <a:moveTo>
                      <a:pt x="673" y="344"/>
                    </a:moveTo>
                    <a:lnTo>
                      <a:pt x="448" y="119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6"/>
                    </a:lnTo>
                    <a:lnTo>
                      <a:pt x="116" y="448"/>
                    </a:lnTo>
                    <a:lnTo>
                      <a:pt x="341" y="675"/>
                    </a:lnTo>
                    <a:lnTo>
                      <a:pt x="673" y="3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Freeform 9"/>
          <p:cNvSpPr/>
          <p:nvPr/>
        </p:nvSpPr>
        <p:spPr bwMode="auto">
          <a:xfrm>
            <a:off x="7911743" y="2195165"/>
            <a:ext cx="1479285" cy="1486072"/>
          </a:xfrm>
          <a:custGeom>
            <a:avLst/>
            <a:gdLst>
              <a:gd name="T0" fmla="*/ 0 w 673"/>
              <a:gd name="T1" fmla="*/ 332 h 676"/>
              <a:gd name="T2" fmla="*/ 225 w 673"/>
              <a:gd name="T3" fmla="*/ 557 h 676"/>
              <a:gd name="T4" fmla="*/ 109 w 673"/>
              <a:gd name="T5" fmla="*/ 676 h 676"/>
              <a:gd name="T6" fmla="*/ 673 w 673"/>
              <a:gd name="T7" fmla="*/ 676 h 676"/>
              <a:gd name="T8" fmla="*/ 673 w 673"/>
              <a:gd name="T9" fmla="*/ 109 h 676"/>
              <a:gd name="T10" fmla="*/ 557 w 673"/>
              <a:gd name="T11" fmla="*/ 228 h 676"/>
              <a:gd name="T12" fmla="*/ 329 w 673"/>
              <a:gd name="T13" fmla="*/ 0 h 676"/>
              <a:gd name="T14" fmla="*/ 0 w 673"/>
              <a:gd name="T15" fmla="*/ 33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676">
                <a:moveTo>
                  <a:pt x="0" y="332"/>
                </a:moveTo>
                <a:lnTo>
                  <a:pt x="225" y="557"/>
                </a:lnTo>
                <a:lnTo>
                  <a:pt x="109" y="676"/>
                </a:lnTo>
                <a:lnTo>
                  <a:pt x="673" y="676"/>
                </a:lnTo>
                <a:lnTo>
                  <a:pt x="673" y="109"/>
                </a:lnTo>
                <a:lnTo>
                  <a:pt x="557" y="228"/>
                </a:lnTo>
                <a:lnTo>
                  <a:pt x="329" y="0"/>
                </a:lnTo>
                <a:lnTo>
                  <a:pt x="0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Freeform 8"/>
          <p:cNvSpPr/>
          <p:nvPr/>
        </p:nvSpPr>
        <p:spPr bwMode="auto">
          <a:xfrm>
            <a:off x="6056601" y="4061315"/>
            <a:ext cx="1477088" cy="1479477"/>
          </a:xfrm>
          <a:custGeom>
            <a:avLst/>
            <a:gdLst>
              <a:gd name="T0" fmla="*/ 0 w 672"/>
              <a:gd name="T1" fmla="*/ 332 h 673"/>
              <a:gd name="T2" fmla="*/ 224 w 672"/>
              <a:gd name="T3" fmla="*/ 557 h 673"/>
              <a:gd name="T4" fmla="*/ 108 w 672"/>
              <a:gd name="T5" fmla="*/ 673 h 673"/>
              <a:gd name="T6" fmla="*/ 672 w 672"/>
              <a:gd name="T7" fmla="*/ 673 h 673"/>
              <a:gd name="T8" fmla="*/ 672 w 672"/>
              <a:gd name="T9" fmla="*/ 109 h 673"/>
              <a:gd name="T10" fmla="*/ 556 w 672"/>
              <a:gd name="T11" fmla="*/ 225 h 673"/>
              <a:gd name="T12" fmla="*/ 329 w 672"/>
              <a:gd name="T13" fmla="*/ 0 h 673"/>
              <a:gd name="T14" fmla="*/ 0 w 672"/>
              <a:gd name="T15" fmla="*/ 33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2" h="673">
                <a:moveTo>
                  <a:pt x="0" y="332"/>
                </a:moveTo>
                <a:lnTo>
                  <a:pt x="224" y="557"/>
                </a:lnTo>
                <a:lnTo>
                  <a:pt x="108" y="673"/>
                </a:lnTo>
                <a:lnTo>
                  <a:pt x="672" y="673"/>
                </a:lnTo>
                <a:lnTo>
                  <a:pt x="672" y="109"/>
                </a:lnTo>
                <a:lnTo>
                  <a:pt x="556" y="225"/>
                </a:lnTo>
                <a:lnTo>
                  <a:pt x="329" y="0"/>
                </a:lnTo>
                <a:lnTo>
                  <a:pt x="0" y="3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7"/>
          <p:cNvSpPr/>
          <p:nvPr/>
        </p:nvSpPr>
        <p:spPr bwMode="auto">
          <a:xfrm>
            <a:off x="5775717" y="3485987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47"/>
          <p:cNvSpPr txBox="1"/>
          <p:nvPr/>
        </p:nvSpPr>
        <p:spPr>
          <a:xfrm>
            <a:off x="3863499" y="2644483"/>
            <a:ext cx="2274706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完善剩余的前端页面以及后端与数据库的实现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4" name="Freeform 27"/>
          <p:cNvSpPr/>
          <p:nvPr/>
        </p:nvSpPr>
        <p:spPr bwMode="auto">
          <a:xfrm>
            <a:off x="9520245" y="3485639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47"/>
          <p:cNvSpPr txBox="1"/>
          <p:nvPr/>
        </p:nvSpPr>
        <p:spPr>
          <a:xfrm>
            <a:off x="9444797" y="2784817"/>
            <a:ext cx="2323507" cy="68812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设计并编写数据可视化页面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6" name="Freeform 27"/>
          <p:cNvSpPr/>
          <p:nvPr/>
        </p:nvSpPr>
        <p:spPr bwMode="auto">
          <a:xfrm>
            <a:off x="7728161" y="5312170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47"/>
          <p:cNvSpPr txBox="1"/>
          <p:nvPr/>
        </p:nvSpPr>
        <p:spPr>
          <a:xfrm>
            <a:off x="7761416" y="4327431"/>
            <a:ext cx="2944684" cy="9599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通过各种渠道收集有关数据，并利用收集到的数据搭建知识图谱模块，训练</a:t>
            </a:r>
            <a:r>
              <a:rPr lang="en-US" altLang="zh-CN" sz="1600" dirty="0">
                <a:cs typeface="+mn-ea"/>
                <a:sym typeface="+mn-lt"/>
              </a:rPr>
              <a:t>AI</a:t>
            </a:r>
            <a:r>
              <a:rPr lang="zh-CN" altLang="en-US" sz="1600" dirty="0">
                <a:cs typeface="+mn-ea"/>
                <a:sym typeface="+mn-lt"/>
              </a:rPr>
              <a:t>模型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1743" y="2272079"/>
            <a:ext cx="3455934" cy="34315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marL="381000" indent="-381000" algn="just">
              <a:lnSpc>
                <a:spcPct val="110000"/>
              </a:lnSpc>
              <a:spcAft>
                <a:spcPts val="800"/>
              </a:spcAft>
              <a:buClr>
                <a:srgbClr val="CD1F39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>
                <a:solidFill>
                  <a:schemeClr val="tx2"/>
                </a:solidFill>
                <a:cs typeface="+mn-ea"/>
                <a:sym typeface="+mn-lt"/>
              </a:rPr>
              <a:t>完成论文的相关工作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59" name="文本框 95"/>
          <p:cNvSpPr txBox="1"/>
          <p:nvPr/>
        </p:nvSpPr>
        <p:spPr>
          <a:xfrm>
            <a:off x="821743" y="1435918"/>
            <a:ext cx="4043076" cy="6617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3700" b="1" dirty="0">
                <a:solidFill>
                  <a:schemeClr val="tx2"/>
                </a:solidFill>
                <a:cs typeface="+mn-ea"/>
                <a:sym typeface="+mn-lt"/>
              </a:rPr>
              <a:t>2024.02 - 2024.04</a:t>
            </a:r>
            <a:endParaRPr lang="zh-CN" altLang="en-US" sz="37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进度安排</a:t>
            </a:r>
          </a:p>
        </p:txBody>
      </p:sp>
      <p:sp>
        <p:nvSpPr>
          <p:cNvPr id="4" name="文本框 173">
            <a:extLst>
              <a:ext uri="{FF2B5EF4-FFF2-40B4-BE49-F238E27FC236}">
                <a16:creationId xmlns:a16="http://schemas.microsoft.com/office/drawing/2014/main" id="{CF664649-ABCE-53CC-EB1D-2AD60A519515}"/>
              </a:ext>
            </a:extLst>
          </p:cNvPr>
          <p:cNvSpPr txBox="1"/>
          <p:nvPr/>
        </p:nvSpPr>
        <p:spPr>
          <a:xfrm>
            <a:off x="8203459" y="2930457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2023.09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2023.10</a:t>
            </a:r>
          </a:p>
        </p:txBody>
      </p:sp>
      <p:sp>
        <p:nvSpPr>
          <p:cNvPr id="5" name="文本框 173">
            <a:extLst>
              <a:ext uri="{FF2B5EF4-FFF2-40B4-BE49-F238E27FC236}">
                <a16:creationId xmlns:a16="http://schemas.microsoft.com/office/drawing/2014/main" id="{C8DD8938-44AE-388B-2AB6-7641BECAE48A}"/>
              </a:ext>
            </a:extLst>
          </p:cNvPr>
          <p:cNvSpPr txBox="1"/>
          <p:nvPr/>
        </p:nvSpPr>
        <p:spPr>
          <a:xfrm>
            <a:off x="6283207" y="2713419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2023.10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2023.11</a:t>
            </a:r>
          </a:p>
        </p:txBody>
      </p:sp>
      <p:sp>
        <p:nvSpPr>
          <p:cNvPr id="11" name="文本框 173">
            <a:extLst>
              <a:ext uri="{FF2B5EF4-FFF2-40B4-BE49-F238E27FC236}">
                <a16:creationId xmlns:a16="http://schemas.microsoft.com/office/drawing/2014/main" id="{B67E692D-2729-7F4F-1A4B-DEF49B618C10}"/>
              </a:ext>
            </a:extLst>
          </p:cNvPr>
          <p:cNvSpPr txBox="1"/>
          <p:nvPr/>
        </p:nvSpPr>
        <p:spPr>
          <a:xfrm>
            <a:off x="6363160" y="4786911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2023.11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0B7307-F5FA-E3C4-1827-A0B97512133A}"/>
              </a:ext>
            </a:extLst>
          </p:cNvPr>
          <p:cNvGrpSpPr/>
          <p:nvPr/>
        </p:nvGrpSpPr>
        <p:grpSpPr>
          <a:xfrm>
            <a:off x="4430208" y="4347034"/>
            <a:ext cx="1613914" cy="1483872"/>
            <a:chOff x="4704433" y="2221823"/>
            <a:chExt cx="1210593" cy="1112904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2D86654E-E1E0-A7D6-F0AE-2BB82F0D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3039" y="2506498"/>
              <a:ext cx="1987" cy="198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893B432-B0C0-61ED-F9BB-8E6C7EAB1F46}"/>
                </a:ext>
              </a:extLst>
            </p:cNvPr>
            <p:cNvSpPr/>
            <p:nvPr/>
          </p:nvSpPr>
          <p:spPr bwMode="auto">
            <a:xfrm>
              <a:off x="5913039" y="25064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A9813E-73BC-59CA-EB01-AB8D0AACC22D}"/>
                </a:ext>
              </a:extLst>
            </p:cNvPr>
            <p:cNvGrpSpPr/>
            <p:nvPr/>
          </p:nvGrpSpPr>
          <p:grpSpPr>
            <a:xfrm>
              <a:off x="4704433" y="2221823"/>
              <a:ext cx="1109612" cy="1112904"/>
              <a:chOff x="4467240" y="2132467"/>
              <a:chExt cx="1109612" cy="1112904"/>
            </a:xfrm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9B70582E-3868-31D7-A245-6F6206DA8B50}"/>
                  </a:ext>
                </a:extLst>
              </p:cNvPr>
              <p:cNvSpPr/>
              <p:nvPr/>
            </p:nvSpPr>
            <p:spPr bwMode="auto">
              <a:xfrm>
                <a:off x="5449754" y="2569764"/>
                <a:ext cx="127098" cy="127098"/>
              </a:xfrm>
              <a:custGeom>
                <a:avLst/>
                <a:gdLst>
                  <a:gd name="T0" fmla="*/ 64 w 64"/>
                  <a:gd name="T1" fmla="*/ 0 h 64"/>
                  <a:gd name="T2" fmla="*/ 0 w 64"/>
                  <a:gd name="T3" fmla="*/ 64 h 64"/>
                  <a:gd name="T4" fmla="*/ 64 w 64"/>
                  <a:gd name="T5" fmla="*/ 64 h 64"/>
                  <a:gd name="T6" fmla="*/ 64 w 64"/>
                  <a:gd name="T7" fmla="*/ 2 h 64"/>
                  <a:gd name="T8" fmla="*/ 64 w 64"/>
                  <a:gd name="T9" fmla="*/ 2 h 64"/>
                  <a:gd name="T10" fmla="*/ 64 w 64"/>
                  <a:gd name="T11" fmla="*/ 2 h 64"/>
                  <a:gd name="T12" fmla="*/ 64 w 64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ED8BC7EC-669B-1779-75F4-82E9FA0C9A1D}"/>
                  </a:ext>
                </a:extLst>
              </p:cNvPr>
              <p:cNvSpPr/>
              <p:nvPr/>
            </p:nvSpPr>
            <p:spPr bwMode="auto">
              <a:xfrm>
                <a:off x="4467240" y="2132467"/>
                <a:ext cx="1109609" cy="1112904"/>
              </a:xfrm>
              <a:custGeom>
                <a:avLst/>
                <a:gdLst>
                  <a:gd name="T0" fmla="*/ 673 w 673"/>
                  <a:gd name="T1" fmla="*/ 344 h 675"/>
                  <a:gd name="T2" fmla="*/ 448 w 673"/>
                  <a:gd name="T3" fmla="*/ 119 h 675"/>
                  <a:gd name="T4" fmla="*/ 564 w 673"/>
                  <a:gd name="T5" fmla="*/ 0 h 675"/>
                  <a:gd name="T6" fmla="*/ 0 w 673"/>
                  <a:gd name="T7" fmla="*/ 0 h 675"/>
                  <a:gd name="T8" fmla="*/ 0 w 673"/>
                  <a:gd name="T9" fmla="*/ 566 h 675"/>
                  <a:gd name="T10" fmla="*/ 116 w 673"/>
                  <a:gd name="T11" fmla="*/ 448 h 675"/>
                  <a:gd name="T12" fmla="*/ 341 w 673"/>
                  <a:gd name="T13" fmla="*/ 675 h 675"/>
                  <a:gd name="T14" fmla="*/ 673 w 673"/>
                  <a:gd name="T15" fmla="*/ 34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3" h="675">
                    <a:moveTo>
                      <a:pt x="673" y="344"/>
                    </a:moveTo>
                    <a:lnTo>
                      <a:pt x="448" y="119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6"/>
                    </a:lnTo>
                    <a:lnTo>
                      <a:pt x="116" y="448"/>
                    </a:lnTo>
                    <a:lnTo>
                      <a:pt x="341" y="675"/>
                    </a:lnTo>
                    <a:lnTo>
                      <a:pt x="673" y="3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2B8D2C06-4774-3E67-4FA1-CAFD8FCBAEB3}"/>
              </a:ext>
            </a:extLst>
          </p:cNvPr>
          <p:cNvSpPr/>
          <p:nvPr/>
        </p:nvSpPr>
        <p:spPr bwMode="auto">
          <a:xfrm>
            <a:off x="3899326" y="5357416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47">
            <a:extLst>
              <a:ext uri="{FF2B5EF4-FFF2-40B4-BE49-F238E27FC236}">
                <a16:creationId xmlns:a16="http://schemas.microsoft.com/office/drawing/2014/main" id="{AEF87C80-CF4F-839D-98DA-8DD1F55DB564}"/>
              </a:ext>
            </a:extLst>
          </p:cNvPr>
          <p:cNvSpPr txBox="1"/>
          <p:nvPr/>
        </p:nvSpPr>
        <p:spPr>
          <a:xfrm>
            <a:off x="1681704" y="4593695"/>
            <a:ext cx="2635228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进行系统功能测试，对项目进行查缺补漏以及优化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1" name="文本框 173">
            <a:extLst>
              <a:ext uri="{FF2B5EF4-FFF2-40B4-BE49-F238E27FC236}">
                <a16:creationId xmlns:a16="http://schemas.microsoft.com/office/drawing/2014/main" id="{275C57C8-204A-9806-17CC-48E061CEC07F}"/>
              </a:ext>
            </a:extLst>
          </p:cNvPr>
          <p:cNvSpPr txBox="1"/>
          <p:nvPr/>
        </p:nvSpPr>
        <p:spPr>
          <a:xfrm>
            <a:off x="4464035" y="4641835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2024.01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80164" y="2658363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1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601" y="2157212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2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9012" y="3022390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3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9701" y="5123346"/>
            <a:ext cx="717169" cy="390165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cs typeface="+mn-ea"/>
                <a:sym typeface="+mn-lt"/>
              </a:rPr>
              <a:t>向导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796CF9-7756-C3ED-5167-EAB7FC7A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738" y="750478"/>
            <a:ext cx="3840772" cy="12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r"/>
            <a:r>
              <a:rPr lang="zh-CN" altLang="en-US" sz="7200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E034A77A-89BD-C7FE-AB33-DE57A2A9C683}"/>
              </a:ext>
            </a:extLst>
          </p:cNvPr>
          <p:cNvSpPr txBox="1"/>
          <p:nvPr/>
        </p:nvSpPr>
        <p:spPr>
          <a:xfrm>
            <a:off x="2788413" y="2081355"/>
            <a:ext cx="6523423" cy="418575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just"/>
            <a:r>
              <a:rPr lang="en-US" altLang="zh-CN" sz="1400" dirty="0">
                <a:cs typeface="+mn-ea"/>
                <a:sym typeface="+mn-lt"/>
              </a:rPr>
              <a:t>[1] </a:t>
            </a:r>
            <a:r>
              <a:rPr lang="zh-CN" altLang="en-US" sz="1400" dirty="0">
                <a:cs typeface="+mn-ea"/>
                <a:sym typeface="+mn-lt"/>
              </a:rPr>
              <a:t>张文亮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互联网时代乡村产业振兴实施策略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农村</a:t>
            </a:r>
            <a:r>
              <a:rPr lang="en-US" altLang="zh-CN" sz="1400" dirty="0">
                <a:cs typeface="+mn-ea"/>
                <a:sym typeface="+mn-lt"/>
              </a:rPr>
              <a:t>·</a:t>
            </a:r>
            <a:r>
              <a:rPr lang="zh-CN" altLang="en-US" sz="1400" dirty="0">
                <a:cs typeface="+mn-ea"/>
                <a:sym typeface="+mn-lt"/>
              </a:rPr>
              <a:t>农业</a:t>
            </a:r>
            <a:r>
              <a:rPr lang="en-US" altLang="zh-CN" sz="1400" dirty="0">
                <a:cs typeface="+mn-ea"/>
                <a:sym typeface="+mn-lt"/>
              </a:rPr>
              <a:t>·</a:t>
            </a:r>
            <a:r>
              <a:rPr lang="zh-CN" altLang="en-US" sz="1400" dirty="0">
                <a:cs typeface="+mn-ea"/>
                <a:sym typeface="+mn-lt"/>
              </a:rPr>
              <a:t>农民</a:t>
            </a:r>
            <a:r>
              <a:rPr lang="en-US" altLang="zh-CN" sz="1400" dirty="0">
                <a:cs typeface="+mn-ea"/>
                <a:sym typeface="+mn-lt"/>
              </a:rPr>
              <a:t>,2021.11A:33-34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[2]  </a:t>
            </a:r>
            <a:r>
              <a:rPr lang="zh-CN" altLang="en-US" sz="1400" dirty="0">
                <a:cs typeface="+mn-ea"/>
                <a:sym typeface="+mn-lt"/>
              </a:rPr>
              <a:t>新华社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中共中央 国务院关于全面推进乡村振兴加快农业农村现代化的意见</a:t>
            </a:r>
            <a:r>
              <a:rPr lang="en-US" altLang="zh-CN" sz="1400" dirty="0">
                <a:cs typeface="+mn-ea"/>
                <a:sym typeface="+mn-lt"/>
              </a:rPr>
              <a:t>[Z]. 2021-01-04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[3] </a:t>
            </a:r>
            <a:r>
              <a:rPr lang="zh-CN" altLang="en-US" sz="1400" dirty="0">
                <a:cs typeface="+mn-ea"/>
                <a:sym typeface="+mn-lt"/>
              </a:rPr>
              <a:t>刘佳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丛建伟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李泽锋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数据可视化平台的建设与应用</a:t>
            </a:r>
            <a:r>
              <a:rPr lang="en-US" altLang="zh-CN" sz="1400" dirty="0">
                <a:cs typeface="+mn-ea"/>
                <a:sym typeface="+mn-lt"/>
              </a:rPr>
              <a:t>——</a:t>
            </a:r>
            <a:r>
              <a:rPr lang="zh-CN" altLang="en-US" sz="1400" dirty="0">
                <a:cs typeface="+mn-ea"/>
                <a:sym typeface="+mn-lt"/>
              </a:rPr>
              <a:t>以哈尔滨工程大学为例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数字技术与应用</a:t>
            </a:r>
            <a:r>
              <a:rPr lang="en-US" altLang="zh-CN" sz="1400" dirty="0">
                <a:cs typeface="+mn-ea"/>
                <a:sym typeface="+mn-lt"/>
              </a:rPr>
              <a:t>,2023,41(4):181-186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[4] </a:t>
            </a:r>
            <a:r>
              <a:rPr lang="zh-CN" altLang="en-US" sz="1400" dirty="0">
                <a:cs typeface="+mn-ea"/>
                <a:sym typeface="+mn-lt"/>
              </a:rPr>
              <a:t>李建军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胡代超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刘炳南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姚硕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曾宇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胡攀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张大伟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鞍钢高炉大数据可视化平台开发及应用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鞍钢技术</a:t>
            </a:r>
            <a:r>
              <a:rPr lang="en-US" altLang="zh-CN" sz="1400" dirty="0">
                <a:cs typeface="+mn-ea"/>
                <a:sym typeface="+mn-lt"/>
              </a:rPr>
              <a:t>,2023(3):15-20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[5] </a:t>
            </a:r>
            <a:r>
              <a:rPr lang="zh-CN" altLang="en-US" sz="1400" dirty="0">
                <a:cs typeface="+mn-ea"/>
                <a:sym typeface="+mn-lt"/>
              </a:rPr>
              <a:t>赵晔辉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柳林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王海龙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韩海燕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裴冬梅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知识图谱推荐系统研究综述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计算机科学与探索</a:t>
            </a:r>
            <a:r>
              <a:rPr lang="en-US" altLang="zh-CN" sz="1400" dirty="0">
                <a:cs typeface="+mn-ea"/>
                <a:sym typeface="+mn-lt"/>
              </a:rPr>
              <a:t>,2023,17(4):771-791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[6] </a:t>
            </a:r>
            <a:r>
              <a:rPr lang="zh-CN" altLang="en-US" sz="1400" dirty="0">
                <a:cs typeface="+mn-ea"/>
                <a:sym typeface="+mn-lt"/>
              </a:rPr>
              <a:t>卢艳峰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杨思瀚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莫鸿仪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侯凤贞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基于知识图谱嵌入的阿尔茨海默病药物重定位研究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中国药科大学学报</a:t>
            </a:r>
            <a:r>
              <a:rPr lang="en-US" altLang="zh-CN" sz="1400" dirty="0">
                <a:cs typeface="+mn-ea"/>
                <a:sym typeface="+mn-lt"/>
              </a:rPr>
              <a:t>,2023,54(3):344-354</a:t>
            </a:r>
          </a:p>
          <a:p>
            <a:pPr algn="just"/>
            <a:endParaRPr lang="en-US" altLang="zh-CN" sz="1400" dirty="0">
              <a:cs typeface="+mn-ea"/>
              <a:sym typeface="+mn-lt"/>
            </a:endParaRPr>
          </a:p>
          <a:p>
            <a:pPr algn="just"/>
            <a:r>
              <a:rPr lang="en-US" altLang="zh-CN" sz="1400" dirty="0">
                <a:cs typeface="+mn-ea"/>
                <a:sym typeface="+mn-lt"/>
              </a:rPr>
              <a:t>[7] </a:t>
            </a:r>
            <a:r>
              <a:rPr lang="zh-CN" altLang="en-US" sz="1400" dirty="0">
                <a:cs typeface="+mn-ea"/>
                <a:sym typeface="+mn-lt"/>
              </a:rPr>
              <a:t>尚福华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张月霞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曹茂俊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基于知识图谱的测井储层推荐算法研究</a:t>
            </a:r>
            <a:r>
              <a:rPr lang="en-US" altLang="zh-CN" sz="1400" dirty="0">
                <a:cs typeface="+mn-ea"/>
                <a:sym typeface="+mn-lt"/>
              </a:rPr>
              <a:t>[J].</a:t>
            </a:r>
            <a:r>
              <a:rPr lang="zh-CN" altLang="en-US" sz="1400" dirty="0">
                <a:cs typeface="+mn-ea"/>
                <a:sym typeface="+mn-lt"/>
              </a:rPr>
              <a:t>计算机技术与发展</a:t>
            </a:r>
            <a:r>
              <a:rPr lang="en-US" altLang="zh-CN" sz="1400" dirty="0">
                <a:cs typeface="+mn-ea"/>
                <a:sym typeface="+mn-lt"/>
              </a:rPr>
              <a:t>,2023,33(4):132-139</a:t>
            </a:r>
          </a:p>
        </p:txBody>
      </p:sp>
    </p:spTree>
    <p:extLst>
      <p:ext uri="{BB962C8B-B14F-4D97-AF65-F5344CB8AC3E}">
        <p14:creationId xmlns:p14="http://schemas.microsoft.com/office/powerpoint/2010/main" val="28512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779363" y="2092685"/>
            <a:ext cx="4728352" cy="12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r"/>
            <a:r>
              <a:rPr lang="zh-CN" altLang="en-US" sz="8000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06608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30185" y="1347103"/>
            <a:ext cx="753732" cy="699317"/>
            <a:chOff x="6794198" y="1336266"/>
            <a:chExt cx="753732" cy="699317"/>
          </a:xfrm>
        </p:grpSpPr>
        <p:sp>
          <p:nvSpPr>
            <p:cNvPr id="3" name="Freeform 19"/>
            <p:cNvSpPr/>
            <p:nvPr/>
          </p:nvSpPr>
          <p:spPr bwMode="auto">
            <a:xfrm>
              <a:off x="6869674" y="1336266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94198" y="1398108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1.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62960" y="2515708"/>
            <a:ext cx="753732" cy="699317"/>
            <a:chOff x="6824178" y="2305489"/>
            <a:chExt cx="753732" cy="699317"/>
          </a:xfrm>
        </p:grpSpPr>
        <p:sp>
          <p:nvSpPr>
            <p:cNvPr id="6" name="Freeform 19"/>
            <p:cNvSpPr/>
            <p:nvPr/>
          </p:nvSpPr>
          <p:spPr bwMode="auto">
            <a:xfrm>
              <a:off x="6869674" y="2305489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24178" y="2360753"/>
              <a:ext cx="753732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2.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65909" y="3624643"/>
            <a:ext cx="753732" cy="699317"/>
            <a:chOff x="6822885" y="3274712"/>
            <a:chExt cx="753732" cy="699317"/>
          </a:xfrm>
        </p:grpSpPr>
        <p:sp>
          <p:nvSpPr>
            <p:cNvPr id="9" name="Freeform 19"/>
            <p:cNvSpPr/>
            <p:nvPr/>
          </p:nvSpPr>
          <p:spPr bwMode="auto">
            <a:xfrm>
              <a:off x="6869674" y="3274712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22885" y="3329976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3.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62960" y="4729564"/>
            <a:ext cx="753732" cy="699317"/>
            <a:chOff x="6808046" y="4243935"/>
            <a:chExt cx="753732" cy="699317"/>
          </a:xfrm>
        </p:grpSpPr>
        <p:sp>
          <p:nvSpPr>
            <p:cNvPr id="12" name="Freeform 19"/>
            <p:cNvSpPr/>
            <p:nvPr/>
          </p:nvSpPr>
          <p:spPr bwMode="auto">
            <a:xfrm>
              <a:off x="6869674" y="4243935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08046" y="4299200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4.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72465" y="1752774"/>
            <a:ext cx="2838291" cy="3181806"/>
            <a:chOff x="1089765" y="2046420"/>
            <a:chExt cx="2576347" cy="2888159"/>
          </a:xfrm>
        </p:grpSpPr>
        <p:grpSp>
          <p:nvGrpSpPr>
            <p:cNvPr id="15" name="组合 14"/>
            <p:cNvGrpSpPr/>
            <p:nvPr/>
          </p:nvGrpSpPr>
          <p:grpSpPr>
            <a:xfrm>
              <a:off x="1309389" y="2284196"/>
              <a:ext cx="2137103" cy="2395754"/>
              <a:chOff x="1781780" y="2222695"/>
              <a:chExt cx="2137103" cy="2395754"/>
            </a:xfrm>
          </p:grpSpPr>
          <p:sp>
            <p:nvSpPr>
              <p:cNvPr id="17" name="Freeform 19"/>
              <p:cNvSpPr/>
              <p:nvPr/>
            </p:nvSpPr>
            <p:spPr bwMode="auto">
              <a:xfrm>
                <a:off x="1781780" y="2222695"/>
                <a:ext cx="2137103" cy="2395754"/>
              </a:xfrm>
              <a:custGeom>
                <a:avLst/>
                <a:gdLst>
                  <a:gd name="T0" fmla="*/ 772 w 772"/>
                  <a:gd name="T1" fmla="*/ 596 h 865"/>
                  <a:gd name="T2" fmla="*/ 721 w 772"/>
                  <a:gd name="T3" fmla="*/ 685 h 865"/>
                  <a:gd name="T4" fmla="*/ 437 w 772"/>
                  <a:gd name="T5" fmla="*/ 849 h 865"/>
                  <a:gd name="T6" fmla="*/ 335 w 772"/>
                  <a:gd name="T7" fmla="*/ 849 h 865"/>
                  <a:gd name="T8" fmla="*/ 51 w 772"/>
                  <a:gd name="T9" fmla="*/ 685 h 865"/>
                  <a:gd name="T10" fmla="*/ 0 w 772"/>
                  <a:gd name="T11" fmla="*/ 596 h 865"/>
                  <a:gd name="T12" fmla="*/ 0 w 772"/>
                  <a:gd name="T13" fmla="*/ 268 h 865"/>
                  <a:gd name="T14" fmla="*/ 51 w 772"/>
                  <a:gd name="T15" fmla="*/ 180 h 865"/>
                  <a:gd name="T16" fmla="*/ 335 w 772"/>
                  <a:gd name="T17" fmla="*/ 16 h 865"/>
                  <a:gd name="T18" fmla="*/ 437 w 772"/>
                  <a:gd name="T19" fmla="*/ 16 h 865"/>
                  <a:gd name="T20" fmla="*/ 721 w 772"/>
                  <a:gd name="T21" fmla="*/ 180 h 865"/>
                  <a:gd name="T22" fmla="*/ 772 w 772"/>
                  <a:gd name="T23" fmla="*/ 268 h 865"/>
                  <a:gd name="T24" fmla="*/ 772 w 772"/>
                  <a:gd name="T25" fmla="*/ 596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865">
                    <a:moveTo>
                      <a:pt x="772" y="596"/>
                    </a:moveTo>
                    <a:cubicBezTo>
                      <a:pt x="772" y="629"/>
                      <a:pt x="749" y="668"/>
                      <a:pt x="721" y="685"/>
                    </a:cubicBezTo>
                    <a:cubicBezTo>
                      <a:pt x="437" y="849"/>
                      <a:pt x="437" y="849"/>
                      <a:pt x="437" y="849"/>
                    </a:cubicBezTo>
                    <a:cubicBezTo>
                      <a:pt x="409" y="865"/>
                      <a:pt x="363" y="865"/>
                      <a:pt x="335" y="849"/>
                    </a:cubicBezTo>
                    <a:cubicBezTo>
                      <a:pt x="51" y="685"/>
                      <a:pt x="51" y="685"/>
                      <a:pt x="51" y="685"/>
                    </a:cubicBezTo>
                    <a:cubicBezTo>
                      <a:pt x="23" y="668"/>
                      <a:pt x="0" y="629"/>
                      <a:pt x="0" y="59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36"/>
                      <a:pt x="23" y="196"/>
                      <a:pt x="51" y="180"/>
                    </a:cubicBezTo>
                    <a:cubicBezTo>
                      <a:pt x="335" y="16"/>
                      <a:pt x="335" y="16"/>
                      <a:pt x="335" y="16"/>
                    </a:cubicBezTo>
                    <a:cubicBezTo>
                      <a:pt x="363" y="0"/>
                      <a:pt x="409" y="0"/>
                      <a:pt x="437" y="16"/>
                    </a:cubicBezTo>
                    <a:cubicBezTo>
                      <a:pt x="721" y="180"/>
                      <a:pt x="721" y="180"/>
                      <a:pt x="721" y="180"/>
                    </a:cubicBezTo>
                    <a:cubicBezTo>
                      <a:pt x="749" y="196"/>
                      <a:pt x="772" y="236"/>
                      <a:pt x="772" y="268"/>
                    </a:cubicBezTo>
                    <a:lnTo>
                      <a:pt x="772" y="596"/>
                    </a:lnTo>
                    <a:close/>
                  </a:path>
                </a:pathLst>
              </a:custGeom>
              <a:gradFill>
                <a:gsLst>
                  <a:gs pos="0">
                    <a:srgbClr val="365A96"/>
                  </a:gs>
                  <a:gs pos="100000">
                    <a:srgbClr val="3AC8D9">
                      <a:shade val="100000"/>
                      <a:satMod val="115000"/>
                    </a:srgb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20"/>
              <p:cNvSpPr>
                <a:spLocks noChangeArrowheads="1"/>
              </p:cNvSpPr>
              <p:nvPr/>
            </p:nvSpPr>
            <p:spPr bwMode="auto">
              <a:xfrm>
                <a:off x="1868331" y="3005073"/>
                <a:ext cx="1987907" cy="838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   录</a:t>
                </a:r>
                <a:endParaRPr lang="en-US" sz="5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Freeform 19"/>
            <p:cNvSpPr/>
            <p:nvPr/>
          </p:nvSpPr>
          <p:spPr bwMode="auto">
            <a:xfrm>
              <a:off x="1089765" y="2046420"/>
              <a:ext cx="2576347" cy="2888159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429868" y="14089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课题背景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29868" y="36799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主要功能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30748" y="2570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预期效果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29868" y="48419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进度安排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课题背景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566455" y="2155432"/>
            <a:ext cx="29948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        </a:t>
            </a:r>
            <a:r>
              <a:rPr lang="zh-CN" altLang="en-US" dirty="0">
                <a:cs typeface="+mn-ea"/>
                <a:sym typeface="+mn-lt"/>
              </a:rPr>
              <a:t>产业兴旺是实现乡村振兴战略的重点，国家也在大力投入对乡村基础网络设施的建设。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566456" y="1158683"/>
            <a:ext cx="313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解决好“三农”问题是全党工作的重中之重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意义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525A1-57F6-832A-7FB4-E2D54D86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4" y="1033750"/>
            <a:ext cx="3165698" cy="28256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E2085DD-4940-16B0-B4C5-93319E800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53" y="4102404"/>
            <a:ext cx="3139645" cy="22200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EA6291F-13A8-8350-8E56-5D9003893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845" y="1033750"/>
            <a:ext cx="2994880" cy="28653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10AC796-7910-AB81-B212-9332D994E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6" y="4102404"/>
            <a:ext cx="3674665" cy="222413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9DFB8B1-6E33-213F-9AC7-D7120187E870}"/>
              </a:ext>
            </a:extLst>
          </p:cNvPr>
          <p:cNvSpPr/>
          <p:nvPr/>
        </p:nvSpPr>
        <p:spPr>
          <a:xfrm>
            <a:off x="644302" y="4155978"/>
            <a:ext cx="340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互联网</a:t>
            </a:r>
            <a:r>
              <a:rPr lang="en-US" altLang="zh-CN" sz="2000" b="1" dirty="0">
                <a:cs typeface="+mn-ea"/>
                <a:sym typeface="+mn-lt"/>
              </a:rPr>
              <a:t>+</a:t>
            </a:r>
            <a:r>
              <a:rPr lang="zh-CN" altLang="en-US" sz="2000" b="1" dirty="0">
                <a:cs typeface="+mn-ea"/>
                <a:sym typeface="+mn-lt"/>
              </a:rPr>
              <a:t>具有蓬勃的发展势头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5F156696-7472-1863-0659-5926D8E1E506}"/>
              </a:ext>
            </a:extLst>
          </p:cNvPr>
          <p:cNvSpPr txBox="1"/>
          <p:nvPr/>
        </p:nvSpPr>
        <p:spPr>
          <a:xfrm>
            <a:off x="644302" y="5013224"/>
            <a:ext cx="29948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zh-CN" altLang="en-US" dirty="0">
                <a:cs typeface="+mn-ea"/>
                <a:sym typeface="+mn-lt"/>
              </a:rPr>
              <a:t>互联网已经深入导社会的方方面面，许多产业都可以很好地与互联网技术融合。</a:t>
            </a:r>
          </a:p>
        </p:txBody>
      </p:sp>
    </p:spTree>
    <p:extLst>
      <p:ext uri="{BB962C8B-B14F-4D97-AF65-F5344CB8AC3E}">
        <p14:creationId xmlns:p14="http://schemas.microsoft.com/office/powerpoint/2010/main" val="17008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9909203F-17E6-12DA-4B8D-42C4173E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77" y="3319144"/>
            <a:ext cx="3684727" cy="3154306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56503" y="901582"/>
            <a:ext cx="1425144" cy="535068"/>
            <a:chOff x="1454150" y="1619598"/>
            <a:chExt cx="768222" cy="288390"/>
          </a:xfrm>
        </p:grpSpPr>
        <p:sp>
          <p:nvSpPr>
            <p:cNvPr id="4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826372" y="1619598"/>
              <a:ext cx="396000" cy="273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zh-CN" sz="27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568036" y="4039485"/>
            <a:ext cx="1418793" cy="552596"/>
            <a:chOff x="1454150" y="1610150"/>
            <a:chExt cx="764798" cy="297838"/>
          </a:xfrm>
        </p:grpSpPr>
        <p:sp>
          <p:nvSpPr>
            <p:cNvPr id="10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1822948" y="1610150"/>
              <a:ext cx="396000" cy="273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zh-CN" sz="27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3600049" y="1822727"/>
            <a:ext cx="4515272" cy="467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01823" y="4105104"/>
            <a:ext cx="1261884" cy="519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100" b="1" kern="0" dirty="0">
                <a:solidFill>
                  <a:schemeClr val="bg1"/>
                </a:solidFill>
                <a:cs typeface="+mn-ea"/>
                <a:sym typeface="+mn-lt"/>
              </a:rPr>
              <a:t>知识图谱</a:t>
            </a:r>
            <a:endParaRPr lang="en-US" altLang="zh-CN" sz="21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7877080" y="1484067"/>
            <a:ext cx="2583990" cy="183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知识图谱可以以结构化的方式描述复杂的概念、实体及其关系。将知识图谱用于打造一个智能向导模块，可以降低用户的使用门槛，有助于普及应用。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8FDAAF2-74FE-F530-00C8-DAFA994F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8" y="1933716"/>
            <a:ext cx="3112808" cy="1886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技术基础</a:t>
            </a:r>
          </a:p>
        </p:txBody>
      </p:sp>
      <p:sp>
        <p:nvSpPr>
          <p:cNvPr id="44" name="矩形 1">
            <a:extLst>
              <a:ext uri="{FF2B5EF4-FFF2-40B4-BE49-F238E27FC236}">
                <a16:creationId xmlns:a16="http://schemas.microsoft.com/office/drawing/2014/main" id="{E6764E19-0AFB-5883-60DE-E4FCC6B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38" y="4716054"/>
            <a:ext cx="25839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数据可视化是一项成熟的技术，通过图表等形式直观地展示数据。并且数据可视化的实现中也有许多优秀的开源库可供参考调用。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3E72C1F-3FB2-CD5E-FA7D-6039D2F9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38" y="1264977"/>
            <a:ext cx="2150931" cy="8227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5B06F60-C3F9-F545-D06C-0C43F5AB6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096" y="1263277"/>
            <a:ext cx="869809" cy="822707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352833" y="1479687"/>
            <a:ext cx="2282338" cy="2902812"/>
            <a:chOff x="3827152" y="1152942"/>
            <a:chExt cx="1302026" cy="1699144"/>
          </a:xfrm>
        </p:grpSpPr>
        <p:sp>
          <p:nvSpPr>
            <p:cNvPr id="38" name="Freeform 10"/>
            <p:cNvSpPr/>
            <p:nvPr/>
          </p:nvSpPr>
          <p:spPr bwMode="auto">
            <a:xfrm>
              <a:off x="3827152" y="1152942"/>
              <a:ext cx="1302026" cy="1699144"/>
            </a:xfrm>
            <a:custGeom>
              <a:avLst/>
              <a:gdLst>
                <a:gd name="T0" fmla="*/ 281 w 562"/>
                <a:gd name="T1" fmla="*/ 733 h 733"/>
                <a:gd name="T2" fmla="*/ 562 w 562"/>
                <a:gd name="T3" fmla="*/ 452 h 733"/>
                <a:gd name="T4" fmla="*/ 364 w 562"/>
                <a:gd name="T5" fmla="*/ 184 h 733"/>
                <a:gd name="T6" fmla="*/ 496 w 562"/>
                <a:gd name="T7" fmla="*/ 0 h 733"/>
                <a:gd name="T8" fmla="*/ 0 w 562"/>
                <a:gd name="T9" fmla="*/ 452 h 733"/>
                <a:gd name="T10" fmla="*/ 281 w 562"/>
                <a:gd name="T11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733">
                  <a:moveTo>
                    <a:pt x="281" y="733"/>
                  </a:moveTo>
                  <a:cubicBezTo>
                    <a:pt x="436" y="733"/>
                    <a:pt x="562" y="607"/>
                    <a:pt x="562" y="452"/>
                  </a:cubicBezTo>
                  <a:cubicBezTo>
                    <a:pt x="562" y="326"/>
                    <a:pt x="478" y="219"/>
                    <a:pt x="364" y="184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328" y="104"/>
                    <a:pt x="0" y="223"/>
                    <a:pt x="0" y="452"/>
                  </a:cubicBezTo>
                  <a:cubicBezTo>
                    <a:pt x="0" y="607"/>
                    <a:pt x="126" y="733"/>
                    <a:pt x="281" y="73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02943" y="1975022"/>
              <a:ext cx="869582" cy="359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900" b="1" kern="0" dirty="0">
                  <a:solidFill>
                    <a:schemeClr val="bg1"/>
                  </a:solidFill>
                  <a:cs typeface="+mn-ea"/>
                  <a:sym typeface="+mn-lt"/>
                </a:rPr>
                <a:t>知识图谱</a:t>
              </a:r>
              <a:endParaRPr lang="en-US" altLang="zh-CN" sz="19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34222" y="2916108"/>
            <a:ext cx="2378586" cy="3110408"/>
            <a:chOff x="2942294" y="2175506"/>
            <a:chExt cx="1953039" cy="2553600"/>
          </a:xfrm>
        </p:grpSpPr>
        <p:sp>
          <p:nvSpPr>
            <p:cNvPr id="23" name="Freeform 5"/>
            <p:cNvSpPr/>
            <p:nvPr/>
          </p:nvSpPr>
          <p:spPr bwMode="auto">
            <a:xfrm>
              <a:off x="2942294" y="2175506"/>
              <a:ext cx="1953039" cy="2553600"/>
            </a:xfrm>
            <a:custGeom>
              <a:avLst/>
              <a:gdLst>
                <a:gd name="T0" fmla="*/ 421 w 843"/>
                <a:gd name="T1" fmla="*/ 0 h 1101"/>
                <a:gd name="T2" fmla="*/ 0 w 843"/>
                <a:gd name="T3" fmla="*/ 422 h 1101"/>
                <a:gd name="T4" fmla="*/ 297 w 843"/>
                <a:gd name="T5" fmla="*/ 826 h 1101"/>
                <a:gd name="T6" fmla="*/ 99 w 843"/>
                <a:gd name="T7" fmla="*/ 1101 h 1101"/>
                <a:gd name="T8" fmla="*/ 843 w 843"/>
                <a:gd name="T9" fmla="*/ 422 h 1101"/>
                <a:gd name="T10" fmla="*/ 421 w 843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101">
                  <a:moveTo>
                    <a:pt x="421" y="0"/>
                  </a:moveTo>
                  <a:cubicBezTo>
                    <a:pt x="189" y="0"/>
                    <a:pt x="0" y="189"/>
                    <a:pt x="0" y="422"/>
                  </a:cubicBezTo>
                  <a:cubicBezTo>
                    <a:pt x="0" y="612"/>
                    <a:pt x="125" y="773"/>
                    <a:pt x="297" y="826"/>
                  </a:cubicBezTo>
                  <a:cubicBezTo>
                    <a:pt x="99" y="1101"/>
                    <a:pt x="99" y="1101"/>
                    <a:pt x="99" y="1101"/>
                  </a:cubicBezTo>
                  <a:cubicBezTo>
                    <a:pt x="351" y="945"/>
                    <a:pt x="843" y="767"/>
                    <a:pt x="843" y="422"/>
                  </a:cubicBezTo>
                  <a:cubicBezTo>
                    <a:pt x="843" y="189"/>
                    <a:pt x="654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69162" y="2914167"/>
              <a:ext cx="1099302" cy="376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cs typeface="+mn-ea"/>
                  <a:sym typeface="+mn-lt"/>
                </a:rPr>
                <a:t>数据可视化</a:t>
              </a:r>
              <a:endParaRPr lang="en-US" altLang="zh-CN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91811" y="2105727"/>
            <a:ext cx="2556489" cy="646465"/>
            <a:chOff x="3891025" y="1981995"/>
            <a:chExt cx="1616165" cy="646465"/>
          </a:xfrm>
        </p:grpSpPr>
        <p:sp>
          <p:nvSpPr>
            <p:cNvPr id="49" name="任意多边形 48"/>
            <p:cNvSpPr/>
            <p:nvPr/>
          </p:nvSpPr>
          <p:spPr>
            <a:xfrm>
              <a:off x="3891025" y="1981995"/>
              <a:ext cx="1616165" cy="646465"/>
            </a:xfrm>
            <a:custGeom>
              <a:avLst/>
              <a:gdLst>
                <a:gd name="connsiteX0" fmla="*/ 0 w 2477353"/>
                <a:gd name="connsiteY0" fmla="*/ 0 h 990941"/>
                <a:gd name="connsiteX1" fmla="*/ 1981883 w 2477353"/>
                <a:gd name="connsiteY1" fmla="*/ 0 h 990941"/>
                <a:gd name="connsiteX2" fmla="*/ 2477353 w 2477353"/>
                <a:gd name="connsiteY2" fmla="*/ 495471 h 990941"/>
                <a:gd name="connsiteX3" fmla="*/ 1981883 w 2477353"/>
                <a:gd name="connsiteY3" fmla="*/ 990941 h 990941"/>
                <a:gd name="connsiteX4" fmla="*/ 0 w 2477353"/>
                <a:gd name="connsiteY4" fmla="*/ 990941 h 990941"/>
                <a:gd name="connsiteX5" fmla="*/ 495471 w 2477353"/>
                <a:gd name="connsiteY5" fmla="*/ 495471 h 990941"/>
                <a:gd name="connsiteX6" fmla="*/ 0 w 2477353"/>
                <a:gd name="connsiteY6" fmla="*/ 0 h 9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7353" h="990941">
                  <a:moveTo>
                    <a:pt x="0" y="0"/>
                  </a:moveTo>
                  <a:lnTo>
                    <a:pt x="1981883" y="0"/>
                  </a:lnTo>
                  <a:lnTo>
                    <a:pt x="2477353" y="495471"/>
                  </a:lnTo>
                  <a:lnTo>
                    <a:pt x="1981883" y="990941"/>
                  </a:lnTo>
                  <a:lnTo>
                    <a:pt x="0" y="990941"/>
                  </a:lnTo>
                  <a:lnTo>
                    <a:pt x="495471" y="49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3492" tIns="56007" rIns="551477" bIns="56007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2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236818" y="2036032"/>
              <a:ext cx="797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可行性</a:t>
              </a:r>
              <a:endParaRPr lang="zh-CN" altLang="en-US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76670" y="5016499"/>
            <a:ext cx="2118751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96000" y="2931861"/>
            <a:ext cx="3660545" cy="95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综上所述，实现该课题的技术与条件都比较成熟可靠，因此，该课题具有一定的理论意义和现实意义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88345" y="2752192"/>
            <a:ext cx="2040946" cy="2175738"/>
            <a:chOff x="3602904" y="2613289"/>
            <a:chExt cx="2041212" cy="2175738"/>
          </a:xfrm>
          <a:solidFill>
            <a:schemeClr val="accent3"/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3602904" y="2613289"/>
              <a:ext cx="2041212" cy="2175738"/>
              <a:chOff x="9248849" y="2510971"/>
              <a:chExt cx="2041212" cy="2175738"/>
            </a:xfrm>
            <a:grpFill/>
          </p:grpSpPr>
          <p:sp>
            <p:nvSpPr>
              <p:cNvPr id="64" name="等腰三角形 63"/>
              <p:cNvSpPr/>
              <p:nvPr/>
            </p:nvSpPr>
            <p:spPr>
              <a:xfrm>
                <a:off x="9248849" y="2927053"/>
                <a:ext cx="2041212" cy="1759656"/>
              </a:xfrm>
              <a:prstGeom prst="triangl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0264874" y="2510971"/>
                <a:ext cx="0" cy="411002"/>
              </a:xfrm>
              <a:prstGeom prst="line">
                <a:avLst/>
              </a:prstGeom>
              <a:grpFill/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4300582" y="3820791"/>
              <a:ext cx="614362" cy="615950"/>
              <a:chOff x="5332413" y="2111201"/>
              <a:chExt cx="614362" cy="615950"/>
            </a:xfrm>
            <a:grpFill/>
          </p:grpSpPr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5332413" y="2111201"/>
                <a:ext cx="614362" cy="615950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5505450" y="2284239"/>
                <a:ext cx="268287" cy="269875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5562600" y="2341389"/>
                <a:ext cx="153987" cy="153987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预期效果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190288" y="1262506"/>
            <a:ext cx="5230889" cy="1543024"/>
          </a:xfrm>
          <a:prstGeom prst="roundRect">
            <a:avLst>
              <a:gd name="adj" fmla="val 131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4993" y="148707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打造一个便民、直观的信息平台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2633785" y="6400413"/>
            <a:ext cx="458320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724779" y="1487072"/>
            <a:ext cx="1025001" cy="1025132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3528" y="1787402"/>
            <a:ext cx="6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预期效果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1DBA1-B3C2-C7E3-643A-89223E340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2" r="1116" b="1608"/>
          <a:stretch/>
        </p:blipFill>
        <p:spPr>
          <a:xfrm>
            <a:off x="1749780" y="3364276"/>
            <a:ext cx="3828066" cy="24020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BA45AB-DADB-AFB9-F074-DE34615B8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55"/>
          <a:stretch/>
        </p:blipFill>
        <p:spPr>
          <a:xfrm>
            <a:off x="6835632" y="3364725"/>
            <a:ext cx="3828066" cy="2408182"/>
          </a:xfrm>
          <a:prstGeom prst="rect">
            <a:avLst/>
          </a:prstGeom>
        </p:spPr>
      </p:pic>
      <p:sp>
        <p:nvSpPr>
          <p:cNvPr id="17" name="矩形 1">
            <a:extLst>
              <a:ext uri="{FF2B5EF4-FFF2-40B4-BE49-F238E27FC236}">
                <a16:creationId xmlns:a16="http://schemas.microsoft.com/office/drawing/2014/main" id="{839DF938-BC1D-16BC-28DB-87C36035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927" y="1887182"/>
            <a:ext cx="47223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吸收现有平台的优点。利用知识图谱技术，设计智能向导模块为网站提供更便利准确的引导服务。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E49DA-7AA7-2786-193A-D7B038D3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65" y="861392"/>
            <a:ext cx="2724471" cy="18249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EBBFD4-D432-99A9-60E8-9CC18DD529D8}"/>
              </a:ext>
            </a:extLst>
          </p:cNvPr>
          <p:cNvSpPr/>
          <p:nvPr/>
        </p:nvSpPr>
        <p:spPr>
          <a:xfrm>
            <a:off x="7759650" y="587303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数据可视化展示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EA9471-71D3-93B0-7F2F-765A29EAC8F7}"/>
              </a:ext>
            </a:extLst>
          </p:cNvPr>
          <p:cNvSpPr/>
          <p:nvPr/>
        </p:nvSpPr>
        <p:spPr>
          <a:xfrm>
            <a:off x="8222005" y="2737219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知识图谱问答机器人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A589F3-805A-F34A-A6A3-DAE1DA713166}"/>
              </a:ext>
            </a:extLst>
          </p:cNvPr>
          <p:cNvSpPr/>
          <p:nvPr/>
        </p:nvSpPr>
        <p:spPr>
          <a:xfrm>
            <a:off x="2972238" y="58968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平台主页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8" grpId="0"/>
      <p:bldP spid="1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68642" y="3483192"/>
            <a:ext cx="1954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主要功能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4">
      <a:dk1>
        <a:sysClr val="windowText" lastClr="000000"/>
      </a:dk1>
      <a:lt1>
        <a:sysClr val="window" lastClr="FFFFFF"/>
      </a:lt1>
      <a:dk2>
        <a:srgbClr val="365A96"/>
      </a:dk2>
      <a:lt2>
        <a:srgbClr val="3AC8D9"/>
      </a:lt2>
      <a:accent1>
        <a:srgbClr val="3AC8D9"/>
      </a:accent1>
      <a:accent2>
        <a:srgbClr val="365A96"/>
      </a:accent2>
      <a:accent3>
        <a:srgbClr val="3AC8D9"/>
      </a:accent3>
      <a:accent4>
        <a:srgbClr val="365A96"/>
      </a:accent4>
      <a:accent5>
        <a:srgbClr val="3AC8D9"/>
      </a:accent5>
      <a:accent6>
        <a:srgbClr val="365A96"/>
      </a:accent6>
      <a:hlink>
        <a:srgbClr val="0563C1"/>
      </a:hlink>
      <a:folHlink>
        <a:srgbClr val="954F72"/>
      </a:folHlink>
    </a:clrScheme>
    <a:fontScheme name="2qkjo2s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qkjo2s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810</Words>
  <Application>Microsoft Office PowerPoint</Application>
  <PresentationFormat>宽屏</PresentationFormat>
  <Paragraphs>128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课题背景 – 意义</vt:lpstr>
      <vt:lpstr>课题背景 – 技术基础</vt:lpstr>
      <vt:lpstr>课题背景 – 技术可行性</vt:lpstr>
      <vt:lpstr>PowerPoint 演示文稿</vt:lpstr>
      <vt:lpstr>预期效果</vt:lpstr>
      <vt:lpstr>PowerPoint 演示文稿</vt:lpstr>
      <vt:lpstr>主要功能 – 产品展示页面</vt:lpstr>
      <vt:lpstr>主要功能 – 数据可视化展示</vt:lpstr>
      <vt:lpstr>主要功能 – 智能向导</vt:lpstr>
      <vt:lpstr>PowerPoint 演示文稿</vt:lpstr>
      <vt:lpstr>进度安排</vt:lpstr>
      <vt:lpstr>参考文献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杰明 曾</cp:lastModifiedBy>
  <cp:revision>36</cp:revision>
  <dcterms:created xsi:type="dcterms:W3CDTF">2015-05-05T08:02:00Z</dcterms:created>
  <dcterms:modified xsi:type="dcterms:W3CDTF">2023-09-20T06:42:26Z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571980949B194E25981008F9ABFFC437_12</vt:lpwstr>
  </property>
  <property fmtid="{D5CDD505-2E9C-101B-9397-08002B2CF9AE}" pid="3" name="KSOProductBuildVer">
    <vt:lpwstr>2052-12.1.0.15120</vt:lpwstr>
  </property>
</Properties>
</file>