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4" cy="3338150"/>
          </a:xfrm>
          <a:prstGeom prst="rect">
            <a:avLst/>
          </a:prstGeom>
          <a:solidFill>
            <a:srgbClr val="465359"/>
          </a:solidFill>
          <a:ln w="12700">
            <a:miter lim="400000"/>
          </a:ln>
        </p:spPr>
        <p:txBody>
          <a:bodyPr lIns="45719" rIns="45719"/>
          <a:lstStyle/>
          <a:p>
            <a:pPr/>
          </a:p>
        </p:txBody>
      </p:sp>
      <p:sp>
        <p:nvSpPr>
          <p:cNvPr id="16"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7"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6"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3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sz="1800">
                <a:solidFill>
                  <a:schemeClr val="accent1"/>
                </a:solidFill>
              </a:defRPr>
            </a:lvl1pPr>
            <a:lvl2pPr marL="0" indent="457200">
              <a:buClrTx/>
              <a:buSzTx/>
              <a:buNone/>
              <a:defRPr cap="all" sz="1800">
                <a:solidFill>
                  <a:schemeClr val="accent1"/>
                </a:solidFill>
              </a:defRPr>
            </a:lvl2pPr>
            <a:lvl3pPr marL="0" indent="914400">
              <a:buClrTx/>
              <a:buSzTx/>
              <a:buNone/>
              <a:defRPr cap="all" sz="1800">
                <a:solidFill>
                  <a:schemeClr val="accent1"/>
                </a:solidFill>
              </a:defRPr>
            </a:lvl3pPr>
            <a:lvl4pPr marL="0" indent="1371600">
              <a:buClrTx/>
              <a:buSzTx/>
              <a:buNone/>
              <a:defRPr cap="all" sz="1800">
                <a:solidFill>
                  <a:schemeClr val="accent1"/>
                </a:solidFill>
              </a:defRPr>
            </a:lvl4pPr>
            <a:lvl5pPr marL="0" indent="1828800">
              <a:buClrTx/>
              <a:buSzTx/>
              <a:buNone/>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50"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51"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52" name="Title Text"/>
          <p:cNvSpPr txBox="1"/>
          <p:nvPr>
            <p:ph type="title"/>
          </p:nvPr>
        </p:nvSpPr>
        <p:spPr>
          <a:xfrm>
            <a:off x="581193" y="729657"/>
            <a:ext cx="11029616" cy="492856"/>
          </a:xfrm>
          <a:prstGeom prst="rect">
            <a:avLst/>
          </a:prstGeom>
        </p:spPr>
        <p:txBody>
          <a:bodyPr/>
          <a:lstStyle/>
          <a:p>
            <a:pPr/>
            <a:r>
              <a:t>Title Text</a:t>
            </a:r>
          </a:p>
        </p:txBody>
      </p:sp>
      <p:sp>
        <p:nvSpPr>
          <p:cNvPr id="53"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63"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64"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5" name="Title Text"/>
          <p:cNvSpPr txBox="1"/>
          <p:nvPr>
            <p:ph type="title"/>
          </p:nvPr>
        </p:nvSpPr>
        <p:spPr>
          <a:xfrm>
            <a:off x="581193" y="729657"/>
            <a:ext cx="11029616" cy="988334"/>
          </a:xfrm>
          <a:prstGeom prst="rect">
            <a:avLst/>
          </a:prstGeom>
        </p:spPr>
        <p:txBody>
          <a:bodyPr/>
          <a:lstStyle/>
          <a:p>
            <a:pPr/>
            <a:r>
              <a:t>Title Text</a:t>
            </a:r>
          </a:p>
        </p:txBody>
      </p:sp>
      <p:sp>
        <p:nvSpPr>
          <p:cNvPr id="66"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xfrm>
            <a:off x="575894" y="729657"/>
            <a:ext cx="11029616" cy="592248"/>
          </a:xfrm>
          <a:prstGeom prst="rect">
            <a:avLst/>
          </a:prstGeom>
        </p:spPr>
        <p:txBody>
          <a:bodyPr/>
          <a:lstStyle/>
          <a:p>
            <a:pPr/>
            <a:r>
              <a:t>Title Text</a:t>
            </a:r>
          </a:p>
        </p:txBody>
      </p:sp>
      <p:sp>
        <p:nvSpPr>
          <p:cNvPr id="7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85"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86"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87"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96"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9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99"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100"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marL="663999" indent="-339999">
              <a:defRPr sz="2000">
                <a:solidFill>
                  <a:srgbClr val="335B74"/>
                </a:solidFill>
              </a:defRPr>
            </a:lvl2pPr>
            <a:lvl3pPr marL="967500" indent="-337500">
              <a:defRPr sz="2000">
                <a:solidFill>
                  <a:srgbClr val="335B74"/>
                </a:solidFill>
              </a:defRPr>
            </a:lvl3pPr>
            <a:lvl4pPr marL="1342285" indent="-334285">
              <a:defRPr sz="2000">
                <a:solidFill>
                  <a:srgbClr val="335B74"/>
                </a:solidFill>
              </a:defRPr>
            </a:lvl4pPr>
            <a:lvl5pPr marL="1702285" indent="-334285">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102"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111"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112"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113"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14"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15"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305999" marR="0" indent="-305999"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695571" marR="0" indent="-371571"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983076" marR="0" indent="-35307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136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172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19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22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25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28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IlmaFatma/My-project-"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ctrTitle"/>
          </p:nvPr>
        </p:nvSpPr>
        <p:spPr>
          <a:xfrm>
            <a:off x="1524000" y="1705696"/>
            <a:ext cx="9144000" cy="977779"/>
          </a:xfrm>
          <a:prstGeom prst="rect">
            <a:avLst/>
          </a:prstGeom>
        </p:spPr>
        <p:txBody>
          <a:bodyPr/>
          <a:lstStyle>
            <a:lvl1pPr algn="ctr" defTabSz="388620">
              <a:defRPr sz="3060">
                <a:solidFill>
                  <a:schemeClr val="accent1"/>
                </a:solidFill>
                <a:latin typeface="Arial"/>
                <a:ea typeface="Arial"/>
                <a:cs typeface="Arial"/>
                <a:sym typeface="Arial"/>
              </a:defRPr>
            </a:lvl1pPr>
          </a:lstStyle>
          <a:p>
            <a:pPr/>
            <a:r>
              <a:t>Secure data hiding in image using steganography</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CAPSTONE PROJECT</a:t>
            </a:r>
          </a:p>
        </p:txBody>
      </p:sp>
      <p:sp>
        <p:nvSpPr>
          <p:cNvPr id="127" name="TextBox 3"/>
          <p:cNvSpPr txBox="1"/>
          <p:nvPr/>
        </p:nvSpPr>
        <p:spPr>
          <a:xfrm>
            <a:off x="2326417" y="3836973"/>
            <a:ext cx="7888742" cy="18357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1482AC"/>
                </a:solidFill>
                <a:latin typeface="Arial"/>
                <a:ea typeface="Arial"/>
                <a:cs typeface="Arial"/>
                <a:sym typeface="Arial"/>
              </a:defRPr>
            </a:pPr>
            <a:r>
              <a:t>Presented By:</a:t>
            </a:r>
          </a:p>
          <a:p>
            <a:pPr>
              <a:defRPr b="1" sz="2000">
                <a:solidFill>
                  <a:srgbClr val="1482AC"/>
                </a:solidFill>
                <a:latin typeface="Arial"/>
                <a:ea typeface="Arial"/>
                <a:cs typeface="Arial"/>
                <a:sym typeface="Arial"/>
              </a:defRPr>
            </a:pPr>
            <a:r>
              <a:t>Student Name : Ilma Fatma</a:t>
            </a:r>
          </a:p>
          <a:p>
            <a:pPr>
              <a:defRPr b="1" sz="2000">
                <a:solidFill>
                  <a:srgbClr val="1482AC"/>
                </a:solidFill>
                <a:latin typeface="Arial"/>
                <a:ea typeface="Arial"/>
                <a:cs typeface="Arial"/>
                <a:sym typeface="Arial"/>
              </a:defRPr>
            </a:pPr>
            <a:r>
              <a:t>College Name &amp; Department : Zakir Hussain College Of Engineering And Technology (Department Of Electrical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GitHub Link</a:t>
            </a:r>
          </a:p>
        </p:txBody>
      </p:sp>
      <p:sp>
        <p:nvSpPr>
          <p:cNvPr id="157" name="Content Placeholder 2"/>
          <p:cNvSpPr txBox="1"/>
          <p:nvPr>
            <p:ph type="body" idx="1"/>
          </p:nvPr>
        </p:nvSpPr>
        <p:spPr>
          <a:xfrm>
            <a:off x="581191" y="1302025"/>
            <a:ext cx="11029617" cy="4673325"/>
          </a:xfrm>
          <a:prstGeom prst="rect">
            <a:avLst/>
          </a:prstGeom>
        </p:spPr>
        <p:txBody>
          <a:bodyPr/>
          <a:lstStyle>
            <a:lvl1pPr>
              <a:defRPr u="sng">
                <a:solidFill>
                  <a:srgbClr val="6EAC1C"/>
                </a:solidFill>
                <a:uFill>
                  <a:solidFill>
                    <a:srgbClr val="6EAC1C"/>
                  </a:solidFill>
                </a:uFill>
                <a:hlinkClick r:id="rId2" invalidUrl="" action="" tgtFrame="" tooltip="" history="1" highlightClick="0" endSnd="0"/>
              </a:defRPr>
            </a:lvl1pPr>
          </a:lstStyle>
          <a:p>
            <a:pPr>
              <a:defRPr u="none">
                <a:solidFill>
                  <a:srgbClr val="404040"/>
                </a:solidFill>
                <a:uFillTx/>
              </a:defRPr>
            </a:pPr>
            <a:r>
              <a:rPr u="sng">
                <a:solidFill>
                  <a:srgbClr val="6EAC1C"/>
                </a:solidFill>
                <a:uFill>
                  <a:solidFill>
                    <a:srgbClr val="6EAC1C"/>
                  </a:solidFill>
                </a:uFill>
                <a:hlinkClick r:id="rId2" invalidUrl="" action="" tgtFrame="" tooltip="" history="1" highlightClick="0" endSnd="0"/>
              </a:rPr>
              <a:t>https://github.com/IlmaFatma/My-project-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Content Placeholder 2"/>
          <p:cNvSpPr txBox="1"/>
          <p:nvPr>
            <p:ph type="body" idx="1"/>
          </p:nvPr>
        </p:nvSpPr>
        <p:spPr>
          <a:xfrm>
            <a:off x="581191" y="1302025"/>
            <a:ext cx="11029617" cy="4673325"/>
          </a:xfrm>
          <a:prstGeom prst="rect">
            <a:avLst/>
          </a:prstGeom>
        </p:spPr>
        <p:txBody>
          <a:bodyPr/>
          <a:lstStyle>
            <a:lvl1pPr marL="0" indent="0">
              <a:buClrTx/>
              <a:buSzTx/>
              <a:buNone/>
            </a:lvl1pPr>
          </a:lstStyle>
          <a:p>
            <a:pPr/>
            <a:r>
              <a:t>A recent study published in the Intell Rev journal presented a novel approach to data hiding that leverages pixel value differencing and modification directions for improved security. In another research, scientists proposed an adaptive multi-bit-plane image steganography technique utilizing block data- hiding methods. These findings shed light on innovative solutions for securing digital information.</a:t>
            </a:r>
          </a:p>
        </p:txBody>
      </p:sp>
      <p:sp>
        <p:nvSpPr>
          <p:cNvPr id="160" name="Title 4"/>
          <p:cNvSpPr txBox="1"/>
          <p:nvPr/>
        </p:nvSpPr>
        <p:spPr>
          <a:xfrm>
            <a:off x="581390" y="844659"/>
            <a:ext cx="10938176" cy="53029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434340">
              <a:lnSpc>
                <a:spcPct val="80000"/>
              </a:lnSpc>
              <a:defRPr b="1" cap="all" sz="3135">
                <a:solidFill>
                  <a:schemeClr val="accent1"/>
                </a:solidFill>
                <a:latin typeface="Arial"/>
                <a:ea typeface="Arial"/>
                <a:cs typeface="Arial"/>
                <a:sym typeface="Arial"/>
              </a:defRPr>
            </a:lvl1pPr>
          </a:lstStyle>
          <a:p>
            <a:pPr/>
            <a:r>
              <a:t>Future scope(optional)</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49573" y="558467"/>
            <a:ext cx="10515601" cy="1325564"/>
          </a:xfrm>
          <a:prstGeom prst="rect">
            <a:avLst/>
          </a:prstGeom>
        </p:spPr>
        <p:txBody>
          <a:bodyPr/>
          <a:lstStyle>
            <a:lvl1pPr>
              <a:defRPr>
                <a:solidFill>
                  <a:srgbClr val="002060"/>
                </a:solidFill>
                <a:latin typeface="Arial"/>
                <a:ea typeface="Arial"/>
                <a:cs typeface="Arial"/>
                <a:sym typeface="Arial"/>
              </a:defRPr>
            </a:lvl1pPr>
          </a:lstStyle>
          <a:p>
            <a:pPr/>
            <a:r>
              <a:t>OUTLINE</a:t>
            </a:r>
          </a:p>
        </p:txBody>
      </p:sp>
      <p:sp>
        <p:nvSpPr>
          <p:cNvPr id="130" name="Content Placeholder 2"/>
          <p:cNvSpPr txBox="1"/>
          <p:nvPr>
            <p:ph type="body" idx="1"/>
          </p:nvPr>
        </p:nvSpPr>
        <p:spPr>
          <a:xfrm>
            <a:off x="838199" y="1618938"/>
            <a:ext cx="11019022" cy="5239062"/>
          </a:xfrm>
          <a:prstGeom prst="rect">
            <a:avLst/>
          </a:prstGeom>
        </p:spPr>
        <p:txBody>
          <a:bodyPr anchor="t"/>
          <a:lstStyle/>
          <a:p>
            <a:pPr marL="0" indent="0">
              <a:buSzTx/>
              <a:buFont typeface="Wingdings 2"/>
              <a:buNone/>
              <a:defRPr b="1" sz="2000">
                <a:latin typeface="Arial"/>
                <a:ea typeface="Arial"/>
                <a:cs typeface="Arial"/>
                <a:sym typeface="Arial"/>
              </a:defRPr>
            </a:pPr>
            <a:r>
              <a:t>  </a:t>
            </a:r>
          </a:p>
          <a:p>
            <a:pPr marL="305434" indent="-305434">
              <a:defRPr b="1" sz="2000">
                <a:latin typeface="Arial"/>
                <a:ea typeface="Arial"/>
                <a:cs typeface="Arial"/>
                <a:sym typeface="Arial"/>
              </a:defRPr>
            </a:pPr>
            <a:r>
              <a:t>Problem Statement </a:t>
            </a:r>
          </a:p>
          <a:p>
            <a:pPr marL="305434" indent="-305434">
              <a:defRPr b="1" sz="2000">
                <a:latin typeface="Arial"/>
                <a:ea typeface="Arial"/>
                <a:cs typeface="Arial"/>
                <a:sym typeface="Arial"/>
              </a:defRPr>
            </a:pPr>
            <a:r>
              <a:t>Technology used</a:t>
            </a:r>
          </a:p>
          <a:p>
            <a:pPr marL="305434" indent="-305434">
              <a:defRPr b="1" sz="2000">
                <a:latin typeface="Arial"/>
                <a:ea typeface="Arial"/>
                <a:cs typeface="Arial"/>
                <a:sym typeface="Arial"/>
              </a:defRPr>
            </a:pPr>
            <a:r>
              <a:t>Wow factor </a:t>
            </a:r>
          </a:p>
          <a:p>
            <a:pPr marL="305434" indent="-305434">
              <a:defRPr b="1" sz="2000">
                <a:latin typeface="Arial"/>
                <a:ea typeface="Arial"/>
                <a:cs typeface="Arial"/>
                <a:sym typeface="Arial"/>
              </a:defRPr>
            </a:pPr>
            <a:r>
              <a:t>End users</a:t>
            </a:r>
          </a:p>
          <a:p>
            <a:pPr marL="305434" indent="-305434">
              <a:defRPr b="1" sz="2000">
                <a:latin typeface="Arial"/>
                <a:ea typeface="Arial"/>
                <a:cs typeface="Arial"/>
                <a:sym typeface="Arial"/>
              </a:defRPr>
            </a:pPr>
            <a:r>
              <a:t>Result</a:t>
            </a:r>
          </a:p>
          <a:p>
            <a:pPr marL="305434" indent="-305434">
              <a:defRPr b="1" sz="2000">
                <a:latin typeface="Arial"/>
                <a:ea typeface="Arial"/>
                <a:cs typeface="Arial"/>
                <a:sym typeface="Arial"/>
              </a:defRPr>
            </a:pPr>
            <a:r>
              <a:t>Conclusion</a:t>
            </a:r>
          </a:p>
          <a:p>
            <a:pPr marL="305434" indent="-305434">
              <a:defRPr b="1" sz="2000">
                <a:latin typeface="Arial"/>
                <a:ea typeface="Arial"/>
                <a:cs typeface="Arial"/>
                <a:sym typeface="Arial"/>
              </a:defRPr>
            </a:pPr>
            <a:r>
              <a:t>Git-hub Link</a:t>
            </a:r>
          </a:p>
          <a:p>
            <a:pPr marL="305434" indent="-305434">
              <a:defRPr b="1" sz="2000">
                <a:latin typeface="Arial"/>
                <a:ea typeface="Arial"/>
                <a:cs typeface="Arial"/>
                <a:sym typeface="Arial"/>
              </a:defRPr>
            </a:pPr>
            <a:r>
              <a:t>Future scope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Problem Statement</a:t>
            </a:r>
          </a:p>
        </p:txBody>
      </p:sp>
      <p:sp>
        <p:nvSpPr>
          <p:cNvPr id="133" name="Content Placeholder 1"/>
          <p:cNvSpPr txBox="1"/>
          <p:nvPr>
            <p:ph type="body" idx="1"/>
          </p:nvPr>
        </p:nvSpPr>
        <p:spPr>
          <a:xfrm>
            <a:off x="259287" y="1498518"/>
            <a:ext cx="11029616" cy="4673326"/>
          </a:xfrm>
          <a:prstGeom prst="rect">
            <a:avLst/>
          </a:prstGeom>
        </p:spPr>
        <p:txBody>
          <a:bodyPr/>
          <a:lstStyle/>
          <a:p>
            <a:pPr marL="0" indent="0">
              <a:lnSpc>
                <a:spcPct val="100000"/>
              </a:lnSpc>
              <a:spcBef>
                <a:spcPts val="1000"/>
              </a:spcBef>
              <a:buClrTx/>
              <a:buSzTx/>
              <a:buNone/>
              <a:defRPr sz="1800">
                <a:solidFill>
                  <a:srgbClr val="383838"/>
                </a:solidFill>
                <a:latin typeface="+mj-lt"/>
                <a:ea typeface="+mj-ea"/>
                <a:cs typeface="+mj-cs"/>
                <a:sym typeface="Helvetica"/>
              </a:defRPr>
            </a:pPr>
            <a:r>
              <a:rPr b="1"/>
              <a:t>Concealing the Existence of a Message:</a:t>
            </a:r>
            <a:r>
              <a:t> This is the basic problem statement in steganography, where the task is to hide a message in another piece of information (e.g., an image, audio file, etc.) without leaving any visible signs that the message is there.It involves hiding a message so that it can only be read by authorised parties and providing a level of security to protect the message from being read by unauthorised parties.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Technology  used</a:t>
            </a:r>
          </a:p>
        </p:txBody>
      </p:sp>
      <p:sp>
        <p:nvSpPr>
          <p:cNvPr id="136" name="Content Placeholder 1"/>
          <p:cNvSpPr txBox="1"/>
          <p:nvPr>
            <p:ph type="body" idx="1"/>
          </p:nvPr>
        </p:nvSpPr>
        <p:spPr>
          <a:xfrm>
            <a:off x="171309" y="1190372"/>
            <a:ext cx="11613486" cy="5563974"/>
          </a:xfrm>
          <a:prstGeom prst="rect">
            <a:avLst/>
          </a:prstGeom>
        </p:spPr>
        <p:txBody>
          <a:bodyPr/>
          <a:lstStyle/>
          <a:p>
            <a:pPr marL="0" indent="0">
              <a:buSzTx/>
              <a:buFont typeface="Wingdings 2"/>
              <a:buNone/>
            </a:pPr>
            <a:r>
              <a:t>Python Idle</a:t>
            </a:r>
          </a:p>
          <a:p>
            <a:pPr marL="0" indent="0">
              <a:buSzTx/>
              <a:buFont typeface="Wingdings 2"/>
              <a:buNone/>
            </a:pPr>
            <a:r>
              <a:t>Libraries:</a:t>
            </a:r>
          </a:p>
          <a:p>
            <a:pPr marL="170447" indent="-170447">
              <a:buClrTx/>
              <a:buSzPct val="100000"/>
              <a:buChar char="•"/>
            </a:pPr>
            <a:r>
              <a:t>cv2</a:t>
            </a:r>
          </a:p>
          <a:p>
            <a:pPr marL="170447" indent="-170447">
              <a:buClrTx/>
              <a:buSzPct val="100000"/>
              <a:buChar char="•"/>
            </a:pPr>
            <a:r>
              <a:t>os</a:t>
            </a:r>
          </a:p>
          <a:p>
            <a:pPr marL="170447" indent="-170447">
              <a:buClrTx/>
              <a:buSzPct val="100000"/>
              <a:buChar char="•"/>
            </a:pPr>
            <a:r>
              <a:t>string</a:t>
            </a:r>
          </a:p>
          <a:p>
            <a:pPr marL="0" indent="0">
              <a:buClrTx/>
              <a:buSzTx/>
              <a:buNone/>
            </a:pPr>
            <a:r>
              <a:t>Open-cv</a:t>
            </a:r>
          </a:p>
          <a:p>
            <a:pPr marL="0" indent="0">
              <a:buSzTx/>
              <a:buFont typeface="Wingdings 2"/>
              <a:buNone/>
            </a:pPr>
            <a:r>
              <a:t>Web Browser</a:t>
            </a:r>
          </a:p>
          <a:p>
            <a:pPr marL="0" indent="0">
              <a:buSzTx/>
              <a:buFont typeface="Wingdings 2"/>
              <a:buNone/>
            </a:pPr>
            <a:r>
              <a:t>Visual Studio Code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4"/>
          <p:cNvSpPr txBox="1"/>
          <p:nvPr>
            <p:ph type="title"/>
          </p:nvPr>
        </p:nvSpPr>
        <p:spPr>
          <a:xfrm>
            <a:off x="581191" y="771729"/>
            <a:ext cx="11029616" cy="530298"/>
          </a:xfrm>
          <a:prstGeom prst="rect">
            <a:avLst/>
          </a:prstGeom>
        </p:spPr>
        <p:txBody>
          <a:bodyPr/>
          <a:lstStyle>
            <a:lvl1pPr defTabSz="448055">
              <a:defRPr sz="3136">
                <a:solidFill>
                  <a:schemeClr val="accent1"/>
                </a:solidFill>
                <a:latin typeface="Arial"/>
                <a:ea typeface="Arial"/>
                <a:cs typeface="Arial"/>
                <a:sym typeface="Arial"/>
              </a:defRPr>
            </a:lvl1pPr>
          </a:lstStyle>
          <a:p>
            <a:pPr/>
            <a:r>
              <a:t>Wow factors</a:t>
            </a:r>
          </a:p>
        </p:txBody>
      </p:sp>
      <p:sp>
        <p:nvSpPr>
          <p:cNvPr id="139" name="Content Placeholder 1"/>
          <p:cNvSpPr txBox="1"/>
          <p:nvPr>
            <p:ph type="body" idx="1"/>
          </p:nvPr>
        </p:nvSpPr>
        <p:spPr>
          <a:xfrm>
            <a:off x="581192" y="1353523"/>
            <a:ext cx="11029616" cy="4673325"/>
          </a:xfrm>
          <a:prstGeom prst="rect">
            <a:avLst/>
          </a:prstGeom>
        </p:spPr>
        <p:txBody>
          <a:bodyPr/>
          <a:lstStyle/>
          <a:p>
            <a:pPr marL="0" indent="0">
              <a:buSzTx/>
              <a:buFont typeface="Wingdings 2"/>
              <a:buNone/>
              <a:defRPr b="1" sz="1800">
                <a:solidFill>
                  <a:srgbClr val="0F0F0F"/>
                </a:solidFill>
              </a:defRPr>
            </a:pPr>
            <a:r>
              <a:t>What makes this project stand out from other project?</a:t>
            </a:r>
          </a:p>
          <a:p>
            <a:pPr marL="0" indent="0">
              <a:buClrTx/>
              <a:buSzTx/>
              <a:buNone/>
            </a:pPr>
            <a:r>
              <a:t>It includes a whole host of techniques, and one which standards out is steganography which comes from steganos, or covered. What makes steganography unique is that it is a technique of making information hard to find, not hard to read once found.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End users</a:t>
            </a:r>
          </a:p>
        </p:txBody>
      </p:sp>
      <p:sp>
        <p:nvSpPr>
          <p:cNvPr id="142" name="Content Placeholder 2"/>
          <p:cNvSpPr txBox="1"/>
          <p:nvPr>
            <p:ph type="body" idx="1"/>
          </p:nvPr>
        </p:nvSpPr>
        <p:spPr>
          <a:xfrm>
            <a:off x="581191" y="1302025"/>
            <a:ext cx="11029617" cy="4673325"/>
          </a:xfrm>
          <a:prstGeom prst="rect">
            <a:avLst/>
          </a:prstGeom>
        </p:spPr>
        <p:txBody>
          <a:bodyPr/>
          <a:lstStyle/>
          <a:p>
            <a:pPr marL="170447" indent="-170447">
              <a:buClrTx/>
              <a:buSzPct val="100000"/>
              <a:buChar char="•"/>
            </a:pPr>
            <a:r>
              <a:t>Ethical hackers</a:t>
            </a:r>
          </a:p>
          <a:p>
            <a:pPr marL="170447" indent="-170447">
              <a:buClrTx/>
              <a:buSzPct val="100000"/>
              <a:buChar char="•"/>
            </a:pPr>
            <a:r>
              <a:t>Forensics examiners</a:t>
            </a:r>
          </a:p>
          <a:p>
            <a:pPr marL="170447" indent="-170447">
              <a:buClrTx/>
              <a:buSzPct val="100000"/>
              <a:buChar char="•"/>
            </a:pPr>
            <a:r>
              <a:t>Spies</a:t>
            </a:r>
          </a:p>
          <a:p>
            <a:pPr marL="170447" indent="-170447">
              <a:buClrTx/>
              <a:buSzPct val="100000"/>
              <a:buChar char="•"/>
            </a:pPr>
            <a:r>
              <a:t>Government security </a:t>
            </a:r>
          </a:p>
          <a:p>
            <a:pPr marL="170447" indent="-170447">
              <a:buClrTx/>
              <a:buSzPct val="100000"/>
              <a:buChar char="•"/>
            </a:pPr>
            <a:r>
              <a:t>Intelligence agencies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Results</a:t>
            </a:r>
          </a:p>
        </p:txBody>
      </p:sp>
      <p:pic>
        <p:nvPicPr>
          <p:cNvPr id="145" name="Screenshot 2025-02-26 at 1.08.38 AM.png" descr="Screenshot 2025-02-26 at 1.08.38 AM.png"/>
          <p:cNvPicPr>
            <a:picLocks noChangeAspect="1"/>
          </p:cNvPicPr>
          <p:nvPr/>
        </p:nvPicPr>
        <p:blipFill>
          <a:blip r:embed="rId2">
            <a:extLst/>
          </a:blip>
          <a:stretch>
            <a:fillRect/>
          </a:stretch>
        </p:blipFill>
        <p:spPr>
          <a:xfrm>
            <a:off x="6348676" y="1452365"/>
            <a:ext cx="5700153" cy="3562596"/>
          </a:xfrm>
          <a:prstGeom prst="rect">
            <a:avLst/>
          </a:prstGeom>
          <a:ln w="12700">
            <a:miter lim="400000"/>
          </a:ln>
        </p:spPr>
      </p:pic>
      <p:sp>
        <p:nvSpPr>
          <p:cNvPr id="1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7" name="Screenshot 2025-02-26 at 1.12.51 AM.png" descr="Screenshot 2025-02-26 at 1.12.51 AM.png"/>
          <p:cNvPicPr>
            <a:picLocks noChangeAspect="1"/>
          </p:cNvPicPr>
          <p:nvPr/>
        </p:nvPicPr>
        <p:blipFill>
          <a:blip r:embed="rId3">
            <a:extLst/>
          </a:blip>
          <a:stretch>
            <a:fillRect/>
          </a:stretch>
        </p:blipFill>
        <p:spPr>
          <a:xfrm>
            <a:off x="445082" y="1432551"/>
            <a:ext cx="5763558" cy="360222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sults"/>
          <p:cNvSpPr txBox="1"/>
          <p:nvPr>
            <p:ph type="title"/>
          </p:nvPr>
        </p:nvSpPr>
        <p:spPr>
          <a:xfrm>
            <a:off x="581192" y="661963"/>
            <a:ext cx="11029616" cy="530297"/>
          </a:xfrm>
          <a:prstGeom prst="rect">
            <a:avLst/>
          </a:prstGeom>
        </p:spPr>
        <p:txBody>
          <a:bodyPr/>
          <a:lstStyle>
            <a:lvl1pPr>
              <a:defRPr>
                <a:solidFill>
                  <a:srgbClr val="76D6FF"/>
                </a:solidFill>
              </a:defRPr>
            </a:lvl1pPr>
          </a:lstStyle>
          <a:p>
            <a:pPr/>
            <a:r>
              <a:t>Results</a:t>
            </a:r>
          </a:p>
        </p:txBody>
      </p:sp>
      <p:pic>
        <p:nvPicPr>
          <p:cNvPr id="150" name="Screenshot 2025-02-26 at 1.13.57 AM.png" descr="Screenshot 2025-02-26 at 1.13.57 AM.png"/>
          <p:cNvPicPr>
            <a:picLocks noChangeAspect="1"/>
          </p:cNvPicPr>
          <p:nvPr/>
        </p:nvPicPr>
        <p:blipFill>
          <a:blip r:embed="rId2">
            <a:extLst/>
          </a:blip>
          <a:stretch>
            <a:fillRect/>
          </a:stretch>
        </p:blipFill>
        <p:spPr>
          <a:xfrm>
            <a:off x="137999" y="1442567"/>
            <a:ext cx="6356584" cy="3972866"/>
          </a:xfrm>
          <a:prstGeom prst="rect">
            <a:avLst/>
          </a:prstGeom>
          <a:ln w="12700">
            <a:miter lim="400000"/>
          </a:ln>
        </p:spPr>
      </p:pic>
      <p:pic>
        <p:nvPicPr>
          <p:cNvPr id="151" name="Screenshot 2025-02-26 at 1.18.38 AM.png" descr="Screenshot 2025-02-26 at 1.18.38 AM.png"/>
          <p:cNvPicPr>
            <a:picLocks noChangeAspect="1"/>
          </p:cNvPicPr>
          <p:nvPr/>
        </p:nvPicPr>
        <p:blipFill>
          <a:blip r:embed="rId3">
            <a:extLst/>
          </a:blip>
          <a:stretch>
            <a:fillRect/>
          </a:stretch>
        </p:blipFill>
        <p:spPr>
          <a:xfrm>
            <a:off x="5640020" y="1442567"/>
            <a:ext cx="6356584" cy="397286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Conclusion</a:t>
            </a:r>
          </a:p>
        </p:txBody>
      </p:sp>
      <p:sp>
        <p:nvSpPr>
          <p:cNvPr id="154" name="Content Placeholder 2"/>
          <p:cNvSpPr txBox="1"/>
          <p:nvPr>
            <p:ph type="body" idx="1"/>
          </p:nvPr>
        </p:nvSpPr>
        <p:spPr>
          <a:xfrm>
            <a:off x="581191" y="1302025"/>
            <a:ext cx="11029617" cy="4673325"/>
          </a:xfrm>
          <a:prstGeom prst="rect">
            <a:avLst/>
          </a:prstGeom>
        </p:spPr>
        <p:txBody>
          <a:bodyPr/>
          <a:lstStyle/>
          <a:p>
            <a:pPr marL="0" indent="0">
              <a:lnSpc>
                <a:spcPct val="100000"/>
              </a:lnSpc>
              <a:spcBef>
                <a:spcPts val="1600"/>
              </a:spcBef>
              <a:buClrTx/>
              <a:buSzTx/>
              <a:buNone/>
              <a:defRPr sz="1800">
                <a:solidFill>
                  <a:srgbClr val="383838"/>
                </a:solidFill>
                <a:latin typeface="+mj-lt"/>
                <a:ea typeface="+mj-ea"/>
                <a:cs typeface="+mj-cs"/>
                <a:sym typeface="Helvetica"/>
              </a:defRPr>
            </a:pPr>
            <a:r>
              <a:t>Steganography is a powerful and versatile technique for hiding information in other data. The technique has a long history and has been adapted for use in the digital age to meet the demands of modern security and privacy needs.</a:t>
            </a:r>
          </a:p>
          <a:p>
            <a:pPr marL="0" indent="0">
              <a:lnSpc>
                <a:spcPct val="100000"/>
              </a:lnSpc>
              <a:spcBef>
                <a:spcPts val="1600"/>
              </a:spcBef>
              <a:buClrTx/>
              <a:buSzTx/>
              <a:buNone/>
              <a:defRPr sz="1800">
                <a:solidFill>
                  <a:srgbClr val="383838"/>
                </a:solidFill>
                <a:latin typeface="+mj-lt"/>
                <a:ea typeface="+mj-ea"/>
                <a:cs typeface="+mj-cs"/>
                <a:sym typeface="Helvetica"/>
              </a:defRPr>
            </a:pPr>
            <a:r>
              <a:t>Steganography provides a way to transmit confidential information securely and covetable manner and is often used as an alternative or complement to cryptography. By embedding secret messages in cover media, steganography allows individuals and organizations to protect sensitive information from prying eyes and ensure the confidentiality of their communications.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