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96" r:id="rId7"/>
    <p:sldId id="264" r:id="rId8"/>
    <p:sldId id="297" r:id="rId9"/>
    <p:sldId id="274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  <p:bold r:id="rId13"/>
    </p:embeddedFont>
    <p:embeddedFont>
      <p:font typeface="Bebas Neue" panose="020B0606020202050201" pitchFamily="34" charset="0"/>
      <p:regular r:id="rId14"/>
    </p:embeddedFont>
    <p:embeddedFont>
      <p:font typeface="Lexend" panose="020B0604020202020204" charset="0"/>
      <p:regular r:id="rId15"/>
      <p:bold r:id="rId16"/>
    </p:embeddedFont>
    <p:embeddedFont>
      <p:font typeface="Reem Kufi" pitchFamily="2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6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F2B986-AC50-4987-8478-DC376AC9ACEC}">
  <a:tblStyle styleId="{60F2B986-AC50-4987-8478-DC376AC9AC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742AC9-EACC-4C77-9F0C-EE0EA157D11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4" y="77"/>
      </p:cViewPr>
      <p:guideLst>
        <p:guide orient="horz" pos="296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>
          <a:extLst>
            <a:ext uri="{FF2B5EF4-FFF2-40B4-BE49-F238E27FC236}">
              <a16:creationId xmlns:a16="http://schemas.microsoft.com/office/drawing/2014/main" id="{BE72D3B0-B9EE-EE7D-7A6D-684ED507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4d99d1a72_0_2:notes">
            <a:extLst>
              <a:ext uri="{FF2B5EF4-FFF2-40B4-BE49-F238E27FC236}">
                <a16:creationId xmlns:a16="http://schemas.microsoft.com/office/drawing/2014/main" id="{464ED16E-9228-9EDB-5230-4BC4F7EFC2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4d99d1a72_0_2:notes">
            <a:extLst>
              <a:ext uri="{FF2B5EF4-FFF2-40B4-BE49-F238E27FC236}">
                <a16:creationId xmlns:a16="http://schemas.microsoft.com/office/drawing/2014/main" id="{5E4972DB-88AD-5D84-AC61-DEB348E2C1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99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>
          <a:extLst>
            <a:ext uri="{FF2B5EF4-FFF2-40B4-BE49-F238E27FC236}">
              <a16:creationId xmlns:a16="http://schemas.microsoft.com/office/drawing/2014/main" id="{63668FF0-9D0E-F0A9-6E0D-2DC9BB69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84d99d1a72_0_2:notes">
            <a:extLst>
              <a:ext uri="{FF2B5EF4-FFF2-40B4-BE49-F238E27FC236}">
                <a16:creationId xmlns:a16="http://schemas.microsoft.com/office/drawing/2014/main" id="{353A2B50-01FE-71EF-5F91-35F202B9D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84d99d1a72_0_2:notes">
            <a:extLst>
              <a:ext uri="{FF2B5EF4-FFF2-40B4-BE49-F238E27FC236}">
                <a16:creationId xmlns:a16="http://schemas.microsoft.com/office/drawing/2014/main" id="{C287FBDD-0CD5-A7F0-12BE-8782C07A21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159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84d99d1a72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84d99d1a72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01300" y="1106650"/>
            <a:ext cx="6350100" cy="20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45950" y="3347650"/>
            <a:ext cx="4668600" cy="475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479" y="-146400"/>
            <a:ext cx="9273129" cy="5289900"/>
            <a:chOff x="-70479" y="-146400"/>
            <a:chExt cx="9273129" cy="52899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88278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8650" y="316200"/>
              <a:ext cx="92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4" name="Google Shape;14;p2"/>
            <p:cNvCxnSpPr/>
            <p:nvPr/>
          </p:nvCxnSpPr>
          <p:spPr>
            <a:xfrm>
              <a:off x="85116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5" name="Google Shape;15;p2"/>
            <p:cNvCxnSpPr/>
            <p:nvPr/>
          </p:nvCxnSpPr>
          <p:spPr>
            <a:xfrm flipH="1">
              <a:off x="-70479" y="0"/>
              <a:ext cx="1457700" cy="145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6" name="Google Shape;16;p2"/>
            <p:cNvCxnSpPr/>
            <p:nvPr/>
          </p:nvCxnSpPr>
          <p:spPr>
            <a:xfrm flipH="1">
              <a:off x="7742125" y="3703150"/>
              <a:ext cx="1437900" cy="144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713225" y="2329925"/>
            <a:ext cx="22929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2"/>
          </p:nvPr>
        </p:nvSpPr>
        <p:spPr>
          <a:xfrm>
            <a:off x="3332263" y="2329925"/>
            <a:ext cx="22929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3"/>
          </p:nvPr>
        </p:nvSpPr>
        <p:spPr>
          <a:xfrm>
            <a:off x="5951301" y="2329925"/>
            <a:ext cx="22929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4"/>
          </p:nvPr>
        </p:nvSpPr>
        <p:spPr>
          <a:xfrm>
            <a:off x="713225" y="1707200"/>
            <a:ext cx="22929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5"/>
          </p:nvPr>
        </p:nvSpPr>
        <p:spPr>
          <a:xfrm>
            <a:off x="3332265" y="1707200"/>
            <a:ext cx="22929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6"/>
          </p:nvPr>
        </p:nvSpPr>
        <p:spPr>
          <a:xfrm>
            <a:off x="5951305" y="1707200"/>
            <a:ext cx="22929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7670500" y="-146400"/>
            <a:ext cx="1572300" cy="5289900"/>
            <a:chOff x="7670500" y="-146400"/>
            <a:chExt cx="1572300" cy="5289900"/>
          </a:xfrm>
        </p:grpSpPr>
        <p:cxnSp>
          <p:nvCxnSpPr>
            <p:cNvPr id="139" name="Google Shape;139;p17"/>
            <p:cNvCxnSpPr/>
            <p:nvPr/>
          </p:nvCxnSpPr>
          <p:spPr>
            <a:xfrm>
              <a:off x="88278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40" name="Google Shape;140;p17"/>
            <p:cNvCxnSpPr/>
            <p:nvPr/>
          </p:nvCxnSpPr>
          <p:spPr>
            <a:xfrm>
              <a:off x="85116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41" name="Google Shape;141;p17"/>
            <p:cNvCxnSpPr/>
            <p:nvPr/>
          </p:nvCxnSpPr>
          <p:spPr>
            <a:xfrm>
              <a:off x="7670500" y="-68325"/>
              <a:ext cx="1572300" cy="15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717975" y="1863343"/>
            <a:ext cx="24645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2"/>
          </p:nvPr>
        </p:nvSpPr>
        <p:spPr>
          <a:xfrm>
            <a:off x="3338739" y="1863325"/>
            <a:ext cx="24645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3"/>
          </p:nvPr>
        </p:nvSpPr>
        <p:spPr>
          <a:xfrm>
            <a:off x="717975" y="3601178"/>
            <a:ext cx="24645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4"/>
          </p:nvPr>
        </p:nvSpPr>
        <p:spPr>
          <a:xfrm>
            <a:off x="3338739" y="3601174"/>
            <a:ext cx="24645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5"/>
          </p:nvPr>
        </p:nvSpPr>
        <p:spPr>
          <a:xfrm>
            <a:off x="5959504" y="1863325"/>
            <a:ext cx="24645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6"/>
          </p:nvPr>
        </p:nvSpPr>
        <p:spPr>
          <a:xfrm>
            <a:off x="5959504" y="3601174"/>
            <a:ext cx="24645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7"/>
          </p:nvPr>
        </p:nvSpPr>
        <p:spPr>
          <a:xfrm>
            <a:off x="717975" y="1437225"/>
            <a:ext cx="24645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8"/>
          </p:nvPr>
        </p:nvSpPr>
        <p:spPr>
          <a:xfrm>
            <a:off x="3338739" y="1437225"/>
            <a:ext cx="24645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9"/>
          </p:nvPr>
        </p:nvSpPr>
        <p:spPr>
          <a:xfrm>
            <a:off x="5959504" y="1437225"/>
            <a:ext cx="24645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13"/>
          </p:nvPr>
        </p:nvSpPr>
        <p:spPr>
          <a:xfrm>
            <a:off x="717975" y="3171774"/>
            <a:ext cx="24645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14"/>
          </p:nvPr>
        </p:nvSpPr>
        <p:spPr>
          <a:xfrm>
            <a:off x="3338739" y="3171774"/>
            <a:ext cx="24645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15"/>
          </p:nvPr>
        </p:nvSpPr>
        <p:spPr>
          <a:xfrm>
            <a:off x="5959504" y="3171774"/>
            <a:ext cx="2464500" cy="4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19"/>
          <p:cNvGrpSpPr/>
          <p:nvPr/>
        </p:nvGrpSpPr>
        <p:grpSpPr>
          <a:xfrm>
            <a:off x="-58650" y="-146400"/>
            <a:ext cx="9261300" cy="5289900"/>
            <a:chOff x="-58650" y="-146400"/>
            <a:chExt cx="9261300" cy="5289900"/>
          </a:xfrm>
        </p:grpSpPr>
        <p:cxnSp>
          <p:nvCxnSpPr>
            <p:cNvPr id="171" name="Google Shape;171;p19"/>
            <p:cNvCxnSpPr/>
            <p:nvPr/>
          </p:nvCxnSpPr>
          <p:spPr>
            <a:xfrm>
              <a:off x="3162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72" name="Google Shape;172;p19"/>
            <p:cNvCxnSpPr/>
            <p:nvPr/>
          </p:nvCxnSpPr>
          <p:spPr>
            <a:xfrm>
              <a:off x="-58650" y="316200"/>
              <a:ext cx="92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1"/>
          <p:cNvGrpSpPr/>
          <p:nvPr/>
        </p:nvGrpSpPr>
        <p:grpSpPr>
          <a:xfrm>
            <a:off x="7670500" y="-146400"/>
            <a:ext cx="1572300" cy="5289900"/>
            <a:chOff x="7670500" y="-146400"/>
            <a:chExt cx="1572300" cy="5289900"/>
          </a:xfrm>
        </p:grpSpPr>
        <p:cxnSp>
          <p:nvCxnSpPr>
            <p:cNvPr id="185" name="Google Shape;185;p21"/>
            <p:cNvCxnSpPr/>
            <p:nvPr/>
          </p:nvCxnSpPr>
          <p:spPr>
            <a:xfrm>
              <a:off x="88278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86" name="Google Shape;186;p21"/>
            <p:cNvCxnSpPr/>
            <p:nvPr/>
          </p:nvCxnSpPr>
          <p:spPr>
            <a:xfrm>
              <a:off x="85116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87" name="Google Shape;187;p21"/>
            <p:cNvCxnSpPr/>
            <p:nvPr/>
          </p:nvCxnSpPr>
          <p:spPr>
            <a:xfrm>
              <a:off x="7670500" y="-68325"/>
              <a:ext cx="1572300" cy="15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2"/>
          <p:cNvGrpSpPr/>
          <p:nvPr/>
        </p:nvGrpSpPr>
        <p:grpSpPr>
          <a:xfrm>
            <a:off x="-58650" y="-146400"/>
            <a:ext cx="9261300" cy="5289900"/>
            <a:chOff x="-58650" y="-146400"/>
            <a:chExt cx="9261300" cy="5289900"/>
          </a:xfrm>
        </p:grpSpPr>
        <p:cxnSp>
          <p:nvCxnSpPr>
            <p:cNvPr id="190" name="Google Shape;190;p22"/>
            <p:cNvCxnSpPr/>
            <p:nvPr/>
          </p:nvCxnSpPr>
          <p:spPr>
            <a:xfrm>
              <a:off x="88278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91" name="Google Shape;191;p22"/>
            <p:cNvCxnSpPr/>
            <p:nvPr/>
          </p:nvCxnSpPr>
          <p:spPr>
            <a:xfrm>
              <a:off x="85116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92" name="Google Shape;192;p22"/>
            <p:cNvCxnSpPr/>
            <p:nvPr/>
          </p:nvCxnSpPr>
          <p:spPr>
            <a:xfrm>
              <a:off x="81954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93" name="Google Shape;193;p22"/>
            <p:cNvCxnSpPr/>
            <p:nvPr/>
          </p:nvCxnSpPr>
          <p:spPr>
            <a:xfrm>
              <a:off x="6324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94" name="Google Shape;194;p22"/>
            <p:cNvCxnSpPr/>
            <p:nvPr/>
          </p:nvCxnSpPr>
          <p:spPr>
            <a:xfrm>
              <a:off x="3162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95" name="Google Shape;195;p22"/>
            <p:cNvCxnSpPr/>
            <p:nvPr/>
          </p:nvCxnSpPr>
          <p:spPr>
            <a:xfrm>
              <a:off x="-12029" y="3765900"/>
              <a:ext cx="1377300" cy="13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96" name="Google Shape;196;p22"/>
            <p:cNvCxnSpPr/>
            <p:nvPr/>
          </p:nvCxnSpPr>
          <p:spPr>
            <a:xfrm>
              <a:off x="-58650" y="316200"/>
              <a:ext cx="92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4572000" y="2806275"/>
            <a:ext cx="3208200" cy="10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713225" y="2806276"/>
            <a:ext cx="3208200" cy="10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713225" y="2414225"/>
            <a:ext cx="32082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4572001" y="2414225"/>
            <a:ext cx="32082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5"/>
          <p:cNvGrpSpPr/>
          <p:nvPr/>
        </p:nvGrpSpPr>
        <p:grpSpPr>
          <a:xfrm>
            <a:off x="-58650" y="-146400"/>
            <a:ext cx="9261300" cy="5289900"/>
            <a:chOff x="-58650" y="-146400"/>
            <a:chExt cx="9261300" cy="5289900"/>
          </a:xfrm>
        </p:grpSpPr>
        <p:cxnSp>
          <p:nvCxnSpPr>
            <p:cNvPr id="41" name="Google Shape;41;p5"/>
            <p:cNvCxnSpPr/>
            <p:nvPr/>
          </p:nvCxnSpPr>
          <p:spPr>
            <a:xfrm flipH="1">
              <a:off x="7742121" y="3765900"/>
              <a:ext cx="1377300" cy="13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42" name="Google Shape;42;p5"/>
            <p:cNvCxnSpPr/>
            <p:nvPr/>
          </p:nvCxnSpPr>
          <p:spPr>
            <a:xfrm>
              <a:off x="-58650" y="4827300"/>
              <a:ext cx="92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43" name="Google Shape;43;p5"/>
            <p:cNvCxnSpPr/>
            <p:nvPr/>
          </p:nvCxnSpPr>
          <p:spPr>
            <a:xfrm>
              <a:off x="88278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811975" y="1965400"/>
            <a:ext cx="4294800" cy="1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11975" y="1254084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8575" dist="19050" dir="3060000" algn="bl" rotWithShape="0">
              <a:srgbClr val="434343">
                <a:alpha val="50000"/>
              </a:srgbClr>
            </a:outerShdw>
          </a:effectLst>
        </p:spPr>
      </p:sp>
      <p:grpSp>
        <p:nvGrpSpPr>
          <p:cNvPr id="54" name="Google Shape;54;p7"/>
          <p:cNvGrpSpPr/>
          <p:nvPr/>
        </p:nvGrpSpPr>
        <p:grpSpPr>
          <a:xfrm>
            <a:off x="-70425" y="-146400"/>
            <a:ext cx="8898225" cy="5289900"/>
            <a:chOff x="-70425" y="-146400"/>
            <a:chExt cx="8898225" cy="5289900"/>
          </a:xfrm>
        </p:grpSpPr>
        <p:cxnSp>
          <p:nvCxnSpPr>
            <p:cNvPr id="55" name="Google Shape;55;p7"/>
            <p:cNvCxnSpPr/>
            <p:nvPr/>
          </p:nvCxnSpPr>
          <p:spPr>
            <a:xfrm>
              <a:off x="6324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56" name="Google Shape;56;p7"/>
            <p:cNvCxnSpPr/>
            <p:nvPr/>
          </p:nvCxnSpPr>
          <p:spPr>
            <a:xfrm>
              <a:off x="3162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57" name="Google Shape;57;p7"/>
            <p:cNvCxnSpPr/>
            <p:nvPr/>
          </p:nvCxnSpPr>
          <p:spPr>
            <a:xfrm>
              <a:off x="88278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58" name="Google Shape;58;p7"/>
            <p:cNvCxnSpPr/>
            <p:nvPr/>
          </p:nvCxnSpPr>
          <p:spPr>
            <a:xfrm flipH="1">
              <a:off x="-70425" y="-85575"/>
              <a:ext cx="1539000" cy="153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-58650" y="-146400"/>
            <a:ext cx="9261300" cy="5289900"/>
            <a:chOff x="-58650" y="-146400"/>
            <a:chExt cx="9261300" cy="5289900"/>
          </a:xfrm>
        </p:grpSpPr>
        <p:cxnSp>
          <p:nvCxnSpPr>
            <p:cNvPr id="61" name="Google Shape;61;p8"/>
            <p:cNvCxnSpPr/>
            <p:nvPr/>
          </p:nvCxnSpPr>
          <p:spPr>
            <a:xfrm>
              <a:off x="88278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62" name="Google Shape;62;p8"/>
            <p:cNvCxnSpPr/>
            <p:nvPr/>
          </p:nvCxnSpPr>
          <p:spPr>
            <a:xfrm>
              <a:off x="85116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63" name="Google Shape;63;p8"/>
            <p:cNvCxnSpPr/>
            <p:nvPr/>
          </p:nvCxnSpPr>
          <p:spPr>
            <a:xfrm>
              <a:off x="81954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64" name="Google Shape;64;p8"/>
            <p:cNvCxnSpPr/>
            <p:nvPr/>
          </p:nvCxnSpPr>
          <p:spPr>
            <a:xfrm>
              <a:off x="6324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65" name="Google Shape;65;p8"/>
            <p:cNvCxnSpPr/>
            <p:nvPr/>
          </p:nvCxnSpPr>
          <p:spPr>
            <a:xfrm>
              <a:off x="3162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66" name="Google Shape;66;p8"/>
            <p:cNvCxnSpPr/>
            <p:nvPr/>
          </p:nvCxnSpPr>
          <p:spPr>
            <a:xfrm>
              <a:off x="-12029" y="3765900"/>
              <a:ext cx="1377300" cy="13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67" name="Google Shape;67;p8"/>
            <p:cNvCxnSpPr/>
            <p:nvPr/>
          </p:nvCxnSpPr>
          <p:spPr>
            <a:xfrm>
              <a:off x="-58650" y="316200"/>
              <a:ext cx="92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>
            <a:off x="-58650" y="-146400"/>
            <a:ext cx="9261300" cy="5289900"/>
            <a:chOff x="-58650" y="-146400"/>
            <a:chExt cx="9261300" cy="5289900"/>
          </a:xfrm>
        </p:grpSpPr>
        <p:cxnSp>
          <p:nvCxnSpPr>
            <p:cNvPr id="73" name="Google Shape;73;p9"/>
            <p:cNvCxnSpPr/>
            <p:nvPr/>
          </p:nvCxnSpPr>
          <p:spPr>
            <a:xfrm>
              <a:off x="3162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74" name="Google Shape;74;p9"/>
            <p:cNvCxnSpPr/>
            <p:nvPr/>
          </p:nvCxnSpPr>
          <p:spPr>
            <a:xfrm>
              <a:off x="-58650" y="4827300"/>
              <a:ext cx="92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" hasCustomPrompt="1"/>
          </p:nvPr>
        </p:nvSpPr>
        <p:spPr>
          <a:xfrm>
            <a:off x="832250" y="1514036"/>
            <a:ext cx="734700" cy="51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3" hasCustomPrompt="1"/>
          </p:nvPr>
        </p:nvSpPr>
        <p:spPr>
          <a:xfrm>
            <a:off x="832250" y="3259977"/>
            <a:ext cx="734700" cy="51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4" hasCustomPrompt="1"/>
          </p:nvPr>
        </p:nvSpPr>
        <p:spPr>
          <a:xfrm>
            <a:off x="3531525" y="1514036"/>
            <a:ext cx="734700" cy="51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5" hasCustomPrompt="1"/>
          </p:nvPr>
        </p:nvSpPr>
        <p:spPr>
          <a:xfrm>
            <a:off x="3531525" y="3259977"/>
            <a:ext cx="734700" cy="51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6" hasCustomPrompt="1"/>
          </p:nvPr>
        </p:nvSpPr>
        <p:spPr>
          <a:xfrm>
            <a:off x="6230800" y="1514036"/>
            <a:ext cx="734700" cy="51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7" hasCustomPrompt="1"/>
          </p:nvPr>
        </p:nvSpPr>
        <p:spPr>
          <a:xfrm>
            <a:off x="6230800" y="3259977"/>
            <a:ext cx="734700" cy="51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719975" y="2102884"/>
            <a:ext cx="1822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3419250" y="2102884"/>
            <a:ext cx="1822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9"/>
          </p:nvPr>
        </p:nvSpPr>
        <p:spPr>
          <a:xfrm>
            <a:off x="6118525" y="2102884"/>
            <a:ext cx="1822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3"/>
          </p:nvPr>
        </p:nvSpPr>
        <p:spPr>
          <a:xfrm>
            <a:off x="719975" y="3848738"/>
            <a:ext cx="1822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3419250" y="3848738"/>
            <a:ext cx="1822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5"/>
          </p:nvPr>
        </p:nvSpPr>
        <p:spPr>
          <a:xfrm>
            <a:off x="6118525" y="3848735"/>
            <a:ext cx="1822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grpSp>
        <p:nvGrpSpPr>
          <p:cNvPr id="102" name="Google Shape;102;p13"/>
          <p:cNvGrpSpPr/>
          <p:nvPr/>
        </p:nvGrpSpPr>
        <p:grpSpPr>
          <a:xfrm>
            <a:off x="-58650" y="-146400"/>
            <a:ext cx="9261300" cy="5289900"/>
            <a:chOff x="-58650" y="-146400"/>
            <a:chExt cx="9261300" cy="5289900"/>
          </a:xfrm>
        </p:grpSpPr>
        <p:cxnSp>
          <p:nvCxnSpPr>
            <p:cNvPr id="103" name="Google Shape;103;p13"/>
            <p:cNvCxnSpPr/>
            <p:nvPr/>
          </p:nvCxnSpPr>
          <p:spPr>
            <a:xfrm>
              <a:off x="88278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04" name="Google Shape;104;p13"/>
            <p:cNvCxnSpPr/>
            <p:nvPr/>
          </p:nvCxnSpPr>
          <p:spPr>
            <a:xfrm>
              <a:off x="-58650" y="316200"/>
              <a:ext cx="92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_1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15"/>
          <p:cNvGrpSpPr/>
          <p:nvPr/>
        </p:nvGrpSpPr>
        <p:grpSpPr>
          <a:xfrm>
            <a:off x="-58650" y="-146400"/>
            <a:ext cx="9261300" cy="5289900"/>
            <a:chOff x="-58650" y="-146400"/>
            <a:chExt cx="9261300" cy="5289900"/>
          </a:xfrm>
        </p:grpSpPr>
        <p:cxnSp>
          <p:nvCxnSpPr>
            <p:cNvPr id="116" name="Google Shape;116;p15"/>
            <p:cNvCxnSpPr/>
            <p:nvPr/>
          </p:nvCxnSpPr>
          <p:spPr>
            <a:xfrm>
              <a:off x="88278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17" name="Google Shape;117;p15"/>
            <p:cNvCxnSpPr/>
            <p:nvPr/>
          </p:nvCxnSpPr>
          <p:spPr>
            <a:xfrm>
              <a:off x="85116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18" name="Google Shape;118;p15"/>
            <p:cNvCxnSpPr/>
            <p:nvPr/>
          </p:nvCxnSpPr>
          <p:spPr>
            <a:xfrm>
              <a:off x="-58650" y="4827300"/>
              <a:ext cx="92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19" name="Google Shape;119;p15"/>
            <p:cNvCxnSpPr/>
            <p:nvPr/>
          </p:nvCxnSpPr>
          <p:spPr>
            <a:xfrm>
              <a:off x="-12029" y="3765900"/>
              <a:ext cx="1377300" cy="13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20" name="Google Shape;120;p15"/>
            <p:cNvCxnSpPr/>
            <p:nvPr/>
          </p:nvCxnSpPr>
          <p:spPr>
            <a:xfrm>
              <a:off x="-58650" y="316200"/>
              <a:ext cx="92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3" r:id="rId10"/>
    <p:sldLayoutId id="2147483665" r:id="rId11"/>
    <p:sldLayoutId id="2147483667" r:id="rId12"/>
    <p:sldLayoutId id="214748366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ctrTitle"/>
          </p:nvPr>
        </p:nvSpPr>
        <p:spPr>
          <a:xfrm>
            <a:off x="518082" y="1242582"/>
            <a:ext cx="3570699" cy="2122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Urban </a:t>
            </a:r>
            <a:br>
              <a:rPr lang="en" sz="6600" dirty="0"/>
            </a:br>
            <a:r>
              <a:rPr lang="en" sz="6600" dirty="0"/>
              <a:t>Foods</a:t>
            </a:r>
            <a:endParaRPr sz="6600" dirty="0"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1"/>
          </p:nvPr>
        </p:nvSpPr>
        <p:spPr>
          <a:xfrm>
            <a:off x="584988" y="3364754"/>
            <a:ext cx="3570700" cy="468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Fresh. Local. Everyday Essentials</a:t>
            </a:r>
            <a:endParaRPr dirty="0"/>
          </a:p>
        </p:txBody>
      </p:sp>
      <p:pic>
        <p:nvPicPr>
          <p:cNvPr id="4" name="Picture 3" descr="A group of vegetables on a black surface&#10;&#10;AI-generated content may be incorrect.">
            <a:extLst>
              <a:ext uri="{FF2B5EF4-FFF2-40B4-BE49-F238E27FC236}">
                <a16:creationId xmlns:a16="http://schemas.microsoft.com/office/drawing/2014/main" id="{FF05BE26-1904-AB8C-E236-4238BD988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739" y="531624"/>
            <a:ext cx="2749543" cy="4080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208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title" idx="2"/>
          </p:nvPr>
        </p:nvSpPr>
        <p:spPr>
          <a:xfrm>
            <a:off x="914025" y="1522952"/>
            <a:ext cx="734700" cy="5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24" name="Google Shape;224;p28"/>
          <p:cNvSpPr txBox="1">
            <a:spLocks noGrp="1"/>
          </p:cNvSpPr>
          <p:nvPr>
            <p:ph type="title" idx="3"/>
          </p:nvPr>
        </p:nvSpPr>
        <p:spPr>
          <a:xfrm>
            <a:off x="914025" y="3039152"/>
            <a:ext cx="734700" cy="5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25" name="Google Shape;225;p28"/>
          <p:cNvSpPr txBox="1">
            <a:spLocks noGrp="1"/>
          </p:cNvSpPr>
          <p:nvPr>
            <p:ph type="title" idx="4"/>
          </p:nvPr>
        </p:nvSpPr>
        <p:spPr>
          <a:xfrm>
            <a:off x="3613300" y="1522952"/>
            <a:ext cx="734700" cy="5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title" idx="5"/>
          </p:nvPr>
        </p:nvSpPr>
        <p:spPr>
          <a:xfrm>
            <a:off x="3613300" y="3039152"/>
            <a:ext cx="734700" cy="5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 idx="6"/>
          </p:nvPr>
        </p:nvSpPr>
        <p:spPr>
          <a:xfrm>
            <a:off x="6312575" y="1522952"/>
            <a:ext cx="734700" cy="5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1"/>
          </p:nvPr>
        </p:nvSpPr>
        <p:spPr>
          <a:xfrm>
            <a:off x="801750" y="2111800"/>
            <a:ext cx="1822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8"/>
          </p:nvPr>
        </p:nvSpPr>
        <p:spPr>
          <a:xfrm>
            <a:off x="3501025" y="2111800"/>
            <a:ext cx="1822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Front-End and Back-End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9"/>
          </p:nvPr>
        </p:nvSpPr>
        <p:spPr>
          <a:xfrm>
            <a:off x="6200300" y="2111800"/>
            <a:ext cx="1822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Technologies Used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13"/>
          </p:nvPr>
        </p:nvSpPr>
        <p:spPr>
          <a:xfrm>
            <a:off x="801750" y="3657698"/>
            <a:ext cx="1822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ER-Diagram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14"/>
          </p:nvPr>
        </p:nvSpPr>
        <p:spPr>
          <a:xfrm>
            <a:off x="6200300" y="3639526"/>
            <a:ext cx="1822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</a:p>
        </p:txBody>
      </p:sp>
      <p:cxnSp>
        <p:nvCxnSpPr>
          <p:cNvPr id="235" name="Google Shape;235;p28"/>
          <p:cNvCxnSpPr/>
          <p:nvPr/>
        </p:nvCxnSpPr>
        <p:spPr>
          <a:xfrm>
            <a:off x="7670500" y="-68325"/>
            <a:ext cx="1572300" cy="15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8575" dist="19050" dir="3060000" algn="bl" rotWithShape="0">
              <a:srgbClr val="434343">
                <a:alpha val="50000"/>
              </a:srgbClr>
            </a:outerShdw>
          </a:effectLst>
        </p:spPr>
      </p:cxnSp>
      <p:sp>
        <p:nvSpPr>
          <p:cNvPr id="2" name="Google Shape;226;p28">
            <a:extLst>
              <a:ext uri="{FF2B5EF4-FFF2-40B4-BE49-F238E27FC236}">
                <a16:creationId xmlns:a16="http://schemas.microsoft.com/office/drawing/2014/main" id="{D672B70A-3CA0-6768-9743-925727AB93AA}"/>
              </a:ext>
            </a:extLst>
          </p:cNvPr>
          <p:cNvSpPr txBox="1">
            <a:spLocks/>
          </p:cNvSpPr>
          <p:nvPr/>
        </p:nvSpPr>
        <p:spPr>
          <a:xfrm>
            <a:off x="6312575" y="3039152"/>
            <a:ext cx="734700" cy="51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" name="Google Shape;233;p28">
            <a:extLst>
              <a:ext uri="{FF2B5EF4-FFF2-40B4-BE49-F238E27FC236}">
                <a16:creationId xmlns:a16="http://schemas.microsoft.com/office/drawing/2014/main" id="{EED8E227-3EB7-3CEC-6283-BA9CBCDC0BC0}"/>
              </a:ext>
            </a:extLst>
          </p:cNvPr>
          <p:cNvSpPr txBox="1">
            <a:spLocks/>
          </p:cNvSpPr>
          <p:nvPr/>
        </p:nvSpPr>
        <p:spPr>
          <a:xfrm>
            <a:off x="3501024" y="3657698"/>
            <a:ext cx="2163795" cy="9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pPr marL="0" indent="0"/>
            <a:r>
              <a:rPr lang="en-GB" dirty="0"/>
              <a:t>RDBMS  Vs </a:t>
            </a:r>
          </a:p>
          <a:p>
            <a:pPr marL="0" indent="0"/>
            <a:r>
              <a:rPr lang="en-GB" dirty="0"/>
              <a:t>NoSQL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223" grpId="0" animBg="1"/>
      <p:bldP spid="224" grpId="0" animBg="1"/>
      <p:bldP spid="225" grpId="0" animBg="1"/>
      <p:bldP spid="226" grpId="0" animBg="1"/>
      <p:bldP spid="227" grpId="0" animBg="1"/>
      <p:bldP spid="229" grpId="0" build="p"/>
      <p:bldP spid="230" grpId="0" build="p"/>
      <p:bldP spid="231" grpId="0" build="p"/>
      <p:bldP spid="232" grpId="0" build="p"/>
      <p:bldP spid="233" grpId="0" build="p"/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subTitle" idx="1"/>
          </p:nvPr>
        </p:nvSpPr>
        <p:spPr>
          <a:xfrm>
            <a:off x="811975" y="1965400"/>
            <a:ext cx="4294800" cy="219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An online grocery store which allows customers to order items and provide delivery services.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Admin can manage customers, suppliers, products, delivery, payments to make sure everything works smoothly.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811975" y="1254084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7" name="Picture Placeholder 6" descr="A bowl of fruit and vegetables&#10;&#10;AI-generated content may be incorrect.">
            <a:extLst>
              <a:ext uri="{FF2B5EF4-FFF2-40B4-BE49-F238E27FC236}">
                <a16:creationId xmlns:a16="http://schemas.microsoft.com/office/drawing/2014/main" id="{3AABED5C-BC77-C2E1-8884-47187088A9C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5703" r="15703"/>
          <a:stretch>
            <a:fillRect/>
          </a:stretch>
        </p:blipFill>
        <p:spPr>
          <a:xfrm>
            <a:off x="5689600" y="539750"/>
            <a:ext cx="2787650" cy="4064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build="p"/>
      <p:bldP spid="2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2"/>
          </p:nvPr>
        </p:nvSpPr>
        <p:spPr>
          <a:xfrm>
            <a:off x="1077497" y="1714634"/>
            <a:ext cx="3208200" cy="10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HTML5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CSS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PHP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JavaScript</a:t>
            </a:r>
            <a:endParaRPr sz="1400" dirty="0"/>
          </a:p>
        </p:txBody>
      </p:sp>
      <p:sp>
        <p:nvSpPr>
          <p:cNvPr id="257" name="Google Shape;257;p31"/>
          <p:cNvSpPr txBox="1">
            <a:spLocks noGrp="1"/>
          </p:cNvSpPr>
          <p:nvPr>
            <p:ph type="subTitle" idx="3"/>
          </p:nvPr>
        </p:nvSpPr>
        <p:spPr>
          <a:xfrm>
            <a:off x="824736" y="1304746"/>
            <a:ext cx="32082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</a:t>
            </a:r>
            <a:endParaRPr dirty="0"/>
          </a:p>
        </p:txBody>
      </p:sp>
      <p:sp>
        <p:nvSpPr>
          <p:cNvPr id="6" name="Google Shape;257;p31">
            <a:extLst>
              <a:ext uri="{FF2B5EF4-FFF2-40B4-BE49-F238E27FC236}">
                <a16:creationId xmlns:a16="http://schemas.microsoft.com/office/drawing/2014/main" id="{ACC25754-E3AB-0261-15FB-C9A238A1DAE3}"/>
              </a:ext>
            </a:extLst>
          </p:cNvPr>
          <p:cNvSpPr txBox="1">
            <a:spLocks/>
          </p:cNvSpPr>
          <p:nvPr/>
        </p:nvSpPr>
        <p:spPr>
          <a:xfrm>
            <a:off x="824736" y="2953420"/>
            <a:ext cx="32082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em Kufi"/>
              <a:buNone/>
              <a:defRPr sz="18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pPr marL="0" indent="0"/>
            <a:r>
              <a:rPr lang="en-US" dirty="0"/>
              <a:t>Back-End</a:t>
            </a:r>
          </a:p>
        </p:txBody>
      </p:sp>
      <p:sp>
        <p:nvSpPr>
          <p:cNvPr id="7" name="Google Shape;256;p31">
            <a:extLst>
              <a:ext uri="{FF2B5EF4-FFF2-40B4-BE49-F238E27FC236}">
                <a16:creationId xmlns:a16="http://schemas.microsoft.com/office/drawing/2014/main" id="{A688F3EB-19A2-0C31-76D0-B936275778C5}"/>
              </a:ext>
            </a:extLst>
          </p:cNvPr>
          <p:cNvSpPr txBox="1">
            <a:spLocks/>
          </p:cNvSpPr>
          <p:nvPr/>
        </p:nvSpPr>
        <p:spPr>
          <a:xfrm>
            <a:off x="1077497" y="3333537"/>
            <a:ext cx="3208200" cy="10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MongoDB</a:t>
            </a:r>
            <a:endParaRPr lang="en-US" sz="1400" dirty="0"/>
          </a:p>
        </p:txBody>
      </p:sp>
      <p:pic>
        <p:nvPicPr>
          <p:cNvPr id="9" name="Picture 8" descr="A blue and black logo&#10;&#10;AI-generated content may be incorrect.">
            <a:extLst>
              <a:ext uri="{FF2B5EF4-FFF2-40B4-BE49-F238E27FC236}">
                <a16:creationId xmlns:a16="http://schemas.microsoft.com/office/drawing/2014/main" id="{B597ED86-1C67-5A37-E508-85180921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557" y="429779"/>
            <a:ext cx="1732902" cy="1732902"/>
          </a:xfrm>
          <a:prstGeom prst="rect">
            <a:avLst/>
          </a:prstGeom>
        </p:spPr>
      </p:pic>
      <p:pic>
        <p:nvPicPr>
          <p:cNvPr id="11" name="Picture 10" descr="A green leaf with black background&#10;&#10;AI-generated content may be incorrect.">
            <a:extLst>
              <a:ext uri="{FF2B5EF4-FFF2-40B4-BE49-F238E27FC236}">
                <a16:creationId xmlns:a16="http://schemas.microsoft.com/office/drawing/2014/main" id="{BB9704B1-81C2-0561-0C0E-9000394AB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352" y="581789"/>
            <a:ext cx="1389648" cy="138964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DDC6B34-8A19-5F5B-4B88-2764AA1FE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38932" y="3144949"/>
            <a:ext cx="1882482" cy="1882482"/>
          </a:xfrm>
          <a:prstGeom prst="rect">
            <a:avLst/>
          </a:prstGeom>
        </p:spPr>
      </p:pic>
      <p:pic>
        <p:nvPicPr>
          <p:cNvPr id="27" name="Picture 26" descr="A logo of a website&#10;&#10;AI-generated content may be incorrect.">
            <a:extLst>
              <a:ext uri="{FF2B5EF4-FFF2-40B4-BE49-F238E27FC236}">
                <a16:creationId xmlns:a16="http://schemas.microsoft.com/office/drawing/2014/main" id="{47CB8A9C-4154-68AD-1823-64250160E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7123" y="2353925"/>
            <a:ext cx="1111624" cy="1111624"/>
          </a:xfrm>
          <a:prstGeom prst="rect">
            <a:avLst/>
          </a:prstGeom>
        </p:spPr>
      </p:pic>
      <p:pic>
        <p:nvPicPr>
          <p:cNvPr id="29" name="Picture 28" descr="A yellow and white logo&#10;&#10;AI-generated content may be incorrect.">
            <a:extLst>
              <a:ext uri="{FF2B5EF4-FFF2-40B4-BE49-F238E27FC236}">
                <a16:creationId xmlns:a16="http://schemas.microsoft.com/office/drawing/2014/main" id="{73D9AB28-BD3B-ACA8-2C88-EB24224FED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0058" y="2353925"/>
            <a:ext cx="1100230" cy="1100230"/>
          </a:xfrm>
          <a:prstGeom prst="rect">
            <a:avLst/>
          </a:prstGeom>
        </p:spPr>
      </p:pic>
      <p:pic>
        <p:nvPicPr>
          <p:cNvPr id="31" name="Picture 30" descr="A blue and white logo&#10;&#10;AI-generated content may be incorrect.">
            <a:extLst>
              <a:ext uri="{FF2B5EF4-FFF2-40B4-BE49-F238E27FC236}">
                <a16:creationId xmlns:a16="http://schemas.microsoft.com/office/drawing/2014/main" id="{850C347A-DE83-8233-4520-C682CE8804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7076" y="2329211"/>
            <a:ext cx="1136338" cy="1136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/>
      <p:bldP spid="256" grpId="0" build="p"/>
      <p:bldP spid="257" grpId="0" build="p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>
            <a:spLocks noGrp="1"/>
          </p:cNvSpPr>
          <p:nvPr>
            <p:ph type="title"/>
          </p:nvPr>
        </p:nvSpPr>
        <p:spPr>
          <a:xfrm>
            <a:off x="701412" y="2570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ER-Diagram</a:t>
            </a:r>
          </a:p>
        </p:txBody>
      </p:sp>
      <p:pic>
        <p:nvPicPr>
          <p:cNvPr id="3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0D973D56-95D8-6884-C058-11D1A3DD4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78" y="829703"/>
            <a:ext cx="7335148" cy="4056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>
          <a:extLst>
            <a:ext uri="{FF2B5EF4-FFF2-40B4-BE49-F238E27FC236}">
              <a16:creationId xmlns:a16="http://schemas.microsoft.com/office/drawing/2014/main" id="{623235B5-E1FA-4DD8-535F-12570E9F7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>
            <a:extLst>
              <a:ext uri="{FF2B5EF4-FFF2-40B4-BE49-F238E27FC236}">
                <a16:creationId xmlns:a16="http://schemas.microsoft.com/office/drawing/2014/main" id="{6A55A886-CF92-96D4-1898-4CEFF7AE8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55" y="465159"/>
            <a:ext cx="80745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Strengths and weaknesses of  RDBMS  and  NoSQL</a:t>
            </a:r>
            <a:br>
              <a:rPr lang="en-GB" dirty="0"/>
            </a:br>
            <a:endParaRPr dirty="0"/>
          </a:p>
        </p:txBody>
      </p:sp>
      <p:graphicFrame>
        <p:nvGraphicFramePr>
          <p:cNvPr id="7" name="Google Shape;340;p37">
            <a:extLst>
              <a:ext uri="{FF2B5EF4-FFF2-40B4-BE49-F238E27FC236}">
                <a16:creationId xmlns:a16="http://schemas.microsoft.com/office/drawing/2014/main" id="{FADF5107-CC39-7C46-39A6-6A4F561F7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5566791"/>
              </p:ext>
            </p:extLst>
          </p:nvPr>
        </p:nvGraphicFramePr>
        <p:xfrm>
          <a:off x="694517" y="1241502"/>
          <a:ext cx="7754965" cy="36556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96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21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572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4E48AB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Strengths </a:t>
                      </a:r>
                      <a:endParaRPr sz="1800" b="1" dirty="0">
                        <a:solidFill>
                          <a:schemeClr val="dk1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Weaknesses</a:t>
                      </a:r>
                      <a:endParaRPr b="1" dirty="0">
                        <a:solidFill>
                          <a:schemeClr val="dk1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RDBMS</a:t>
                      </a:r>
                      <a:endParaRPr sz="1800" b="1" dirty="0">
                        <a:solidFill>
                          <a:schemeClr val="dk1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Supports advnaced SQL queries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Best for structured data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Not suitable for fast changing data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Less flexible when changing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 requirements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b="0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Reem Kufi"/>
                          <a:ea typeface="Reem Kufi"/>
                          <a:cs typeface="Reem Kufi"/>
                          <a:sym typeface="Reem Kufi"/>
                        </a:rPr>
                        <a:t>NoSQL</a:t>
                      </a:r>
                      <a:endParaRPr sz="1800" b="1" dirty="0">
                        <a:solidFill>
                          <a:schemeClr val="dk1"/>
                        </a:solidFill>
                        <a:latin typeface="Reem Kufi"/>
                        <a:ea typeface="Reem Kufi"/>
                        <a:cs typeface="Reem Kufi"/>
                        <a:sym typeface="Reem Kuf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0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Schema-less therefore easy to modify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000" b="0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0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Works well with fast changing data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Not ideal for complex transactions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b="0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0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Does not use standard SQL</a:t>
                      </a:r>
                      <a:endParaRPr sz="1000" b="0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16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>
            <a:spLocks noGrp="1"/>
          </p:cNvSpPr>
          <p:nvPr>
            <p:ph type="title"/>
          </p:nvPr>
        </p:nvSpPr>
        <p:spPr>
          <a:xfrm>
            <a:off x="384720" y="4578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and Back-End</a:t>
            </a:r>
            <a:endParaRPr dirty="0"/>
          </a:p>
        </p:txBody>
      </p:sp>
      <p:sp>
        <p:nvSpPr>
          <p:cNvPr id="310" name="Google Shape;310;p34"/>
          <p:cNvSpPr txBox="1">
            <a:spLocks noGrp="1"/>
          </p:cNvSpPr>
          <p:nvPr>
            <p:ph type="subTitle" idx="6"/>
          </p:nvPr>
        </p:nvSpPr>
        <p:spPr>
          <a:xfrm>
            <a:off x="438060" y="1231772"/>
            <a:ext cx="3554822" cy="3167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Front-End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</a:t>
            </a:r>
            <a:r>
              <a:rPr lang="en" sz="1800" dirty="0"/>
              <a:t>mplemented using </a:t>
            </a:r>
            <a:r>
              <a:rPr lang="en" sz="1800" b="1" dirty="0"/>
              <a:t>HTML, JS, PHP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b="1" dirty="0"/>
          </a:p>
          <a:p>
            <a:pPr marL="0" indent="0"/>
            <a:r>
              <a:rPr lang="en-US" sz="1800" b="1" dirty="0"/>
              <a:t>Back-End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</a:t>
            </a:r>
            <a:r>
              <a:rPr lang="en" sz="1800" dirty="0"/>
              <a:t>mplemented using </a:t>
            </a:r>
            <a:r>
              <a:rPr lang="en" sz="1800" b="1" dirty="0"/>
              <a:t>Oracle, MongoDB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CDB7F1-745D-2891-45DF-F4C83A6E53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518" b="5926"/>
          <a:stretch/>
        </p:blipFill>
        <p:spPr>
          <a:xfrm>
            <a:off x="4465320" y="1231772"/>
            <a:ext cx="4358640" cy="3102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3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>
          <a:extLst>
            <a:ext uri="{FF2B5EF4-FFF2-40B4-BE49-F238E27FC236}">
              <a16:creationId xmlns:a16="http://schemas.microsoft.com/office/drawing/2014/main" id="{5C74151A-8AF7-62B2-655F-13B8867D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>
            <a:extLst>
              <a:ext uri="{FF2B5EF4-FFF2-40B4-BE49-F238E27FC236}">
                <a16:creationId xmlns:a16="http://schemas.microsoft.com/office/drawing/2014/main" id="{D17E74FE-1407-9790-DDCB-C8D3868E3A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0725" y="9186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" name="Google Shape;246;p30">
            <a:extLst>
              <a:ext uri="{FF2B5EF4-FFF2-40B4-BE49-F238E27FC236}">
                <a16:creationId xmlns:a16="http://schemas.microsoft.com/office/drawing/2014/main" id="{C95AD8A4-7931-983D-4810-E727A85AD5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0725" y="1754457"/>
            <a:ext cx="3834367" cy="2497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1600" dirty="0"/>
              <a:t>Our e-commerce website offers a smooth, secure, and user-friendly shopping experience.</a:t>
            </a:r>
          </a:p>
          <a:p>
            <a:pPr marL="0" indent="0"/>
            <a:br>
              <a:rPr lang="en-GB" sz="1600" dirty="0"/>
            </a:br>
            <a:r>
              <a:rPr lang="en-GB" sz="1600" dirty="0"/>
              <a:t>It combines modern design, efficient functionality, and responsive features to meet customer needs.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pic>
        <p:nvPicPr>
          <p:cNvPr id="12" name="Picture 11" descr="A person with a light bulb next to a clipboard&#10;&#10;AI-generated content may be incorrect.">
            <a:extLst>
              <a:ext uri="{FF2B5EF4-FFF2-40B4-BE49-F238E27FC236}">
                <a16:creationId xmlns:a16="http://schemas.microsoft.com/office/drawing/2014/main" id="{F22302BD-6892-312C-2C57-AD83EE8B9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10" y="1204992"/>
            <a:ext cx="2837289" cy="278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5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8;p45">
            <a:extLst>
              <a:ext uri="{FF2B5EF4-FFF2-40B4-BE49-F238E27FC236}">
                <a16:creationId xmlns:a16="http://schemas.microsoft.com/office/drawing/2014/main" id="{4BB1694A-DCDB-A342-23FA-733F52BE77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0937" y="2006402"/>
            <a:ext cx="4293413" cy="1028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" name="Google Shape;208;p26">
            <a:extLst>
              <a:ext uri="{FF2B5EF4-FFF2-40B4-BE49-F238E27FC236}">
                <a16:creationId xmlns:a16="http://schemas.microsoft.com/office/drawing/2014/main" id="{C0E94FF0-B66E-C6B0-1BE5-47FC55FAD09E}"/>
              </a:ext>
            </a:extLst>
          </p:cNvPr>
          <p:cNvSpPr txBox="1">
            <a:spLocks/>
          </p:cNvSpPr>
          <p:nvPr/>
        </p:nvSpPr>
        <p:spPr>
          <a:xfrm>
            <a:off x="3325857" y="3137098"/>
            <a:ext cx="2183574" cy="3420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A Project by Group-11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theme/theme1.xml><?xml version="1.0" encoding="utf-8"?>
<a:theme xmlns:a="http://schemas.openxmlformats.org/drawingml/2006/main" name="White Formal Business Plan by Slidesgo">
  <a:themeElements>
    <a:clrScheme name="Simple Light">
      <a:dk1>
        <a:srgbClr val="191919"/>
      </a:dk1>
      <a:lt1>
        <a:srgbClr val="EBEBEB"/>
      </a:lt1>
      <a:dk2>
        <a:srgbClr val="FFFFFF"/>
      </a:dk2>
      <a:lt2>
        <a:srgbClr val="DDDDD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185</Words>
  <Application>Microsoft Office PowerPoint</Application>
  <PresentationFormat>On-screen Show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Bebas Neue</vt:lpstr>
      <vt:lpstr>Reem Kufi</vt:lpstr>
      <vt:lpstr>Lexend</vt:lpstr>
      <vt:lpstr>Anaheim</vt:lpstr>
      <vt:lpstr>White Formal Business Plan by Slidesgo</vt:lpstr>
      <vt:lpstr>Urban  Foods</vt:lpstr>
      <vt:lpstr>Table of contents</vt:lpstr>
      <vt:lpstr>Introduction</vt:lpstr>
      <vt:lpstr>Technologies used</vt:lpstr>
      <vt:lpstr>ER-Diagram</vt:lpstr>
      <vt:lpstr>Strengths and weaknesses of  RDBMS  and  NoSQL </vt:lpstr>
      <vt:lpstr>Front-End and Back-End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amjad azward</dc:creator>
  <cp:lastModifiedBy>AZWARD M A</cp:lastModifiedBy>
  <cp:revision>42</cp:revision>
  <dcterms:modified xsi:type="dcterms:W3CDTF">2025-04-27T10:26:41Z</dcterms:modified>
</cp:coreProperties>
</file>