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59" r:id="rId4"/>
    <p:sldId id="303" r:id="rId5"/>
    <p:sldId id="302" r:id="rId6"/>
    <p:sldId id="304" r:id="rId7"/>
    <p:sldId id="257" r:id="rId8"/>
    <p:sldId id="262" r:id="rId9"/>
    <p:sldId id="267" r:id="rId10"/>
    <p:sldId id="260" r:id="rId11"/>
  </p:sldIdLst>
  <p:sldSz cx="9144000" cy="5143500" type="screen16x9"/>
  <p:notesSz cx="6858000" cy="9144000"/>
  <p:embeddedFontLst>
    <p:embeddedFont>
      <p:font typeface="Palanquin Dark" panose="020B0604020202020204" charset="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lack" panose="00000A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3978BB-3397-415D-A465-C0F82877E3F5}">
  <a:tblStyle styleId="{E93978BB-3397-415D-A465-C0F82877E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8C5399F8-A1BB-AC45-EFF4-C65F2D7A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>
            <a:extLst>
              <a:ext uri="{FF2B5EF4-FFF2-40B4-BE49-F238E27FC236}">
                <a16:creationId xmlns:a16="http://schemas.microsoft.com/office/drawing/2014/main" id="{D79A90DF-1F23-57B0-2C93-082CCE536D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>
            <a:extLst>
              <a:ext uri="{FF2B5EF4-FFF2-40B4-BE49-F238E27FC236}">
                <a16:creationId xmlns:a16="http://schemas.microsoft.com/office/drawing/2014/main" id="{9D4726DA-05ED-F3FC-5A0A-622AD44B8B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16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4C0DC778-FACB-796E-CF83-8F085FCBC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>
            <a:extLst>
              <a:ext uri="{FF2B5EF4-FFF2-40B4-BE49-F238E27FC236}">
                <a16:creationId xmlns:a16="http://schemas.microsoft.com/office/drawing/2014/main" id="{3141E6C8-09DF-D2EC-8B14-997C08F9EE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>
            <a:extLst>
              <a:ext uri="{FF2B5EF4-FFF2-40B4-BE49-F238E27FC236}">
                <a16:creationId xmlns:a16="http://schemas.microsoft.com/office/drawing/2014/main" id="{2BC7FD0D-2E33-D99C-9015-0C27ED04B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1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DD6F1817-6135-5B58-F942-7205E3BF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>
            <a:extLst>
              <a:ext uri="{FF2B5EF4-FFF2-40B4-BE49-F238E27FC236}">
                <a16:creationId xmlns:a16="http://schemas.microsoft.com/office/drawing/2014/main" id="{DBE8D9B9-B15C-B8EF-06C2-10F88EBB2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>
            <a:extLst>
              <a:ext uri="{FF2B5EF4-FFF2-40B4-BE49-F238E27FC236}">
                <a16:creationId xmlns:a16="http://schemas.microsoft.com/office/drawing/2014/main" id="{D7B33EFA-624B-552A-39A1-8176E7A2B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45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a4b3b7ab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a4b3b7ab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  <p:sldLayoutId id="2147483663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82922" y="918842"/>
            <a:ext cx="3252871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The Pet Robot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"Next-Gen Pets, Powered by Robotics."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</a:t>
            </a:r>
            <a:endParaRPr sz="3600" dirty="0"/>
          </a:p>
        </p:txBody>
      </p:sp>
      <p:grpSp>
        <p:nvGrpSpPr>
          <p:cNvPr id="301" name="Google Shape;301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302" name="Google Shape;302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5" name="Google Shape;315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9" name="Google Shape;349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720000" y="126882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720000" y="266361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4702800" y="126882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4702800" y="266361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4"/>
          </p:nvPr>
        </p:nvSpPr>
        <p:spPr>
          <a:xfrm>
            <a:off x="1759866" y="266483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1759866" y="301636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our robot does?</a:t>
            </a:r>
            <a:endParaRPr dirty="0"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1"/>
          </p:nvPr>
        </p:nvSpPr>
        <p:spPr>
          <a:xfrm>
            <a:off x="1759866" y="127004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764093" y="140352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2"/>
          </p:nvPr>
        </p:nvSpPr>
        <p:spPr>
          <a:xfrm>
            <a:off x="1759866" y="162156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we decided to implement?</a:t>
            </a:r>
            <a:endParaRPr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7"/>
          </p:nvPr>
        </p:nvSpPr>
        <p:spPr>
          <a:xfrm>
            <a:off x="4746900" y="140352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8"/>
          </p:nvPr>
        </p:nvSpPr>
        <p:spPr>
          <a:xfrm>
            <a:off x="5742664" y="127004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9"/>
          </p:nvPr>
        </p:nvSpPr>
        <p:spPr>
          <a:xfrm>
            <a:off x="5742664" y="162156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was required to build </a:t>
            </a:r>
            <a:r>
              <a:rPr lang="en-GB"/>
              <a:t>the robot?</a:t>
            </a:r>
            <a:endParaRPr dirty="0"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13"/>
          </p:nvPr>
        </p:nvSpPr>
        <p:spPr>
          <a:xfrm>
            <a:off x="4746900" y="279831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4"/>
          </p:nvPr>
        </p:nvSpPr>
        <p:spPr>
          <a:xfrm>
            <a:off x="5742664" y="266483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3D Model ( Design )</a:t>
            </a:r>
            <a:endParaRPr dirty="0"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5"/>
          </p:nvPr>
        </p:nvSpPr>
        <p:spPr>
          <a:xfrm>
            <a:off x="5742664" y="301636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our robot looks like?</a:t>
            </a:r>
            <a:endParaRPr dirty="0"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 idx="3"/>
          </p:nvPr>
        </p:nvSpPr>
        <p:spPr>
          <a:xfrm>
            <a:off x="764093" y="279831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" name="Google Shape;241;p28">
            <a:extLst>
              <a:ext uri="{FF2B5EF4-FFF2-40B4-BE49-F238E27FC236}">
                <a16:creationId xmlns:a16="http://schemas.microsoft.com/office/drawing/2014/main" id="{61EA48D4-FEEF-9F21-82D2-35EA1C4E8E18}"/>
              </a:ext>
            </a:extLst>
          </p:cNvPr>
          <p:cNvSpPr/>
          <p:nvPr/>
        </p:nvSpPr>
        <p:spPr>
          <a:xfrm>
            <a:off x="2660640" y="3910744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51;p28">
            <a:extLst>
              <a:ext uri="{FF2B5EF4-FFF2-40B4-BE49-F238E27FC236}">
                <a16:creationId xmlns:a16="http://schemas.microsoft.com/office/drawing/2014/main" id="{612854A5-FBBB-3E8E-20C5-B5BEAC7A9219}"/>
              </a:ext>
            </a:extLst>
          </p:cNvPr>
          <p:cNvSpPr txBox="1">
            <a:spLocks/>
          </p:cNvSpPr>
          <p:nvPr/>
        </p:nvSpPr>
        <p:spPr>
          <a:xfrm>
            <a:off x="2704740" y="4045441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4" name="Google Shape;252;p28">
            <a:extLst>
              <a:ext uri="{FF2B5EF4-FFF2-40B4-BE49-F238E27FC236}">
                <a16:creationId xmlns:a16="http://schemas.microsoft.com/office/drawing/2014/main" id="{7BD70217-EC19-5013-9FB0-32C164B1E5BC}"/>
              </a:ext>
            </a:extLst>
          </p:cNvPr>
          <p:cNvSpPr txBox="1">
            <a:spLocks/>
          </p:cNvSpPr>
          <p:nvPr/>
        </p:nvSpPr>
        <p:spPr>
          <a:xfrm>
            <a:off x="3700504" y="3911965"/>
            <a:ext cx="2682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-US" dirty="0"/>
              <a:t>Circuit Diagram</a:t>
            </a:r>
          </a:p>
        </p:txBody>
      </p:sp>
      <p:sp>
        <p:nvSpPr>
          <p:cNvPr id="5" name="Google Shape;253;p28">
            <a:extLst>
              <a:ext uri="{FF2B5EF4-FFF2-40B4-BE49-F238E27FC236}">
                <a16:creationId xmlns:a16="http://schemas.microsoft.com/office/drawing/2014/main" id="{55DDF949-3CCB-82AB-CF45-684A62779350}"/>
              </a:ext>
            </a:extLst>
          </p:cNvPr>
          <p:cNvSpPr txBox="1">
            <a:spLocks/>
          </p:cNvSpPr>
          <p:nvPr/>
        </p:nvSpPr>
        <p:spPr>
          <a:xfrm>
            <a:off x="3700504" y="4263489"/>
            <a:ext cx="2682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How are the components are connected technically?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1681607" y="1150280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681607" y="720983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3" name="Google Shape;263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EC5A8779-5F3A-F9A7-4105-2106291C7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28208" y="406383"/>
            <a:ext cx="49780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automated Bluetooth controlled robotic pet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to replicate traditional pets.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companionship, entertainment, and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maintenance costs and time compared to real pets.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>
          <a:extLst>
            <a:ext uri="{FF2B5EF4-FFF2-40B4-BE49-F238E27FC236}">
              <a16:creationId xmlns:a16="http://schemas.microsoft.com/office/drawing/2014/main" id="{7A9ACEB4-D4A9-16ED-D53B-01BCEFF88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>
            <a:extLst>
              <a:ext uri="{FF2B5EF4-FFF2-40B4-BE49-F238E27FC236}">
                <a16:creationId xmlns:a16="http://schemas.microsoft.com/office/drawing/2014/main" id="{4FD9659F-B070-A6D9-9FAB-DAEFE01FF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264" y="1239146"/>
            <a:ext cx="4059712" cy="369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GB" dirty="0"/>
              <a:t>Bluetooth controlled robot 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GB" dirty="0"/>
              <a:t>When powered on it plays the default mode, Default mode has ability to move the robot </a:t>
            </a:r>
            <a:r>
              <a:rPr lang="en-GB" b="1" dirty="0"/>
              <a:t>front, back, left, right </a:t>
            </a:r>
            <a:r>
              <a:rPr lang="en-GB" dirty="0"/>
              <a:t>and to </a:t>
            </a:r>
            <a:r>
              <a:rPr lang="en-GB" b="1" dirty="0"/>
              <a:t>stop</a:t>
            </a:r>
            <a:r>
              <a:rPr lang="en-GB" dirty="0"/>
              <a:t> the robot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GB" dirty="0"/>
              <a:t>Control panel allows to toggle the 03 modes 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v"/>
            </a:pPr>
            <a:r>
              <a:rPr lang="en-GB" dirty="0"/>
              <a:t>Default mode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v"/>
            </a:pPr>
            <a:r>
              <a:rPr lang="en-GB" dirty="0"/>
              <a:t>User following mode </a:t>
            </a:r>
          </a:p>
          <a:p>
            <a:pPr marL="742950" lvl="1" indent="-285750">
              <a:buSzPts val="1100"/>
              <a:buFont typeface="Wingdings" panose="05000000000000000000" pitchFamily="2" charset="2"/>
              <a:buChar char="v"/>
            </a:pPr>
            <a:r>
              <a:rPr lang="en-GB" dirty="0"/>
              <a:t>Obstacle avoiding mode</a:t>
            </a:r>
          </a:p>
          <a:p>
            <a:pPr marL="285750" indent="-285750">
              <a:lnSpc>
                <a:spcPct val="150000"/>
              </a:lnSpc>
              <a:buSzPts val="1100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b="1" dirty="0"/>
          </a:p>
        </p:txBody>
      </p:sp>
      <p:sp>
        <p:nvSpPr>
          <p:cNvPr id="413" name="Google Shape;413;p31">
            <a:extLst>
              <a:ext uri="{FF2B5EF4-FFF2-40B4-BE49-F238E27FC236}">
                <a16:creationId xmlns:a16="http://schemas.microsoft.com/office/drawing/2014/main" id="{226DF807-0C07-4A1B-AFFF-6034A6387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robot work?</a:t>
            </a:r>
            <a:endParaRPr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A2CC53-99FD-DA34-6DF5-B1F0BAE26FC0}"/>
              </a:ext>
            </a:extLst>
          </p:cNvPr>
          <p:cNvSpPr/>
          <p:nvPr/>
        </p:nvSpPr>
        <p:spPr>
          <a:xfrm>
            <a:off x="5646124" y="1682446"/>
            <a:ext cx="3459480" cy="3436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2802ED4-19D1-5502-8897-5ABED9A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21"/>
          <a:stretch/>
        </p:blipFill>
        <p:spPr>
          <a:xfrm>
            <a:off x="4592866" y="1521642"/>
            <a:ext cx="3709540" cy="246628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6F088FC-A697-D7A1-0127-D85D0E1DD994}"/>
              </a:ext>
            </a:extLst>
          </p:cNvPr>
          <p:cNvSpPr/>
          <p:nvPr/>
        </p:nvSpPr>
        <p:spPr>
          <a:xfrm>
            <a:off x="4891438" y="2189586"/>
            <a:ext cx="1203960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F830BA-1A14-68C2-0D04-63C6AA4C69B8}"/>
              </a:ext>
            </a:extLst>
          </p:cNvPr>
          <p:cNvCxnSpPr>
            <a:cxnSpLocks/>
          </p:cNvCxnSpPr>
          <p:nvPr/>
        </p:nvCxnSpPr>
        <p:spPr>
          <a:xfrm flipH="1" flipV="1">
            <a:off x="5183980" y="3687804"/>
            <a:ext cx="2862" cy="7650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844D4C-B184-29DB-731F-E530AB7DA3AF}"/>
              </a:ext>
            </a:extLst>
          </p:cNvPr>
          <p:cNvSpPr txBox="1"/>
          <p:nvPr/>
        </p:nvSpPr>
        <p:spPr>
          <a:xfrm>
            <a:off x="4386243" y="4458952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Manual control in </a:t>
            </a:r>
          </a:p>
          <a:p>
            <a:pPr algn="ctr"/>
            <a:r>
              <a:rPr lang="en-GB" dirty="0"/>
              <a:t>Default mode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E216F7-4D84-932C-F3BF-DB010C011D23}"/>
              </a:ext>
            </a:extLst>
          </p:cNvPr>
          <p:cNvSpPr txBox="1"/>
          <p:nvPr/>
        </p:nvSpPr>
        <p:spPr>
          <a:xfrm>
            <a:off x="6074553" y="4232371"/>
            <a:ext cx="140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Obstacle</a:t>
            </a:r>
            <a:br>
              <a:rPr lang="en-GB" dirty="0"/>
            </a:br>
            <a:r>
              <a:rPr lang="en-GB" dirty="0"/>
              <a:t> avoiding mode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E528A-3E01-8EC5-C0A6-574135273514}"/>
              </a:ext>
            </a:extLst>
          </p:cNvPr>
          <p:cNvSpPr txBox="1"/>
          <p:nvPr/>
        </p:nvSpPr>
        <p:spPr>
          <a:xfrm>
            <a:off x="7727514" y="4013834"/>
            <a:ext cx="1404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 </a:t>
            </a:r>
          </a:p>
          <a:p>
            <a:pPr algn="ctr"/>
            <a:r>
              <a:rPr lang="en-GB" dirty="0"/>
              <a:t>Following mode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2C0AB-AC2F-A036-09C5-FFE3D3C33960}"/>
              </a:ext>
            </a:extLst>
          </p:cNvPr>
          <p:cNvSpPr txBox="1"/>
          <p:nvPr/>
        </p:nvSpPr>
        <p:spPr>
          <a:xfrm>
            <a:off x="8159190" y="2805148"/>
            <a:ext cx="1007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Hand</a:t>
            </a:r>
            <a:br>
              <a:rPr lang="en-GB" dirty="0"/>
            </a:br>
            <a:r>
              <a:rPr lang="en-GB" dirty="0"/>
              <a:t>break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E33A50-2833-8A09-0CA8-272DC10949BE}"/>
              </a:ext>
            </a:extLst>
          </p:cNvPr>
          <p:cNvSpPr txBox="1"/>
          <p:nvPr/>
        </p:nvSpPr>
        <p:spPr>
          <a:xfrm>
            <a:off x="6364387" y="1100600"/>
            <a:ext cx="1337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Default mode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D9477A-85E7-32E2-0027-94A5E0C124DA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7032149" y="1408377"/>
            <a:ext cx="803" cy="1229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FBE642-8AC8-BA46-A318-4E85DEB54669}"/>
              </a:ext>
            </a:extLst>
          </p:cNvPr>
          <p:cNvCxnSpPr>
            <a:cxnSpLocks/>
          </p:cNvCxnSpPr>
          <p:nvPr/>
        </p:nvCxnSpPr>
        <p:spPr>
          <a:xfrm flipH="1">
            <a:off x="7595653" y="2440120"/>
            <a:ext cx="9912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BE2683-40E4-68BE-E4C5-0E9A8A22D78E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701517" y="3230604"/>
            <a:ext cx="25997" cy="11525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99D364-4619-29C6-5361-AA6C8818B773}"/>
              </a:ext>
            </a:extLst>
          </p:cNvPr>
          <p:cNvCxnSpPr>
            <a:cxnSpLocks/>
          </p:cNvCxnSpPr>
          <p:nvPr/>
        </p:nvCxnSpPr>
        <p:spPr>
          <a:xfrm>
            <a:off x="8597549" y="2430496"/>
            <a:ext cx="0" cy="409964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BE14EC-EFE2-6307-1AC8-A60521F9BF12}"/>
              </a:ext>
            </a:extLst>
          </p:cNvPr>
          <p:cNvCxnSpPr>
            <a:cxnSpLocks/>
          </p:cNvCxnSpPr>
          <p:nvPr/>
        </p:nvCxnSpPr>
        <p:spPr>
          <a:xfrm flipH="1">
            <a:off x="7716717" y="4389362"/>
            <a:ext cx="233137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2FEF3E-F588-C067-9FC3-9977ECBAE0FF}"/>
              </a:ext>
            </a:extLst>
          </p:cNvPr>
          <p:cNvCxnSpPr>
            <a:cxnSpLocks/>
          </p:cNvCxnSpPr>
          <p:nvPr/>
        </p:nvCxnSpPr>
        <p:spPr>
          <a:xfrm flipV="1">
            <a:off x="7430758" y="3637386"/>
            <a:ext cx="0" cy="8433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D8EA38-559B-8DB9-D38F-34BAC5209858}"/>
              </a:ext>
            </a:extLst>
          </p:cNvPr>
          <p:cNvCxnSpPr>
            <a:cxnSpLocks/>
          </p:cNvCxnSpPr>
          <p:nvPr/>
        </p:nvCxnSpPr>
        <p:spPr>
          <a:xfrm flipH="1">
            <a:off x="7208200" y="4476762"/>
            <a:ext cx="233137" cy="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4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>
          <a:extLst>
            <a:ext uri="{FF2B5EF4-FFF2-40B4-BE49-F238E27FC236}">
              <a16:creationId xmlns:a16="http://schemas.microsoft.com/office/drawing/2014/main" id="{B896808C-0649-47D1-A779-3D798F8A1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>
            <a:extLst>
              <a:ext uri="{FF2B5EF4-FFF2-40B4-BE49-F238E27FC236}">
                <a16:creationId xmlns:a16="http://schemas.microsoft.com/office/drawing/2014/main" id="{9343087D-5F31-7631-F4E0-286150FC17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robot work?</a:t>
            </a:r>
            <a:endParaRPr dirty="0"/>
          </a:p>
        </p:txBody>
      </p:sp>
      <p:sp>
        <p:nvSpPr>
          <p:cNvPr id="2" name="Google Shape;412;p31">
            <a:extLst>
              <a:ext uri="{FF2B5EF4-FFF2-40B4-BE49-F238E27FC236}">
                <a16:creationId xmlns:a16="http://schemas.microsoft.com/office/drawing/2014/main" id="{0489A152-0EFF-C8EA-5BDF-0702468AF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1320" y="1115858"/>
            <a:ext cx="5836192" cy="390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GB" sz="1600" b="1" dirty="0"/>
              <a:t>Main Components and their features,</a:t>
            </a:r>
          </a:p>
          <a:p>
            <a:pPr marL="342900" indent="-342900">
              <a:buSzPts val="1100"/>
              <a:buFont typeface="+mj-lt"/>
              <a:buAutoNum type="arabicPeriod"/>
            </a:pPr>
            <a:endParaRPr lang="en-GB" b="1" dirty="0"/>
          </a:p>
          <a:p>
            <a:pPr marL="342900" indent="-342900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GB" b="1" dirty="0"/>
              <a:t>Touch Sensor </a:t>
            </a:r>
            <a:r>
              <a:rPr lang="en-GB" dirty="0"/>
              <a:t>- Wags the tail when touched</a:t>
            </a:r>
          </a:p>
          <a:p>
            <a:pPr marL="342900" indent="-342900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GB" b="1" dirty="0"/>
              <a:t>Gas Sensor </a:t>
            </a:r>
            <a:r>
              <a:rPr lang="en-GB" dirty="0"/>
              <a:t>– Detects smoke leakage </a:t>
            </a:r>
          </a:p>
          <a:p>
            <a:pPr marL="342900" indent="-342900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GB" b="1" dirty="0"/>
              <a:t>Buzzer</a:t>
            </a:r>
            <a:r>
              <a:rPr lang="en-GB" dirty="0"/>
              <a:t> – Detects sound when smoke detected</a:t>
            </a:r>
          </a:p>
          <a:p>
            <a:pPr marL="342900" indent="-342900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GB" b="1" dirty="0"/>
              <a:t>Ultrasonic Sensor </a:t>
            </a:r>
            <a:r>
              <a:rPr lang="en-GB" dirty="0"/>
              <a:t>– Used to measure the distance of an object and avoid the obstacle</a:t>
            </a:r>
          </a:p>
          <a:p>
            <a:pPr marL="342900" indent="-342900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GB" b="1" dirty="0"/>
              <a:t>IR Sensor </a:t>
            </a:r>
            <a:r>
              <a:rPr lang="en-GB" dirty="0"/>
              <a:t>– Used to follow the user </a:t>
            </a:r>
          </a:p>
          <a:p>
            <a:pPr marL="342900" indent="-342900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GB" b="1" dirty="0"/>
              <a:t>LDR Module </a:t>
            </a:r>
            <a:r>
              <a:rPr lang="en-GB" dirty="0"/>
              <a:t>– Used to measure the temperature and using LED bulbs to light up during dark times </a:t>
            </a:r>
          </a:p>
          <a:p>
            <a:pPr marL="342900" indent="-342900">
              <a:lnSpc>
                <a:spcPct val="150000"/>
              </a:lnSpc>
              <a:buSzPts val="1100"/>
              <a:buFont typeface="+mj-lt"/>
              <a:buAutoNum type="arabicPeriod"/>
            </a:pPr>
            <a:r>
              <a:rPr lang="en-GB" b="1" dirty="0"/>
              <a:t>Servo Motors </a:t>
            </a:r>
            <a:r>
              <a:rPr lang="en-GB" dirty="0"/>
              <a:t>– Used to Wag tail and Tilt head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9114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>
          <a:extLst>
            <a:ext uri="{FF2B5EF4-FFF2-40B4-BE49-F238E27FC236}">
              <a16:creationId xmlns:a16="http://schemas.microsoft.com/office/drawing/2014/main" id="{C8C8B8F8-D7ED-44A9-026E-30172136F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>
            <a:extLst>
              <a:ext uri="{FF2B5EF4-FFF2-40B4-BE49-F238E27FC236}">
                <a16:creationId xmlns:a16="http://schemas.microsoft.com/office/drawing/2014/main" id="{D91C1F68-87C5-7CC4-9952-C3A05C1DB4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84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robot work?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84311-B505-874E-18BF-5257BBEC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63805"/>
            <a:ext cx="7502167" cy="32710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695D6-AB9B-6C51-FD1C-C88E0CD4411F}"/>
              </a:ext>
            </a:extLst>
          </p:cNvPr>
          <p:cNvSpPr/>
          <p:nvPr/>
        </p:nvSpPr>
        <p:spPr>
          <a:xfrm>
            <a:off x="5646124" y="1682446"/>
            <a:ext cx="3459480" cy="3436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720000" y="1172660"/>
            <a:ext cx="7901400" cy="2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Summary of the robot components with cost</a:t>
            </a:r>
            <a:endParaRPr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Bill of Materials(BOM)</a:t>
            </a:r>
            <a:endParaRPr dirty="0"/>
          </a:p>
        </p:txBody>
      </p:sp>
      <p:graphicFrame>
        <p:nvGraphicFramePr>
          <p:cNvPr id="231" name="Google Shape;231;p27"/>
          <p:cNvGraphicFramePr/>
          <p:nvPr>
            <p:extLst>
              <p:ext uri="{D42A27DB-BD31-4B8C-83A1-F6EECF244321}">
                <p14:modId xmlns:p14="http://schemas.microsoft.com/office/powerpoint/2010/main" val="3142057802"/>
              </p:ext>
            </p:extLst>
          </p:nvPr>
        </p:nvGraphicFramePr>
        <p:xfrm>
          <a:off x="720000" y="1653540"/>
          <a:ext cx="7631519" cy="3224375"/>
        </p:xfrm>
        <a:graphic>
          <a:graphicData uri="http://schemas.openxmlformats.org/drawingml/2006/table">
            <a:tbl>
              <a:tblPr>
                <a:noFill/>
                <a:tableStyleId>{E93978BB-3397-415D-A465-C0F82877E3F5}</a:tableStyleId>
              </a:tblPr>
              <a:tblGrid>
                <a:gridCol w="171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940656401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Category</a:t>
                      </a:r>
                      <a:endParaRPr lang="en-US" sz="14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Components</a:t>
                      </a:r>
                      <a:r>
                        <a:rPr lang="en-GB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Cost(Rs)</a:t>
                      </a:r>
                      <a:endParaRPr lang="en-US" sz="14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Main Components</a:t>
                      </a: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Chassis, Arduino Uno, Motor Driver, Servo Motors, LDR Module, Sensors(IR, Ultrasonic, Gas, Touch)</a:t>
                      </a:r>
                      <a:endParaRPr lang="en-US" sz="10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8,950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Power Supply</a:t>
                      </a:r>
                      <a:endParaRPr lang="en-US"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Lithium-ion batteries(2X3700mAh), 9v battery, Battery Charger, Buck convertor</a:t>
                      </a:r>
                      <a:endParaRPr lang="en-US" sz="10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3,760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Connectivity</a:t>
                      </a:r>
                      <a:endParaRPr lang="en-US"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Jumper Cables (Male-Male, Male-Female, Female-Female), Breadboard, Bluetooth module </a:t>
                      </a:r>
                      <a:endParaRPr lang="en-US" sz="10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2,850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Tools</a:t>
                      </a:r>
                      <a:endParaRPr lang="en-US"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Soldering Iron, Soldering Wire, Glue gun and Sticks, Plier, Paper Cutter, Double Tape, Scissors </a:t>
                      </a:r>
                      <a:endParaRPr lang="en-US" sz="10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5,180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Additional Items</a:t>
                      </a:r>
                      <a:endParaRPr lang="en-US"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Buzzer, LED bulbs, Charging Case, Super Glue, Resistors, Others small Components</a:t>
                      </a:r>
                      <a:endParaRPr lang="en-US" sz="10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1,110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</a:t>
                      </a:r>
                      <a:endParaRPr lang="en-US"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-US" sz="10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21,850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998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3D design of the Pet Robot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0B95F-96AC-82E6-9B18-B2257F2B285C}"/>
              </a:ext>
            </a:extLst>
          </p:cNvPr>
          <p:cNvSpPr txBox="1"/>
          <p:nvPr/>
        </p:nvSpPr>
        <p:spPr>
          <a:xfrm>
            <a:off x="1790065" y="4701669"/>
            <a:ext cx="1163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  View</a:t>
            </a:r>
            <a:endParaRPr lang="en-US" sz="1400" b="1" u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3CAD5-7745-0551-5E49-45C2B3623ABF}"/>
              </a:ext>
            </a:extLst>
          </p:cNvPr>
          <p:cNvSpPr txBox="1"/>
          <p:nvPr/>
        </p:nvSpPr>
        <p:spPr>
          <a:xfrm>
            <a:off x="6260465" y="4723009"/>
            <a:ext cx="1544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Bottom View</a:t>
            </a:r>
            <a:endParaRPr lang="en-US" sz="1400" b="1" u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1524C-BCB3-76CD-39E1-FEDDFB72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3" r="5135" b="4237"/>
          <a:stretch/>
        </p:blipFill>
        <p:spPr>
          <a:xfrm>
            <a:off x="4733039" y="1205398"/>
            <a:ext cx="4035785" cy="33560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58F77B-C925-35F1-7DA0-C1835C8976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30" t="7458" r="11204"/>
          <a:stretch/>
        </p:blipFill>
        <p:spPr>
          <a:xfrm>
            <a:off x="601507" y="1280339"/>
            <a:ext cx="3788427" cy="33560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Circuit Diagram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E1AB8-CFAF-EE8A-75DD-DD3D9C59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96" t="1629" r="514" b="1334"/>
          <a:stretch/>
        </p:blipFill>
        <p:spPr>
          <a:xfrm>
            <a:off x="1607820" y="1030170"/>
            <a:ext cx="5661660" cy="4083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391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Poppins</vt:lpstr>
      <vt:lpstr>Poppins Black</vt:lpstr>
      <vt:lpstr>Palanquin Dark</vt:lpstr>
      <vt:lpstr>Arial</vt:lpstr>
      <vt:lpstr>Robotic Workshop by Slidesgo</vt:lpstr>
      <vt:lpstr>The Pet Robot</vt:lpstr>
      <vt:lpstr>Table of Contents</vt:lpstr>
      <vt:lpstr>Introduction</vt:lpstr>
      <vt:lpstr>How does our robot work?</vt:lpstr>
      <vt:lpstr>How does our robot work?</vt:lpstr>
      <vt:lpstr>How does our robot work?</vt:lpstr>
      <vt:lpstr>Bill of Materials(BOM)</vt:lpstr>
      <vt:lpstr>3D design of the Pet Robot</vt:lpstr>
      <vt:lpstr>Circuit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amjad azward</dc:creator>
  <cp:lastModifiedBy>AZWARD M A</cp:lastModifiedBy>
  <cp:revision>39</cp:revision>
  <dcterms:modified xsi:type="dcterms:W3CDTF">2025-03-09T19:56:16Z</dcterms:modified>
</cp:coreProperties>
</file>