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E23-A49B-4226-ADEF-4E89EB7C2D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18EC-E618-4542-B280-5DCB85453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E23-A49B-4226-ADEF-4E89EB7C2D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18EC-E618-4542-B280-5DCB85453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E23-A49B-4226-ADEF-4E89EB7C2D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18EC-E618-4542-B280-5DCB85453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E23-A49B-4226-ADEF-4E89EB7C2D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18EC-E618-4542-B280-5DCB85453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E23-A49B-4226-ADEF-4E89EB7C2D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18EC-E618-4542-B280-5DCB85453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E23-A49B-4226-ADEF-4E89EB7C2D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18EC-E618-4542-B280-5DCB85453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E23-A49B-4226-ADEF-4E89EB7C2D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18EC-E618-4542-B280-5DCB85453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E23-A49B-4226-ADEF-4E89EB7C2D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18EC-E618-4542-B280-5DCB85453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E23-A49B-4226-ADEF-4E89EB7C2D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18EC-E618-4542-B280-5DCB85453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E23-A49B-4226-ADEF-4E89EB7C2D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18EC-E618-4542-B280-5DCB85453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4E23-A49B-4226-ADEF-4E89EB7C2D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18EC-E618-4542-B280-5DCB85453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A4E23-A49B-4226-ADEF-4E89EB7C2D09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18EC-E618-4542-B280-5DCB85453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b="1" smtClean="0"/>
              <a:t>Комуникација со Клиенти</a:t>
            </a:r>
            <a:r>
              <a:rPr lang="en-US" b="1" smtClean="0"/>
              <a:t/>
            </a:r>
            <a:br>
              <a:rPr lang="en-US" b="1" smtClean="0"/>
            </a:br>
            <a:r>
              <a:rPr lang="mk-MK" sz="2400" i="1" smtClean="0"/>
              <a:t>Ревизија</a:t>
            </a:r>
            <a:endParaRPr lang="en-US" sz="24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k-MK" smtClean="0"/>
              <a:t>Андреја Јарчевски, </a:t>
            </a:r>
            <a:r>
              <a:rPr lang="en-US" smtClean="0"/>
              <a:t>MSc</a:t>
            </a:r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mk-MK" b="1" smtClean="0"/>
              <a:t>Како да формираме цена?</a:t>
            </a:r>
            <a:endParaRPr lang="en-US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mk-MK" b="1" smtClean="0"/>
              <a:t>Цената се формира во зависност од неколку услови</a:t>
            </a:r>
            <a:r>
              <a:rPr lang="en-US" b="1" smtClean="0"/>
              <a:t>:</a:t>
            </a:r>
          </a:p>
          <a:p>
            <a:r>
              <a:rPr lang="mk-MK" smtClean="0"/>
              <a:t>Големината на проектот</a:t>
            </a:r>
          </a:p>
          <a:p>
            <a:r>
              <a:rPr lang="mk-MK" smtClean="0"/>
              <a:t>Големината на клиентот</a:t>
            </a:r>
          </a:p>
          <a:p>
            <a:r>
              <a:rPr lang="mk-MK" smtClean="0"/>
              <a:t>Времетраење потребно за изработка.</a:t>
            </a:r>
          </a:p>
          <a:p>
            <a:r>
              <a:rPr lang="mk-MK" smtClean="0"/>
              <a:t>Комплексноста на проектот</a:t>
            </a:r>
          </a:p>
          <a:p>
            <a:r>
              <a:rPr lang="mk-MK" smtClean="0"/>
              <a:t>Да се потсетиме на триаголникот за развивање софтвер!</a:t>
            </a:r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mk-MK" b="1" smtClean="0"/>
              <a:t>Соддржина на понудата</a:t>
            </a:r>
            <a:endParaRPr lang="en-US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mk-MK" b="1" smtClean="0"/>
              <a:t>Што се треба да биде дел од понудата?</a:t>
            </a:r>
          </a:p>
          <a:p>
            <a:r>
              <a:rPr lang="mk-MK" smtClean="0"/>
              <a:t>(По можност) Детален опис на веб-сајтот кој треба да се развие.</a:t>
            </a:r>
          </a:p>
          <a:p>
            <a:r>
              <a:rPr lang="mk-MK" smtClean="0"/>
              <a:t>Пример на (прелиминарен) дизајн, или некаков прототип/скица.</a:t>
            </a:r>
          </a:p>
          <a:p>
            <a:r>
              <a:rPr lang="mk-MK" smtClean="0"/>
              <a:t>Детали за рок за испорака</a:t>
            </a:r>
          </a:p>
          <a:p>
            <a:r>
              <a:rPr lang="mk-MK" smtClean="0"/>
              <a:t>Детали за хостирање (доколку нудите – доколку не, напоменете му го тоа на клиентот)</a:t>
            </a:r>
          </a:p>
          <a:p>
            <a:r>
              <a:rPr lang="mk-MK" smtClean="0"/>
              <a:t>Детали за гарантен рок</a:t>
            </a:r>
          </a:p>
          <a:p>
            <a:r>
              <a:rPr lang="mk-MK" smtClean="0"/>
              <a:t>Детали за оддржување</a:t>
            </a:r>
          </a:p>
          <a:p>
            <a:r>
              <a:rPr lang="mk-MK" smtClean="0"/>
              <a:t>Детали за плаќање (но не очекувајте клиентот да ги почитува, чест на исклучоците)</a:t>
            </a:r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mk-MK" b="1" smtClean="0"/>
              <a:t>Преговарање</a:t>
            </a:r>
            <a:endParaRPr lang="en-US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mk-MK" smtClean="0"/>
              <a:t>Понудете му на клиентот “</a:t>
            </a:r>
            <a:r>
              <a:rPr lang="en-US" smtClean="0"/>
              <a:t>benefits” </a:t>
            </a:r>
            <a:r>
              <a:rPr lang="mk-MK" smtClean="0"/>
              <a:t>доколку работи со вас – подолг хостинг, подобри услови околу хостирање, бесплатно регистрирање на домејни.</a:t>
            </a:r>
          </a:p>
          <a:p>
            <a:r>
              <a:rPr lang="mk-MK" smtClean="0"/>
              <a:t>Овие работи можат да ви помогнат да го задржите клиентот долгорочно (да го обврзете да работи со вас).</a:t>
            </a:r>
          </a:p>
          <a:p>
            <a:r>
              <a:rPr lang="mk-MK" smtClean="0"/>
              <a:t>Доколку не сте вклучиле во понудата, можете да понудите и </a:t>
            </a:r>
            <a:r>
              <a:rPr lang="en-US" smtClean="0"/>
              <a:t>email </a:t>
            </a:r>
            <a:r>
              <a:rPr lang="mk-MK" smtClean="0"/>
              <a:t>адреси – </a:t>
            </a:r>
            <a:r>
              <a:rPr lang="mk-MK" i="1" smtClean="0"/>
              <a:t>особено на компании кои сеуште користат </a:t>
            </a:r>
            <a:r>
              <a:rPr lang="en-US" i="1" smtClean="0"/>
              <a:t>@yahoo.com, @hotmail.com, @mt.net.mk </a:t>
            </a:r>
            <a:r>
              <a:rPr lang="mk-MK" i="1" smtClean="0"/>
              <a:t>итн </a:t>
            </a:r>
            <a:r>
              <a:rPr lang="en-US" i="1" smtClean="0"/>
              <a:t>email </a:t>
            </a:r>
            <a:r>
              <a:rPr lang="mk-MK" i="1" smtClean="0"/>
              <a:t>адреси.</a:t>
            </a:r>
            <a:endParaRPr lang="en-US" i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mk-MK" b="1" smtClean="0"/>
              <a:t>Можности за попуст</a:t>
            </a:r>
            <a:endParaRPr lang="en-US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mk-MK" smtClean="0"/>
              <a:t>Скоро секогаш, (за жал) цената има пресудна улога.</a:t>
            </a:r>
          </a:p>
          <a:p>
            <a:r>
              <a:rPr lang="mk-MK" smtClean="0"/>
              <a:t>Ги паметите тие 20-30% дополнително време кое го наплаќате? Откажете се од дел од тоа. Понудете попуст од 5-10% (доколку понудената цена го дозволува тоа).</a:t>
            </a:r>
          </a:p>
          <a:p>
            <a:r>
              <a:rPr lang="mk-MK" smtClean="0"/>
              <a:t>Понудете бесплатна имплементација на уште еден јазик (доколку системот е соодветно имплементиран, ова нема да ви биде проблем).</a:t>
            </a:r>
          </a:p>
          <a:p>
            <a:r>
              <a:rPr lang="mk-MK" smtClean="0"/>
              <a:t>Не претерувајте со попуст! Видете каков е клиентот, и дали имате шанси да работите и понатаму</a:t>
            </a:r>
            <a:r>
              <a:rPr lang="mk-MK"/>
              <a:t>.</a:t>
            </a:r>
            <a:endParaRPr lang="mk-MK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mk-MK" b="1" smtClean="0"/>
              <a:t>Време е за договор!</a:t>
            </a:r>
            <a:endParaRPr lang="en-US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mk-MK" smtClean="0"/>
              <a:t>Договор куќа гради!</a:t>
            </a:r>
          </a:p>
          <a:p>
            <a:r>
              <a:rPr lang="mk-MK" smtClean="0"/>
              <a:t>Доколку работите со клиент кој не го познавате, единствен начин да се заштитите е да потпишете договор!</a:t>
            </a:r>
          </a:p>
          <a:p>
            <a:r>
              <a:rPr lang="mk-MK" smtClean="0"/>
              <a:t>Во договорот ставете ги сите договорени услови – рок за испорака, цена, начин на плаќање, итн.</a:t>
            </a:r>
          </a:p>
          <a:p>
            <a:r>
              <a:rPr lang="mk-MK" smtClean="0"/>
              <a:t>Барањата на клиентот околу функционалноста која сте ја договориле ставете ги во анекс (ако листата е поголема).</a:t>
            </a:r>
          </a:p>
          <a:p>
            <a:r>
              <a:rPr lang="mk-MK" smtClean="0"/>
              <a:t>Запомнете, договорот ве обврзува и вас!</a:t>
            </a:r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mk-MK" b="1" smtClean="0"/>
              <a:t>Како да препознаеме проблематичен клиент?</a:t>
            </a:r>
            <a:endParaRPr lang="en-US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mk-MK" smtClean="0"/>
              <a:t>Константно ги менува барањата од вас.</a:t>
            </a:r>
          </a:p>
          <a:p>
            <a:r>
              <a:rPr lang="mk-MK" smtClean="0"/>
              <a:t>Се однесува како да не ви верува.</a:t>
            </a:r>
          </a:p>
          <a:p>
            <a:r>
              <a:rPr lang="mk-MK" smtClean="0"/>
              <a:t>Ви досаѓа со десетици е-маил пораки кога навистина нема потреба.</a:t>
            </a:r>
          </a:p>
          <a:p>
            <a:r>
              <a:rPr lang="mk-MK" smtClean="0"/>
              <a:t>Бара известувања за напредокот секој ден, иако сте се договориле за неделни известувања.</a:t>
            </a:r>
          </a:p>
          <a:p>
            <a:r>
              <a:rPr lang="mk-MK" smtClean="0"/>
              <a:t>Константно се жали дека премногу наплаќате, или дека некој друг можел поефтино.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mk-MK" b="1" smtClean="0"/>
              <a:t>Дел 2...</a:t>
            </a:r>
            <a:endParaRPr lang="en-US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mk-MK" smtClean="0"/>
              <a:t>Константно ви нагласува дека некој друг можел подобро.</a:t>
            </a:r>
          </a:p>
          <a:p>
            <a:r>
              <a:rPr lang="mk-MK" smtClean="0"/>
              <a:t>Ве потсетува дека бара друг некој ако вие недоволно добро си ја завршите работата.</a:t>
            </a:r>
          </a:p>
          <a:p>
            <a:r>
              <a:rPr lang="mk-MK" smtClean="0"/>
              <a:t>Премногу е зафатен клиентот за да ви ги даде потребните информации (иако, тоа не е со лоша намера)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mk-MK" b="1" smtClean="0"/>
              <a:t>Како да се справите со проблематичните клиенти?</a:t>
            </a:r>
            <a:endParaRPr lang="en-US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mk-MK" b="1" smtClean="0"/>
              <a:t>Внимателно забележувајте ја секоја интеракција со клиентот.</a:t>
            </a:r>
            <a:r>
              <a:rPr lang="mk-MK" smtClean="0"/>
              <a:t/>
            </a:r>
            <a:br>
              <a:rPr lang="mk-MK" smtClean="0"/>
            </a:br>
            <a:r>
              <a:rPr lang="mk-MK" sz="2000" smtClean="0"/>
              <a:t>Имајте навика се да имате напишано. Бидете сигурни дека клиентот знае се и одобрил се што сте одлучиле.</a:t>
            </a:r>
          </a:p>
          <a:p>
            <a:r>
              <a:rPr lang="mk-MK" b="1" smtClean="0"/>
              <a:t>Развијте некаков протокол за комуникација и користете го за секој клиент.</a:t>
            </a:r>
          </a:p>
          <a:p>
            <a:r>
              <a:rPr lang="mk-MK" b="1" smtClean="0"/>
              <a:t>Поставете се како авторитативна фигура.</a:t>
            </a:r>
            <a:r>
              <a:rPr lang="mk-MK" smtClean="0"/>
              <a:t/>
            </a:r>
            <a:br>
              <a:rPr lang="mk-MK" smtClean="0"/>
            </a:br>
            <a:r>
              <a:rPr lang="mk-MK" sz="2000" smtClean="0"/>
              <a:t>Некои клиенти ќе бидат посилни само затоа што можеби не сте познато име.</a:t>
            </a:r>
            <a:endParaRPr lang="en-US" sz="2000"/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mk-MK" b="1" smtClean="0"/>
              <a:t>Кога да кажете НЕ!</a:t>
            </a:r>
            <a:endParaRPr lang="en-US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mk-MK" smtClean="0"/>
              <a:t>Клиентот ќе ви пристапи со „Тоа е лесно, брзо ќе се направи, и така компјутерот ја врши целата работа!“.</a:t>
            </a:r>
          </a:p>
          <a:p>
            <a:r>
              <a:rPr lang="mk-MK" smtClean="0"/>
              <a:t>Кога клиентот ќе ги го одбие дизајнот заради тоа што не и се допаднал на сопругата/ќерката/сестрата/комшијата.</a:t>
            </a:r>
          </a:p>
          <a:p>
            <a:r>
              <a:rPr lang="mk-MK" smtClean="0"/>
              <a:t>Кога тоа што вие сте го сработиле ви е срам да го ставите во портфолио</a:t>
            </a:r>
          </a:p>
          <a:p>
            <a:r>
              <a:rPr lang="mk-MK" smtClean="0"/>
              <a:t>Кога после десет корекции на дизајнот, ќе се завртите во круг, и клиентот првата верзија ќе ја прогласи за „таа што ја барал“.</a:t>
            </a:r>
          </a:p>
        </p:txBody>
      </p:sp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mk-MK" b="1" smtClean="0"/>
              <a:t>Опции</a:t>
            </a:r>
            <a:endParaRPr lang="en-US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mk-MK" b="1" smtClean="0"/>
              <a:t>Заштита на вашиот производ</a:t>
            </a:r>
            <a:r>
              <a:rPr lang="en-US" b="1" smtClean="0"/>
              <a:t>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- Lock</a:t>
            </a:r>
            <a:r>
              <a:rPr lang="mk-MK" smtClean="0"/>
              <a:t> функција (екстерна)</a:t>
            </a:r>
            <a:br>
              <a:rPr lang="mk-MK" smtClean="0"/>
            </a:br>
            <a:r>
              <a:rPr lang="mk-MK" smtClean="0"/>
              <a:t>- Затворање на сајтот</a:t>
            </a:r>
          </a:p>
          <a:p>
            <a:r>
              <a:rPr lang="mk-MK" b="1" smtClean="0"/>
              <a:t>Контакти преку телефон</a:t>
            </a:r>
            <a:r>
              <a:rPr lang="mk-MK" smtClean="0"/>
              <a:t/>
            </a:r>
            <a:br>
              <a:rPr lang="mk-MK" smtClean="0"/>
            </a:br>
            <a:r>
              <a:rPr lang="mk-MK" smtClean="0"/>
              <a:t>- Ако клиентот ве малтретирал вас, малтретирајте го и вие него.</a:t>
            </a:r>
            <a:br>
              <a:rPr lang="mk-MK" smtClean="0"/>
            </a:br>
            <a:r>
              <a:rPr lang="mk-MK" smtClean="0"/>
              <a:t>- Интервали за телефонско јавување - доколку не е изминат рокот за плаќање, чекајте. Откако ќе измине рокот – првата недела еднаш, после на секои 3-4 дена.</a:t>
            </a: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mk-MK" b="1" dirty="0" smtClean="0"/>
              <a:t>Што е комуникација?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mk-MK" dirty="0" smtClean="0"/>
              <a:t>Комуникација е процесот на пренесување и добивање информации, чувства или ставови со цел да се разбере и добие одговор.</a:t>
            </a:r>
          </a:p>
          <a:p>
            <a:r>
              <a:rPr lang="mk-MK" dirty="0" smtClean="0"/>
              <a:t>Комуникацијата е процес на разменување пораки, идеи, факти, мислења, ставови, информации и нивно разбирање, од една личност до друга.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mk-MK" b="1" smtClean="0"/>
              <a:t>Оддржување</a:t>
            </a:r>
            <a:endParaRPr lang="en-US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mk-MK" smtClean="0"/>
              <a:t>Во понудата имате дадено и понуда за оддржување (не гаранција).</a:t>
            </a:r>
          </a:p>
          <a:p>
            <a:r>
              <a:rPr lang="mk-MK" b="1" smtClean="0"/>
              <a:t>Во понудата за оддржување, секогаш наведете дека соддржините ќе бидат објавени во рок од 24-48 саата од нивното примање.</a:t>
            </a:r>
          </a:p>
          <a:p>
            <a:r>
              <a:rPr lang="mk-MK" smtClean="0"/>
              <a:t>Ова е за да можете да се заштитите од клиенти кои инсистираат се да биде завршено веднаш и сега! Јасно?!</a:t>
            </a:r>
            <a:endParaRPr lang="en-US"/>
          </a:p>
        </p:txBody>
      </p:sp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mk-MK" b="1" smtClean="0"/>
              <a:t>Кога ќе завршите..</a:t>
            </a:r>
            <a:endParaRPr lang="en-US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mk-MK" b="1" smtClean="0"/>
              <a:t>Информирајте го клиентот дека е завршено.</a:t>
            </a:r>
          </a:p>
          <a:p>
            <a:r>
              <a:rPr lang="mk-MK" smtClean="0"/>
              <a:t>Барајте да ви потврди дека завршеното е завршено како што треба?</a:t>
            </a:r>
          </a:p>
          <a:p>
            <a:endParaRPr lang="mk-MK"/>
          </a:p>
          <a:p>
            <a:r>
              <a:rPr lang="mk-MK" smtClean="0"/>
              <a:t>Ако го информирате преку е-маил, наведете дека ако не ви одговори во рок од 2-3 дена, ќе сметате дека работата е завршена во ред, и дека ќе му ја фактурирате.</a:t>
            </a:r>
            <a:endParaRPr lang="en-US"/>
          </a:p>
        </p:txBody>
      </p:sp>
    </p:spTree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mk-MK" b="1" smtClean="0"/>
              <a:t>Пост-Продажна комуникација</a:t>
            </a:r>
            <a:endParaRPr lang="en-US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mk-MK" smtClean="0"/>
              <a:t>Контактирајте го клиентот 2-3 месеци откако ќе го завршите клиентот.</a:t>
            </a:r>
          </a:p>
          <a:p>
            <a:r>
              <a:rPr lang="mk-MK" smtClean="0"/>
              <a:t>Прашајте дали се работи како што треба, дали има некакви проблеми со веб-страницата и како е задоволен.</a:t>
            </a:r>
          </a:p>
          <a:p>
            <a:r>
              <a:rPr lang="mk-MK" smtClean="0"/>
              <a:t>Клиентот ќе биде среќен што сте го контактирале, и само ќе ви потврди и на вас и сам на себе дека веб-страницата е одлична.</a:t>
            </a:r>
            <a:endParaRPr lang="en-US"/>
          </a:p>
        </p:txBody>
      </p:sp>
    </p:spTree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Решавање конфликти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Контактирајте го клиентот.</a:t>
            </a:r>
          </a:p>
          <a:p>
            <a:r>
              <a:rPr lang="mk-MK" smtClean="0"/>
              <a:t>Закажете состанок.</a:t>
            </a:r>
          </a:p>
          <a:p>
            <a:r>
              <a:rPr lang="mk-MK" smtClean="0"/>
              <a:t>Идентификувајте и признајте го проблемот.</a:t>
            </a:r>
          </a:p>
          <a:p>
            <a:r>
              <a:rPr lang="mk-MK" smtClean="0"/>
              <a:t>Прашајте го клиентот што сака.</a:t>
            </a:r>
          </a:p>
          <a:p>
            <a:r>
              <a:rPr lang="mk-MK" smtClean="0"/>
              <a:t>Преговарајте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mk-MK" b="1" smtClean="0"/>
              <a:t>Резолуција на екран</a:t>
            </a:r>
            <a:endParaRPr lang="en-US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endParaRPr lang="mk-MK" smtClean="0"/>
          </a:p>
          <a:p>
            <a:pPr>
              <a:buNone/>
            </a:pPr>
            <a:endParaRPr lang="mk-MK" smtClean="0"/>
          </a:p>
          <a:p>
            <a:pPr>
              <a:buNone/>
            </a:pPr>
            <a:endParaRPr lang="mk-MK" smtClean="0"/>
          </a:p>
          <a:p>
            <a:pPr>
              <a:buNone/>
            </a:pPr>
            <a:endParaRPr lang="mk-MK" smtClean="0"/>
          </a:p>
          <a:p>
            <a:pPr>
              <a:buNone/>
            </a:pPr>
            <a:endParaRPr lang="mk-MK" smtClean="0"/>
          </a:p>
          <a:p>
            <a:pPr>
              <a:buNone/>
            </a:pPr>
            <a:endParaRPr lang="mk-MK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754813" cy="2907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mk-MK" b="1" dirty="0" smtClean="0"/>
              <a:t>Која е целта на комуникацијата?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mk-MK" dirty="0" smtClean="0"/>
              <a:t>Примарната цел на комуникацијата е да дозволи информациите да бидат пренесени, и идите да бидат претворени во акции.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mk-MK" b="1" dirty="0" smtClean="0"/>
              <a:t>Основни процеси при комуникација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mk-MK" b="1" dirty="0" smtClean="0"/>
              <a:t>Испраќач</a:t>
            </a:r>
            <a:r>
              <a:rPr lang="mk-MK" dirty="0" smtClean="0"/>
              <a:t> – Личноста која сака да испрати некаква порака.</a:t>
            </a:r>
          </a:p>
          <a:p>
            <a:r>
              <a:rPr lang="mk-MK" b="1" dirty="0" smtClean="0"/>
              <a:t>Порака</a:t>
            </a:r>
            <a:r>
              <a:rPr lang="mk-MK" dirty="0" smtClean="0"/>
              <a:t> – Пораката која треба да биде испратена.</a:t>
            </a:r>
          </a:p>
          <a:p>
            <a:r>
              <a:rPr lang="mk-MK" b="1" dirty="0" smtClean="0"/>
              <a:t>Енкодирање</a:t>
            </a:r>
            <a:r>
              <a:rPr lang="mk-MK" dirty="0" smtClean="0"/>
              <a:t> – Структурирање на пораката во пренослива порака.</a:t>
            </a:r>
          </a:p>
          <a:p>
            <a:r>
              <a:rPr lang="mk-MK" b="1" dirty="0" smtClean="0"/>
              <a:t>Канал</a:t>
            </a:r>
            <a:r>
              <a:rPr lang="mk-MK" dirty="0" smtClean="0"/>
              <a:t> – Начинот преку кој ќе биде пренесена пораката</a:t>
            </a:r>
          </a:p>
          <a:p>
            <a:r>
              <a:rPr lang="mk-MK" b="1" dirty="0" smtClean="0"/>
              <a:t>Примател</a:t>
            </a:r>
            <a:r>
              <a:rPr lang="mk-MK" dirty="0" smtClean="0"/>
              <a:t> – Личноста/личностите кои треба да ја добијат пораката.</a:t>
            </a:r>
          </a:p>
          <a:p>
            <a:r>
              <a:rPr lang="mk-MK" b="1" dirty="0" smtClean="0"/>
              <a:t>Декодирање</a:t>
            </a:r>
            <a:r>
              <a:rPr lang="mk-MK" dirty="0" smtClean="0"/>
              <a:t> – Процес со кој пораката се чита/прима и се извлекува значењето.</a:t>
            </a:r>
          </a:p>
          <a:p>
            <a:r>
              <a:rPr lang="en-US" b="1" dirty="0" smtClean="0"/>
              <a:t>Feedback</a:t>
            </a:r>
            <a:r>
              <a:rPr lang="en-US" dirty="0" smtClean="0"/>
              <a:t> – </a:t>
            </a:r>
            <a:r>
              <a:rPr lang="mk-MK" dirty="0" smtClean="0"/>
              <a:t>Процесот низ кој примателот испраќа одговор на пораката (процесот започнува одново).</a:t>
            </a:r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mk-MK" b="1" smtClean="0"/>
              <a:t>Што да го прашате клиентот?</a:t>
            </a:r>
            <a:endParaRPr lang="en-US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mk-MK" sz="2000" smtClean="0"/>
              <a:t>Корпоративен идентитет?</a:t>
            </a:r>
          </a:p>
          <a:p>
            <a:r>
              <a:rPr lang="mk-MK" sz="2000" smtClean="0"/>
              <a:t>Опишете ја вашата компанија.</a:t>
            </a:r>
          </a:p>
          <a:p>
            <a:r>
              <a:rPr lang="mk-MK" sz="2000" smtClean="0"/>
              <a:t>Кои продукти и услуги ги нудите?</a:t>
            </a:r>
          </a:p>
          <a:p>
            <a:r>
              <a:rPr lang="mk-MK" sz="2000" smtClean="0"/>
              <a:t>Кои се вашите главни конкуренти?</a:t>
            </a:r>
          </a:p>
          <a:p>
            <a:r>
              <a:rPr lang="mk-MK" sz="2000" smtClean="0"/>
              <a:t>Наведете 5 веб-страници кои ви се допаѓаат.</a:t>
            </a:r>
          </a:p>
          <a:p>
            <a:r>
              <a:rPr lang="mk-MK" sz="2000" smtClean="0"/>
              <a:t>Која е целта на веб-страницата.</a:t>
            </a:r>
          </a:p>
          <a:p>
            <a:r>
              <a:rPr lang="mk-MK" sz="2000" smtClean="0"/>
              <a:t>Која е таргет-групата кон која е наменета веб страницата?</a:t>
            </a:r>
          </a:p>
          <a:p>
            <a:r>
              <a:rPr lang="mk-MK" sz="2000" smtClean="0"/>
              <a:t>Кои функционалности би сакале да ги имате – контакт формулар, вести, галерии, анкети, итн? Објаснете зошто?</a:t>
            </a:r>
          </a:p>
          <a:p>
            <a:r>
              <a:rPr lang="mk-MK" sz="2000" smtClean="0"/>
              <a:t>Кои работи НЕ ги сакате?</a:t>
            </a:r>
          </a:p>
          <a:p>
            <a:r>
              <a:rPr lang="mk-MK" sz="2000" smtClean="0"/>
              <a:t>Примарна личност за контакт?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mk-MK" b="1" smtClean="0"/>
              <a:t>Што клиентот сака?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mk-MK" b="1" smtClean="0"/>
              <a:t>Треба да се идентификуваат</a:t>
            </a:r>
            <a:r>
              <a:rPr lang="en-US" b="1" smtClean="0"/>
              <a:t>:</a:t>
            </a:r>
          </a:p>
          <a:p>
            <a:r>
              <a:rPr lang="mk-MK" smtClean="0"/>
              <a:t>Конкурентски сајтови</a:t>
            </a:r>
          </a:p>
          <a:p>
            <a:r>
              <a:rPr lang="mk-MK" smtClean="0"/>
              <a:t>Сајтови на партнери</a:t>
            </a:r>
          </a:p>
          <a:p>
            <a:r>
              <a:rPr lang="mk-MK" smtClean="0"/>
              <a:t>Слични сајтови (различна дејност, сличен начин на работа)</a:t>
            </a:r>
          </a:p>
          <a:p>
            <a:pPr>
              <a:buNone/>
            </a:pPr>
            <a:r>
              <a:rPr lang="mk-MK" b="1" smtClean="0"/>
              <a:t>Клиентот ќе има музички желби!</a:t>
            </a:r>
          </a:p>
          <a:p>
            <a:r>
              <a:rPr lang="mk-MK" smtClean="0"/>
              <a:t>Сослушајте го клиентот!</a:t>
            </a:r>
          </a:p>
          <a:p>
            <a:r>
              <a:rPr lang="mk-MK" smtClean="0"/>
              <a:t>Исправете го онаму каде греши.</a:t>
            </a:r>
          </a:p>
          <a:p>
            <a:r>
              <a:rPr lang="mk-MK" smtClean="0"/>
              <a:t>Советувајте го за тоа што одговара а што не, за неговата веб страница!</a:t>
            </a:r>
          </a:p>
          <a:p>
            <a:endParaRPr lang="mk-MK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Што на клиентот му треба?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mk-MK" smtClean="0"/>
              <a:t>Може да биде скоро сосема различно од оноа што тој го сака.</a:t>
            </a:r>
          </a:p>
          <a:p>
            <a:r>
              <a:rPr lang="mk-MK" smtClean="0"/>
              <a:t>Идентификувајте ја потребата за развивање на веб страница – дали е заради промоција на продукт, услуга, реклама, освојување нов пазар, зајакнување на постоечки пазар, влечење информации, итн?</a:t>
            </a:r>
          </a:p>
          <a:p>
            <a:r>
              <a:rPr lang="mk-MK" smtClean="0"/>
              <a:t>Понудете му опции за структурирање на податоците на веб страницата онака, како што најдобро би се постигнала целта на клиентот.</a:t>
            </a:r>
          </a:p>
          <a:p>
            <a:r>
              <a:rPr lang="mk-MK" smtClean="0"/>
              <a:t>Објаснете дека не се што ќе види на интернет е потребно на неговата веб страница.</a:t>
            </a:r>
          </a:p>
          <a:p>
            <a:r>
              <a:rPr lang="mk-MK" smtClean="0"/>
              <a:t>Наведете и примери!</a:t>
            </a:r>
            <a:endParaRPr lang="en-US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mk-MK" b="1" smtClean="0"/>
              <a:t>Предности на веб страница!</a:t>
            </a:r>
            <a:endParaRPr lang="en-US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mk-MK" sz="2000" smtClean="0"/>
              <a:t>Веб страницата е во суштина реклама која работи 24 часа на ден, 7 дена во неделата.</a:t>
            </a:r>
          </a:p>
          <a:p>
            <a:r>
              <a:rPr lang="mk-MK" sz="2000" smtClean="0"/>
              <a:t>Цената на веб-страницата е скоро секогаш еднократна, и не се повторува во следните 2-3 години.</a:t>
            </a:r>
          </a:p>
          <a:p>
            <a:r>
              <a:rPr lang="mk-MK" sz="2000" smtClean="0"/>
              <a:t>Драстично поефтино и постабилно од печатено рекламирање!</a:t>
            </a:r>
          </a:p>
          <a:p>
            <a:r>
              <a:rPr lang="mk-MK" sz="2000" smtClean="0"/>
              <a:t>Веб страницата може да се таргетира на различни профили на посетители.</a:t>
            </a:r>
          </a:p>
          <a:p>
            <a:r>
              <a:rPr lang="mk-MK" sz="2000" smtClean="0"/>
              <a:t>Статистиките кои ги нуди веб страницата нудат можност за поефикасно таргетирање на купувачи/клиенти.</a:t>
            </a:r>
          </a:p>
          <a:p>
            <a:r>
              <a:rPr lang="mk-MK" sz="2000" smtClean="0"/>
              <a:t>Полесно контактирање и интеракција со купувачи/клиенти.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mk-MK" b="1" smtClean="0"/>
              <a:t>Предности на веб страница!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mk-MK" smtClean="0"/>
              <a:t>Промовирање на физичката локација на компанијата.</a:t>
            </a:r>
          </a:p>
          <a:p>
            <a:r>
              <a:rPr lang="mk-MK" smtClean="0"/>
              <a:t>Нови начин за влез на финасиски средства (преку </a:t>
            </a:r>
            <a:r>
              <a:rPr lang="en-US" smtClean="0"/>
              <a:t>e-commerce </a:t>
            </a:r>
            <a:r>
              <a:rPr lang="mk-MK" smtClean="0"/>
              <a:t>или преку промоции)</a:t>
            </a:r>
          </a:p>
          <a:p>
            <a:r>
              <a:rPr lang="mk-MK" smtClean="0"/>
              <a:t>Можност за раст.</a:t>
            </a:r>
          </a:p>
          <a:p>
            <a:r>
              <a:rPr lang="mk-MK" smtClean="0"/>
              <a:t>Поефтини анализи на пазарот (преку статистиките).</a:t>
            </a:r>
          </a:p>
          <a:p>
            <a:pPr>
              <a:buNone/>
            </a:pPr>
            <a:r>
              <a:rPr lang="mk-MK" b="1" i="1" smtClean="0"/>
              <a:t>Веб страницата е визит карта која нуди многу повеќе од обичната визит каричка!</a:t>
            </a:r>
            <a:endParaRPr lang="mk-MK" b="1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CBC54D5AFEC548A0AF3F13174FC3DE" ma:contentTypeVersion="0" ma:contentTypeDescription="Create a new document." ma:contentTypeScope="" ma:versionID="db1ef3a410818242ab244a50e657972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153D7E2-0F66-47B4-96AB-FC38AFA8E713}"/>
</file>

<file path=customXml/itemProps2.xml><?xml version="1.0" encoding="utf-8"?>
<ds:datastoreItem xmlns:ds="http://schemas.openxmlformats.org/officeDocument/2006/customXml" ds:itemID="{EC4ED31B-042D-4B26-8314-3D2DBC636236}"/>
</file>

<file path=customXml/itemProps3.xml><?xml version="1.0" encoding="utf-8"?>
<ds:datastoreItem xmlns:ds="http://schemas.openxmlformats.org/officeDocument/2006/customXml" ds:itemID="{9E80E35B-D28E-4371-83E9-AA1C0346F58C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1303</Words>
  <Application>Microsoft Office PowerPoint</Application>
  <PresentationFormat>On-screen Show (4:3)</PresentationFormat>
  <Paragraphs>131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Комуникација со Клиенти Ревизија</vt:lpstr>
      <vt:lpstr>Што е комуникација?</vt:lpstr>
      <vt:lpstr>Која е целта на комуникацијата?</vt:lpstr>
      <vt:lpstr>Основни процеси при комуникација</vt:lpstr>
      <vt:lpstr>Што да го прашате клиентот?</vt:lpstr>
      <vt:lpstr>Што клиентот сака?</vt:lpstr>
      <vt:lpstr>Што на клиентот му треба?</vt:lpstr>
      <vt:lpstr>Предности на веб страница!</vt:lpstr>
      <vt:lpstr>Предности на веб страница!</vt:lpstr>
      <vt:lpstr>Како да формираме цена?</vt:lpstr>
      <vt:lpstr>Соддржина на понудата</vt:lpstr>
      <vt:lpstr>Преговарање</vt:lpstr>
      <vt:lpstr>Можности за попуст</vt:lpstr>
      <vt:lpstr>Време е за договор!</vt:lpstr>
      <vt:lpstr>Како да препознаеме проблематичен клиент?</vt:lpstr>
      <vt:lpstr>Дел 2...</vt:lpstr>
      <vt:lpstr>Како да се справите со проблематичните клиенти?</vt:lpstr>
      <vt:lpstr>Кога да кажете НЕ!</vt:lpstr>
      <vt:lpstr>Опции</vt:lpstr>
      <vt:lpstr>Оддржување</vt:lpstr>
      <vt:lpstr>Кога ќе завршите..</vt:lpstr>
      <vt:lpstr>Пост-Продажна комуникација</vt:lpstr>
      <vt:lpstr>Решавање конфликти</vt:lpstr>
      <vt:lpstr>Резолуција на екран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Комуникација со Клиенти Ревизија</dc:title>
  <dc:creator>zeroSignal</dc:creator>
  <cp:lastModifiedBy>zeroSignal</cp:lastModifiedBy>
  <cp:revision>3</cp:revision>
  <dcterms:created xsi:type="dcterms:W3CDTF">2011-05-03T07:03:22Z</dcterms:created>
  <dcterms:modified xsi:type="dcterms:W3CDTF">2011-12-09T07:19:40Z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0x01010065CBC54D5AFEC548A0AF3F13174FC3DE</vt:lpwstr>
  </property>
</Properties>
</file>