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58" r:id="rId6"/>
    <p:sldId id="259" r:id="rId7"/>
    <p:sldId id="260" r:id="rId8"/>
    <p:sldId id="261" r:id="rId9"/>
    <p:sldId id="262" r:id="rId10"/>
    <p:sldId id="272" r:id="rId11"/>
    <p:sldId id="273" r:id="rId12"/>
    <p:sldId id="274" r:id="rId13"/>
    <p:sldId id="275" r:id="rId14"/>
    <p:sldId id="267" r:id="rId15"/>
    <p:sldId id="270" r:id="rId16"/>
    <p:sldId id="271"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90" y="-22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CF94A2-F176-4118-904D-191ADB4F7ABD}" type="datetimeFigureOut">
              <a:rPr lang="en-US" smtClean="0"/>
              <a:pPr/>
              <a:t>10/4/2011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56C6C-6E65-40F2-8895-31EF02D1BE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CF94A2-F176-4118-904D-191ADB4F7ABD}" type="datetimeFigureOut">
              <a:rPr lang="en-US" smtClean="0"/>
              <a:pPr/>
              <a:t>10/4/2011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56C6C-6E65-40F2-8895-31EF02D1BE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CF94A2-F176-4118-904D-191ADB4F7ABD}" type="datetimeFigureOut">
              <a:rPr lang="en-US" smtClean="0"/>
              <a:pPr/>
              <a:t>10/4/2011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56C6C-6E65-40F2-8895-31EF02D1BE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CF94A2-F176-4118-904D-191ADB4F7ABD}" type="datetimeFigureOut">
              <a:rPr lang="en-US" smtClean="0"/>
              <a:pPr/>
              <a:t>10/4/2011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56C6C-6E65-40F2-8895-31EF02D1BE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F94A2-F176-4118-904D-191ADB4F7ABD}" type="datetimeFigureOut">
              <a:rPr lang="en-US" smtClean="0"/>
              <a:pPr/>
              <a:t>10/4/2011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56C6C-6E65-40F2-8895-31EF02D1BE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CF94A2-F176-4118-904D-191ADB4F7ABD}" type="datetimeFigureOut">
              <a:rPr lang="en-US" smtClean="0"/>
              <a:pPr/>
              <a:t>10/4/2011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56C6C-6E65-40F2-8895-31EF02D1BE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CF94A2-F176-4118-904D-191ADB4F7ABD}" type="datetimeFigureOut">
              <a:rPr lang="en-US" smtClean="0"/>
              <a:pPr/>
              <a:t>10/4/2011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56C6C-6E65-40F2-8895-31EF02D1BE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CF94A2-F176-4118-904D-191ADB4F7ABD}" type="datetimeFigureOut">
              <a:rPr lang="en-US" smtClean="0"/>
              <a:pPr/>
              <a:t>10/4/2011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56C6C-6E65-40F2-8895-31EF02D1BE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F94A2-F176-4118-904D-191ADB4F7ABD}" type="datetimeFigureOut">
              <a:rPr lang="en-US" smtClean="0"/>
              <a:pPr/>
              <a:t>10/4/2011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56C6C-6E65-40F2-8895-31EF02D1BE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F94A2-F176-4118-904D-191ADB4F7ABD}" type="datetimeFigureOut">
              <a:rPr lang="en-US" smtClean="0"/>
              <a:pPr/>
              <a:t>10/4/2011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56C6C-6E65-40F2-8895-31EF02D1BE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F94A2-F176-4118-904D-191ADB4F7ABD}" type="datetimeFigureOut">
              <a:rPr lang="en-US" smtClean="0"/>
              <a:pPr/>
              <a:t>10/4/2011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56C6C-6E65-40F2-8895-31EF02D1BE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CF94A2-F176-4118-904D-191ADB4F7ABD}" type="datetimeFigureOut">
              <a:rPr lang="en-US" smtClean="0"/>
              <a:pPr/>
              <a:t>10/4/2011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56C6C-6E65-40F2-8895-31EF02D1BE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mk-MK" b="1" dirty="0" smtClean="0"/>
              <a:t>Комуникација со Клиенти</a:t>
            </a:r>
            <a:endParaRPr lang="en-US" b="1" dirty="0"/>
          </a:p>
        </p:txBody>
      </p:sp>
      <p:sp>
        <p:nvSpPr>
          <p:cNvPr id="3" name="Subtitle 2"/>
          <p:cNvSpPr>
            <a:spLocks noGrp="1"/>
          </p:cNvSpPr>
          <p:nvPr>
            <p:ph type="subTitle" idx="1"/>
          </p:nvPr>
        </p:nvSpPr>
        <p:spPr/>
        <p:txBody>
          <a:bodyPr>
            <a:normAutofit/>
          </a:bodyPr>
          <a:lstStyle/>
          <a:p>
            <a:r>
              <a:rPr lang="mk-MK" sz="2000" dirty="0" smtClean="0"/>
              <a:t>Андреја Јарчевски, </a:t>
            </a:r>
            <a:r>
              <a:rPr lang="en-US" sz="2000" dirty="0" err="1" smtClean="0"/>
              <a:t>MSc</a:t>
            </a:r>
            <a:endParaRPr lang="en-US" sz="2000" dirty="0" smtClean="0"/>
          </a:p>
          <a:p>
            <a:r>
              <a:rPr lang="mk-MK" sz="2000" smtClean="0"/>
              <a:t>Октомври </a:t>
            </a:r>
            <a:r>
              <a:rPr lang="mk-MK" sz="2000" dirty="0" smtClean="0"/>
              <a:t>2011</a:t>
            </a:r>
          </a:p>
          <a:p>
            <a:r>
              <a:rPr lang="en-US" sz="2000" u="sng" dirty="0" smtClean="0"/>
              <a:t>jarcevski@evolutive.mk</a:t>
            </a:r>
            <a:endParaRPr lang="en-US" sz="2000"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Всушност, треба да знаеме..</a:t>
            </a:r>
            <a:endParaRPr lang="en-US" b="1"/>
          </a:p>
        </p:txBody>
      </p:sp>
      <p:sp>
        <p:nvSpPr>
          <p:cNvPr id="3" name="Content Placeholder 2"/>
          <p:cNvSpPr>
            <a:spLocks noGrp="1"/>
          </p:cNvSpPr>
          <p:nvPr>
            <p:ph idx="1"/>
          </p:nvPr>
        </p:nvSpPr>
        <p:spPr/>
        <p:txBody>
          <a:bodyPr/>
          <a:lstStyle/>
          <a:p>
            <a:r>
              <a:rPr lang="mk-MK" smtClean="0"/>
              <a:t>Кој е буџетот на клиентот?</a:t>
            </a:r>
          </a:p>
          <a:p>
            <a:r>
              <a:rPr lang="mk-MK" smtClean="0"/>
              <a:t>Што му треба на клиентот?</a:t>
            </a:r>
          </a:p>
          <a:p>
            <a:r>
              <a:rPr lang="mk-MK" smtClean="0"/>
              <a:t>Што сака клиентот?</a:t>
            </a:r>
          </a:p>
          <a:p>
            <a:r>
              <a:rPr lang="mk-MK" smtClean="0"/>
              <a:t>Кои се очекувањата на клиентот?</a:t>
            </a:r>
          </a:p>
          <a:p>
            <a:r>
              <a:rPr lang="mk-MK" smtClean="0"/>
              <a:t>Што ќе го усреќи клиентот сега?</a:t>
            </a:r>
          </a:p>
          <a:p>
            <a:r>
              <a:rPr lang="mk-MK" smtClean="0"/>
              <a:t>Што ќе го усреќи по една година?</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Значи..</a:t>
            </a:r>
            <a:endParaRPr lang="en-US" b="1"/>
          </a:p>
        </p:txBody>
      </p:sp>
      <p:sp>
        <p:nvSpPr>
          <p:cNvPr id="3" name="Content Placeholder 2"/>
          <p:cNvSpPr>
            <a:spLocks noGrp="1"/>
          </p:cNvSpPr>
          <p:nvPr>
            <p:ph idx="1"/>
          </p:nvPr>
        </p:nvSpPr>
        <p:spPr/>
        <p:txBody>
          <a:bodyPr/>
          <a:lstStyle/>
          <a:p>
            <a:pPr>
              <a:buNone/>
            </a:pPr>
            <a:r>
              <a:rPr lang="mk-MK" b="1" smtClean="0"/>
              <a:t>Буџет</a:t>
            </a:r>
            <a:r>
              <a:rPr lang="en-US" b="1" smtClean="0"/>
              <a:t>:</a:t>
            </a:r>
            <a:r>
              <a:rPr lang="en-US" smtClean="0"/>
              <a:t> </a:t>
            </a:r>
            <a:r>
              <a:rPr lang="mk-MK" smtClean="0"/>
              <a:t>Ако понудите одличен производ, но надвор од неговиот буџет, нема да ја добиете работата.</a:t>
            </a:r>
            <a:endParaRPr lang="en-US" smtClean="0"/>
          </a:p>
          <a:p>
            <a:pPr>
              <a:buNone/>
            </a:pPr>
            <a:endParaRPr lang="en-US" smtClean="0"/>
          </a:p>
          <a:p>
            <a:pPr>
              <a:buNone/>
            </a:pPr>
            <a:r>
              <a:rPr lang="mk-MK" b="1" smtClean="0"/>
              <a:t>Потреби</a:t>
            </a:r>
            <a:r>
              <a:rPr lang="en-US" b="1" smtClean="0"/>
              <a:t>: </a:t>
            </a:r>
            <a:r>
              <a:rPr lang="mk-MK" smtClean="0"/>
              <a:t>Ако клиентот не го добие тоа што му треба, вие како давател на услуга, не сте успеале. Тој тоа ќе го сфати, порано или подоцна. Нема пак да ве бара.</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Понатаму..</a:t>
            </a:r>
            <a:endParaRPr lang="en-US" b="1"/>
          </a:p>
        </p:txBody>
      </p:sp>
      <p:sp>
        <p:nvSpPr>
          <p:cNvPr id="3" name="Content Placeholder 2"/>
          <p:cNvSpPr>
            <a:spLocks noGrp="1"/>
          </p:cNvSpPr>
          <p:nvPr>
            <p:ph idx="1"/>
          </p:nvPr>
        </p:nvSpPr>
        <p:spPr/>
        <p:txBody>
          <a:bodyPr>
            <a:normAutofit fontScale="92500" lnSpcReduction="10000"/>
          </a:bodyPr>
          <a:lstStyle/>
          <a:p>
            <a:pPr>
              <a:buNone/>
            </a:pPr>
            <a:r>
              <a:rPr lang="mk-MK" b="1" smtClean="0"/>
              <a:t>Желби</a:t>
            </a:r>
            <a:r>
              <a:rPr lang="en-US" b="1" smtClean="0"/>
              <a:t>: </a:t>
            </a:r>
            <a:r>
              <a:rPr lang="mk-MK" smtClean="0"/>
              <a:t>Желбите на клиентот се токму тоа. Или понудете решение кое ги вклучува сите негови желби, или бидете апсолутно сигурни дека знае дека ќе добие решение кое ги нема. Објаснете му дека некои работи не се потребни.</a:t>
            </a:r>
          </a:p>
          <a:p>
            <a:pPr>
              <a:buNone/>
            </a:pPr>
            <a:r>
              <a:rPr lang="mk-MK" b="1" smtClean="0"/>
              <a:t>Очекувања</a:t>
            </a:r>
            <a:r>
              <a:rPr lang="en-US" b="1" smtClean="0"/>
              <a:t>: </a:t>
            </a:r>
            <a:r>
              <a:rPr lang="mk-MK" smtClean="0"/>
              <a:t>Некогаш очекувањата на клиентот се нереални и ирационални. Од вас зависи да ги исконтролирате нивните луди идеи, и да одите понатаму само ако се договорите.</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Среќни клиенти?</a:t>
            </a:r>
            <a:endParaRPr lang="en-US" b="1"/>
          </a:p>
        </p:txBody>
      </p:sp>
      <p:sp>
        <p:nvSpPr>
          <p:cNvPr id="3" name="Content Placeholder 2"/>
          <p:cNvSpPr>
            <a:spLocks noGrp="1"/>
          </p:cNvSpPr>
          <p:nvPr>
            <p:ph idx="1"/>
          </p:nvPr>
        </p:nvSpPr>
        <p:spPr/>
        <p:txBody>
          <a:bodyPr/>
          <a:lstStyle/>
          <a:p>
            <a:pPr>
              <a:buNone/>
            </a:pPr>
            <a:r>
              <a:rPr lang="mk-MK" smtClean="0"/>
              <a:t>Како да биде клиентот среќен?</a:t>
            </a:r>
          </a:p>
          <a:p>
            <a:pPr>
              <a:buNone/>
            </a:pPr>
            <a:r>
              <a:rPr lang="mk-MK" smtClean="0"/>
              <a:t>Среќните клиенти ќе дојдат пак. Ќе им кажат за вас на нивните пријатели и партнери. Среќен клиент значи дека и вие сте среќни!</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Предности на веб страница</a:t>
            </a:r>
            <a:r>
              <a:rPr lang="mk-MK" b="1" smtClean="0"/>
              <a:t>!</a:t>
            </a:r>
            <a:r>
              <a:rPr lang="en-US" b="1" smtClean="0"/>
              <a:t> (1)</a:t>
            </a:r>
            <a:endParaRPr lang="en-US" b="1"/>
          </a:p>
        </p:txBody>
      </p:sp>
      <p:sp>
        <p:nvSpPr>
          <p:cNvPr id="3" name="Content Placeholder 2"/>
          <p:cNvSpPr>
            <a:spLocks noGrp="1"/>
          </p:cNvSpPr>
          <p:nvPr>
            <p:ph idx="1"/>
          </p:nvPr>
        </p:nvSpPr>
        <p:spPr/>
        <p:txBody>
          <a:bodyPr>
            <a:noAutofit/>
          </a:bodyPr>
          <a:lstStyle/>
          <a:p>
            <a:r>
              <a:rPr lang="mk-MK" smtClean="0"/>
              <a:t>Веб страницата е во суштина реклама која работи 24 часа на ден, 7 дена во неделата.</a:t>
            </a:r>
          </a:p>
          <a:p>
            <a:r>
              <a:rPr lang="mk-MK" smtClean="0"/>
              <a:t>Цената на веб-страницата е скоро секогаш еднократна, и не се повторува во следните 2-3 години.</a:t>
            </a:r>
          </a:p>
          <a:p>
            <a:r>
              <a:rPr lang="mk-MK" smtClean="0"/>
              <a:t>Драстично поефтино и постабилно од печатено рекламирање!</a:t>
            </a:r>
          </a:p>
          <a:p>
            <a:r>
              <a:rPr lang="mk-MK" smtClean="0"/>
              <a:t>Веб страницата може да се таргетира на различни профили на посетители</a:t>
            </a:r>
            <a:r>
              <a:rPr lang="mk-MK" smtClean="0"/>
              <a:t>.</a:t>
            </a:r>
            <a:endParaRPr lang="mk-MK"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k-MK" b="1" smtClean="0"/>
              <a:t>Предности на веб страница (2)	</a:t>
            </a:r>
            <a:endParaRPr lang="en-US" b="1"/>
          </a:p>
        </p:txBody>
      </p:sp>
      <p:sp>
        <p:nvSpPr>
          <p:cNvPr id="3" name="Content Placeholder 2"/>
          <p:cNvSpPr>
            <a:spLocks noGrp="1"/>
          </p:cNvSpPr>
          <p:nvPr>
            <p:ph idx="1"/>
          </p:nvPr>
        </p:nvSpPr>
        <p:spPr/>
        <p:txBody>
          <a:bodyPr>
            <a:normAutofit lnSpcReduction="10000"/>
          </a:bodyPr>
          <a:lstStyle/>
          <a:p>
            <a:r>
              <a:rPr lang="mk-MK" smtClean="0"/>
              <a:t>Лесно дополнување со нови содржини!</a:t>
            </a:r>
          </a:p>
          <a:p>
            <a:r>
              <a:rPr lang="mk-MK" smtClean="0"/>
              <a:t>Полесно наоѓање на информациите.</a:t>
            </a:r>
          </a:p>
          <a:p>
            <a:r>
              <a:rPr lang="mk-MK" smtClean="0"/>
              <a:t>Стандардизација на продажните пристапи. (Кој пристап успеал, кој пристап не?)</a:t>
            </a:r>
          </a:p>
          <a:p>
            <a:r>
              <a:rPr lang="mk-MK" smtClean="0"/>
              <a:t>Подобрување на кредибилитетот на компанијата.</a:t>
            </a:r>
          </a:p>
          <a:p>
            <a:r>
              <a:rPr lang="mk-MK" smtClean="0"/>
              <a:t>Можност лесно да се истакне професионалноста и експертизата на компанијата.</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k-MK" b="1" smtClean="0"/>
              <a:t>Предности на веб </a:t>
            </a:r>
            <a:r>
              <a:rPr lang="mk-MK" b="1" smtClean="0"/>
              <a:t>страница </a:t>
            </a:r>
            <a:r>
              <a:rPr lang="mk-MK" b="1" smtClean="0"/>
              <a:t>(3)</a:t>
            </a:r>
            <a:r>
              <a:rPr lang="mk-MK" b="1" smtClean="0"/>
              <a:t>	</a:t>
            </a:r>
            <a:endParaRPr lang="en-US" b="1"/>
          </a:p>
        </p:txBody>
      </p:sp>
      <p:sp>
        <p:nvSpPr>
          <p:cNvPr id="3" name="Content Placeholder 2"/>
          <p:cNvSpPr>
            <a:spLocks noGrp="1"/>
          </p:cNvSpPr>
          <p:nvPr>
            <p:ph idx="1"/>
          </p:nvPr>
        </p:nvSpPr>
        <p:spPr/>
        <p:txBody>
          <a:bodyPr/>
          <a:lstStyle/>
          <a:p>
            <a:r>
              <a:rPr lang="mk-MK" smtClean="0"/>
              <a:t>Статистиките кои ги нуди веб страницата нудат можност за поефикасно таргетирање на купувачи/клиенти.</a:t>
            </a:r>
          </a:p>
          <a:p>
            <a:r>
              <a:rPr lang="mk-MK" smtClean="0"/>
              <a:t>Полесно контактирање и интеракција со купувачи/клиенти.</a:t>
            </a:r>
          </a:p>
          <a:p>
            <a:r>
              <a:rPr lang="mk-MK" smtClean="0"/>
              <a:t>Зголемување на профитните маргини (помали трошоци при продажба)</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Предности на веб страница!</a:t>
            </a:r>
            <a:endParaRPr lang="en-US" b="1" dirty="0"/>
          </a:p>
        </p:txBody>
      </p:sp>
      <p:sp>
        <p:nvSpPr>
          <p:cNvPr id="3" name="Content Placeholder 2"/>
          <p:cNvSpPr>
            <a:spLocks noGrp="1"/>
          </p:cNvSpPr>
          <p:nvPr>
            <p:ph idx="1"/>
          </p:nvPr>
        </p:nvSpPr>
        <p:spPr/>
        <p:txBody>
          <a:bodyPr>
            <a:normAutofit fontScale="92500" lnSpcReduction="10000"/>
          </a:bodyPr>
          <a:lstStyle/>
          <a:p>
            <a:r>
              <a:rPr lang="mk-MK" smtClean="0"/>
              <a:t>Промовирање на физичката локација на компанијата.</a:t>
            </a:r>
          </a:p>
          <a:p>
            <a:r>
              <a:rPr lang="mk-MK" smtClean="0"/>
              <a:t>Нови начин за влез на финасиски средства (преку </a:t>
            </a:r>
            <a:r>
              <a:rPr lang="en-US" smtClean="0"/>
              <a:t>e-commerce </a:t>
            </a:r>
            <a:r>
              <a:rPr lang="mk-MK" smtClean="0"/>
              <a:t>или преку промоции)</a:t>
            </a:r>
          </a:p>
          <a:p>
            <a:r>
              <a:rPr lang="mk-MK" smtClean="0"/>
              <a:t>Можност за раст.</a:t>
            </a:r>
          </a:p>
          <a:p>
            <a:r>
              <a:rPr lang="mk-MK" smtClean="0"/>
              <a:t>Поефтини анализи на пазарот (преку статистиките).</a:t>
            </a:r>
          </a:p>
          <a:p>
            <a:pPr>
              <a:buNone/>
            </a:pPr>
            <a:r>
              <a:rPr lang="mk-MK" b="1" i="1" smtClean="0"/>
              <a:t>Веб страницата е визит карта која нуди многу повеќе од обичната визит каричка!</a:t>
            </a:r>
            <a:endParaRPr lang="mk-MK" b="1" i="1"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dirty="0" smtClean="0"/>
              <a:t>Што ќе дискутираме?</a:t>
            </a:r>
            <a:endParaRPr lang="en-US" b="1" dirty="0"/>
          </a:p>
        </p:txBody>
      </p:sp>
      <p:sp>
        <p:nvSpPr>
          <p:cNvPr id="3" name="Content Placeholder 2"/>
          <p:cNvSpPr>
            <a:spLocks noGrp="1"/>
          </p:cNvSpPr>
          <p:nvPr>
            <p:ph idx="1"/>
          </p:nvPr>
        </p:nvSpPr>
        <p:spPr/>
        <p:txBody>
          <a:bodyPr/>
          <a:lstStyle/>
          <a:p>
            <a:r>
              <a:rPr lang="mk-MK" smtClean="0"/>
              <a:t>Што клиентот сака?</a:t>
            </a:r>
          </a:p>
          <a:p>
            <a:r>
              <a:rPr lang="mk-MK" smtClean="0"/>
              <a:t>Што навистина му треба?</a:t>
            </a:r>
          </a:p>
          <a:p>
            <a:r>
              <a:rPr lang="mk-MK" smtClean="0"/>
              <a:t>Предности на имање веб-страница.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Сценарио 1</a:t>
            </a:r>
            <a:endParaRPr lang="en-US" b="1"/>
          </a:p>
        </p:txBody>
      </p:sp>
      <p:sp>
        <p:nvSpPr>
          <p:cNvPr id="3" name="Content Placeholder 2"/>
          <p:cNvSpPr>
            <a:spLocks noGrp="1"/>
          </p:cNvSpPr>
          <p:nvPr>
            <p:ph idx="1"/>
          </p:nvPr>
        </p:nvSpPr>
        <p:spPr/>
        <p:txBody>
          <a:bodyPr/>
          <a:lstStyle/>
          <a:p>
            <a:pPr>
              <a:buNone/>
            </a:pPr>
            <a:r>
              <a:rPr lang="mk-MK" smtClean="0"/>
              <a:t>А</a:t>
            </a:r>
            <a:r>
              <a:rPr lang="en-US" smtClean="0"/>
              <a:t>: </a:t>
            </a:r>
            <a:r>
              <a:rPr lang="mk-MK" smtClean="0"/>
              <a:t>Добар ден, ми треба веб страница.</a:t>
            </a:r>
          </a:p>
          <a:p>
            <a:pPr>
              <a:buNone/>
            </a:pPr>
            <a:r>
              <a:rPr lang="mk-MK" i="1" smtClean="0"/>
              <a:t>Б</a:t>
            </a:r>
            <a:r>
              <a:rPr lang="en-US" i="1" smtClean="0"/>
              <a:t>: </a:t>
            </a:r>
            <a:r>
              <a:rPr lang="mk-MK" i="1" smtClean="0"/>
              <a:t>Одлично, дали имате предвидено буџет?</a:t>
            </a:r>
          </a:p>
          <a:p>
            <a:pPr>
              <a:buNone/>
            </a:pPr>
            <a:r>
              <a:rPr lang="mk-MK" smtClean="0"/>
              <a:t>А</a:t>
            </a:r>
            <a:r>
              <a:rPr lang="en-US" smtClean="0"/>
              <a:t>: </a:t>
            </a:r>
            <a:r>
              <a:rPr lang="mk-MK" smtClean="0"/>
              <a:t>Да или Не.</a:t>
            </a:r>
          </a:p>
          <a:p>
            <a:pPr>
              <a:buNone/>
            </a:pPr>
            <a:r>
              <a:rPr lang="mk-MK" i="1" smtClean="0"/>
              <a:t>Б</a:t>
            </a:r>
            <a:r>
              <a:rPr lang="en-US" i="1" smtClean="0"/>
              <a:t>:</a:t>
            </a:r>
            <a:r>
              <a:rPr lang="mk-MK" i="1" smtClean="0"/>
              <a:t> Кажете ми набрзина што имате во предвид за вашата веб страница.</a:t>
            </a:r>
          </a:p>
          <a:p>
            <a:pPr>
              <a:buNone/>
            </a:pPr>
            <a:r>
              <a:rPr lang="en-US" smtClean="0"/>
              <a:t>A: </a:t>
            </a:r>
            <a:r>
              <a:rPr lang="mk-MK" smtClean="0"/>
              <a:t>Сакам да биде како веб страницата на мојот конкурент.</a:t>
            </a:r>
          </a:p>
          <a:p>
            <a:pPr>
              <a:buNone/>
            </a:pPr>
            <a:r>
              <a:rPr lang="mk-MK" i="1" smtClean="0"/>
              <a:t>Б</a:t>
            </a:r>
            <a:r>
              <a:rPr lang="en-US" i="1" smtClean="0"/>
              <a:t>: </a:t>
            </a:r>
            <a:r>
              <a:rPr lang="mk-MK" i="1" smtClean="0"/>
              <a:t>Одлично, ќе ви пратам понуда.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Сценарио 2</a:t>
            </a:r>
            <a:endParaRPr lang="en-US" b="1"/>
          </a:p>
        </p:txBody>
      </p:sp>
      <p:sp>
        <p:nvSpPr>
          <p:cNvPr id="3" name="Content Placeholder 2"/>
          <p:cNvSpPr>
            <a:spLocks noGrp="1"/>
          </p:cNvSpPr>
          <p:nvPr>
            <p:ph idx="1"/>
          </p:nvPr>
        </p:nvSpPr>
        <p:spPr/>
        <p:txBody>
          <a:bodyPr>
            <a:normAutofit fontScale="85000" lnSpcReduction="20000"/>
          </a:bodyPr>
          <a:lstStyle/>
          <a:p>
            <a:pPr>
              <a:buNone/>
            </a:pPr>
            <a:r>
              <a:rPr lang="mk-MK" smtClean="0"/>
              <a:t>А</a:t>
            </a:r>
            <a:r>
              <a:rPr lang="en-US" smtClean="0"/>
              <a:t>: </a:t>
            </a:r>
            <a:r>
              <a:rPr lang="mk-MK" smtClean="0"/>
              <a:t>Добар ден, ми треба веб страница.</a:t>
            </a:r>
            <a:endParaRPr lang="en-US" smtClean="0"/>
          </a:p>
          <a:p>
            <a:pPr>
              <a:buNone/>
            </a:pPr>
            <a:r>
              <a:rPr lang="mk-MK" i="1" smtClean="0"/>
              <a:t>Б</a:t>
            </a:r>
            <a:r>
              <a:rPr lang="en-US" i="1" smtClean="0"/>
              <a:t>: </a:t>
            </a:r>
            <a:r>
              <a:rPr lang="mk-MK" i="1" smtClean="0"/>
              <a:t>Одлично. Што мислите дека оваа веб страница ќе ви донесе?</a:t>
            </a:r>
            <a:endParaRPr lang="en-US" i="1" smtClean="0"/>
          </a:p>
          <a:p>
            <a:pPr>
              <a:buNone/>
            </a:pPr>
            <a:r>
              <a:rPr lang="en-US" smtClean="0"/>
              <a:t>A: </a:t>
            </a:r>
            <a:r>
              <a:rPr lang="mk-MK" smtClean="0"/>
              <a:t>Не сум размислувал така, дајте ми неколку минути да размислам.</a:t>
            </a:r>
          </a:p>
          <a:p>
            <a:pPr>
              <a:buNone/>
            </a:pPr>
            <a:r>
              <a:rPr lang="mk-MK" i="1" smtClean="0"/>
              <a:t>Б</a:t>
            </a:r>
            <a:r>
              <a:rPr lang="en-US" i="1" smtClean="0"/>
              <a:t>: </a:t>
            </a:r>
            <a:r>
              <a:rPr lang="mk-MK" i="1" smtClean="0"/>
              <a:t>Слободно размислете, имаме доволно време.</a:t>
            </a:r>
          </a:p>
          <a:p>
            <a:pPr>
              <a:buNone/>
            </a:pPr>
            <a:r>
              <a:rPr lang="en-US" smtClean="0"/>
              <a:t>A: </a:t>
            </a:r>
            <a:r>
              <a:rPr lang="mk-MK" smtClean="0"/>
              <a:t>Всушност сакам да ги рекламирам моите продукти (итн..)</a:t>
            </a:r>
          </a:p>
          <a:p>
            <a:pPr>
              <a:buNone/>
            </a:pPr>
            <a:r>
              <a:rPr lang="mk-MK" i="1" smtClean="0"/>
              <a:t>Б</a:t>
            </a:r>
            <a:r>
              <a:rPr lang="en-US" i="1" smtClean="0"/>
              <a:t>: </a:t>
            </a:r>
            <a:r>
              <a:rPr lang="mk-MK" i="1" smtClean="0"/>
              <a:t>Одлично, ајде да поразговараме за тоа, и да видиме дали тоа што го барате навистина ви одговара.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Што клиентот сака?</a:t>
            </a:r>
            <a:endParaRPr lang="en-US" b="1" dirty="0"/>
          </a:p>
        </p:txBody>
      </p:sp>
      <p:sp>
        <p:nvSpPr>
          <p:cNvPr id="3" name="Content Placeholder 2"/>
          <p:cNvSpPr>
            <a:spLocks noGrp="1"/>
          </p:cNvSpPr>
          <p:nvPr>
            <p:ph idx="1"/>
          </p:nvPr>
        </p:nvSpPr>
        <p:spPr/>
        <p:txBody>
          <a:bodyPr/>
          <a:lstStyle/>
          <a:p>
            <a:r>
              <a:rPr lang="mk-MK" smtClean="0"/>
              <a:t>Клиентите гледаат многу веб-страници секој ден!</a:t>
            </a:r>
          </a:p>
          <a:p>
            <a:r>
              <a:rPr lang="mk-MK" smtClean="0"/>
              <a:t>Кој е ризикот?</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b="1" smtClean="0"/>
              <a:t>Што клиентот сака (2)?</a:t>
            </a:r>
            <a:endParaRPr lang="en-US" b="1" dirty="0"/>
          </a:p>
        </p:txBody>
      </p:sp>
      <p:sp>
        <p:nvSpPr>
          <p:cNvPr id="3" name="Content Placeholder 2"/>
          <p:cNvSpPr>
            <a:spLocks noGrp="1"/>
          </p:cNvSpPr>
          <p:nvPr>
            <p:ph idx="1"/>
          </p:nvPr>
        </p:nvSpPr>
        <p:spPr/>
        <p:txBody>
          <a:bodyPr/>
          <a:lstStyle/>
          <a:p>
            <a:pPr>
              <a:buNone/>
            </a:pPr>
            <a:r>
              <a:rPr lang="mk-MK" smtClean="0"/>
              <a:t>Треба да се идентификуваат</a:t>
            </a:r>
            <a:r>
              <a:rPr lang="en-US" smtClean="0"/>
              <a:t>:</a:t>
            </a:r>
          </a:p>
          <a:p>
            <a:r>
              <a:rPr lang="mk-MK" smtClean="0"/>
              <a:t>Конкурентски сајтови</a:t>
            </a:r>
          </a:p>
          <a:p>
            <a:r>
              <a:rPr lang="mk-MK" smtClean="0"/>
              <a:t>Сајтови на партнери</a:t>
            </a:r>
          </a:p>
          <a:p>
            <a:r>
              <a:rPr lang="mk-MK" smtClean="0"/>
              <a:t>Слични сајтови (различна дејност, сличен начин на работа)</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b="1" smtClean="0"/>
              <a:t>Што клиентот сака (3)?</a:t>
            </a:r>
            <a:endParaRPr lang="en-US" b="1" dirty="0"/>
          </a:p>
        </p:txBody>
      </p:sp>
      <p:sp>
        <p:nvSpPr>
          <p:cNvPr id="3" name="Content Placeholder 2"/>
          <p:cNvSpPr>
            <a:spLocks noGrp="1"/>
          </p:cNvSpPr>
          <p:nvPr>
            <p:ph idx="1"/>
          </p:nvPr>
        </p:nvSpPr>
        <p:spPr/>
        <p:txBody>
          <a:bodyPr>
            <a:normAutofit/>
          </a:bodyPr>
          <a:lstStyle/>
          <a:p>
            <a:r>
              <a:rPr lang="mk-MK" b="1" smtClean="0"/>
              <a:t>Клиентот ќе има музички желби!</a:t>
            </a:r>
          </a:p>
          <a:p>
            <a:r>
              <a:rPr lang="mk-MK" smtClean="0"/>
              <a:t>Сослушајте го клиентот!</a:t>
            </a:r>
          </a:p>
          <a:p>
            <a:r>
              <a:rPr lang="mk-MK" smtClean="0"/>
              <a:t>Исправете го онаму каде греши.</a:t>
            </a:r>
          </a:p>
          <a:p>
            <a:r>
              <a:rPr lang="mk-MK" smtClean="0"/>
              <a:t>Советувајте го за тоа што одговара а што не, за неговата веб страница!</a:t>
            </a:r>
            <a:endParaRPr lang="mk-MK"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Што на клиентот му треба?</a:t>
            </a:r>
            <a:endParaRPr lang="en-US" b="1" dirty="0"/>
          </a:p>
        </p:txBody>
      </p:sp>
      <p:sp>
        <p:nvSpPr>
          <p:cNvPr id="3" name="Content Placeholder 2"/>
          <p:cNvSpPr>
            <a:spLocks noGrp="1"/>
          </p:cNvSpPr>
          <p:nvPr>
            <p:ph idx="1"/>
          </p:nvPr>
        </p:nvSpPr>
        <p:spPr/>
        <p:txBody>
          <a:bodyPr/>
          <a:lstStyle/>
          <a:p>
            <a:r>
              <a:rPr lang="mk-MK" smtClean="0"/>
              <a:t>Може да биде скоро сосема различно од оноа што тој го сака.</a:t>
            </a:r>
          </a:p>
          <a:p>
            <a:r>
              <a:rPr lang="mk-MK" smtClean="0"/>
              <a:t>Идентификувајте ја потребата за развивање на веб страница – дали е заради промоција на продукт, услуга, реклама, освојување нов пазар, зајакнување на постоечки пазар, влечење информации, итн?</a:t>
            </a:r>
            <a:endParaRPr lang="mk-MK"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Што на клиентот му треба?(2)</a:t>
            </a:r>
            <a:endParaRPr lang="en-US" b="1" dirty="0"/>
          </a:p>
        </p:txBody>
      </p:sp>
      <p:sp>
        <p:nvSpPr>
          <p:cNvPr id="3" name="Content Placeholder 2"/>
          <p:cNvSpPr>
            <a:spLocks noGrp="1"/>
          </p:cNvSpPr>
          <p:nvPr>
            <p:ph idx="1"/>
          </p:nvPr>
        </p:nvSpPr>
        <p:spPr/>
        <p:txBody>
          <a:bodyPr/>
          <a:lstStyle/>
          <a:p>
            <a:r>
              <a:rPr lang="mk-MK" smtClean="0"/>
              <a:t>Понудете му опции за структурирање на податоците на веб страницата онака, како што најдобро би се постигнала целта на клиентот.</a:t>
            </a:r>
          </a:p>
          <a:p>
            <a:r>
              <a:rPr lang="mk-MK" smtClean="0"/>
              <a:t>Објаснете дека не се што ќе види на интернет е потребно на неговата веб страница.</a:t>
            </a:r>
          </a:p>
          <a:p>
            <a:r>
              <a:rPr lang="mk-MK" smtClean="0"/>
              <a:t>Наведете и примери!</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CBC54D5AFEC548A0AF3F13174FC3DE" ma:contentTypeVersion="0" ma:contentTypeDescription="Create a new document." ma:contentTypeScope="" ma:versionID="db1ef3a410818242ab244a50e657972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F35A016-E28B-48AC-A33D-0F61B9FB72F3}"/>
</file>

<file path=customXml/itemProps2.xml><?xml version="1.0" encoding="utf-8"?>
<ds:datastoreItem xmlns:ds="http://schemas.openxmlformats.org/officeDocument/2006/customXml" ds:itemID="{1095DAEA-C344-413F-9529-1E8864B8B6A7}"/>
</file>

<file path=customXml/itemProps3.xml><?xml version="1.0" encoding="utf-8"?>
<ds:datastoreItem xmlns:ds="http://schemas.openxmlformats.org/officeDocument/2006/customXml" ds:itemID="{CFA9B462-ACCD-42AC-867E-00245054C1D9}"/>
</file>

<file path=docProps/app.xml><?xml version="1.0" encoding="utf-8"?>
<Properties xmlns="http://schemas.openxmlformats.org/officeDocument/2006/extended-properties" xmlns:vt="http://schemas.openxmlformats.org/officeDocument/2006/docPropsVTypes">
  <TotalTime>57</TotalTime>
  <Words>768</Words>
  <Application>Microsoft Office PowerPoint</Application>
  <PresentationFormat>On-screen Show (4:3)</PresentationFormat>
  <Paragraphs>80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Комуникација со Клиенти</vt:lpstr>
      <vt:lpstr>Што ќе дискутираме?</vt:lpstr>
      <vt:lpstr>Сценарио 1</vt:lpstr>
      <vt:lpstr>Сценарио 2</vt:lpstr>
      <vt:lpstr>Што клиентот сака?</vt:lpstr>
      <vt:lpstr>Што клиентот сака (2)?</vt:lpstr>
      <vt:lpstr>Што клиентот сака (3)?</vt:lpstr>
      <vt:lpstr>Што на клиентот му треба?</vt:lpstr>
      <vt:lpstr>Што на клиентот му треба?(2)</vt:lpstr>
      <vt:lpstr>Всушност, треба да знаеме..</vt:lpstr>
      <vt:lpstr>Значи..</vt:lpstr>
      <vt:lpstr>Понатаму..</vt:lpstr>
      <vt:lpstr>Среќни клиенти?</vt:lpstr>
      <vt:lpstr>Предности на веб страница! (1)</vt:lpstr>
      <vt:lpstr>Предности на веб страница (2) </vt:lpstr>
      <vt:lpstr>Предности на веб страница (3) </vt:lpstr>
      <vt:lpstr>Предности на веб страница!</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Комуникација со Клиенти</dc:title>
  <dc:creator>zeroSignal</dc:creator>
  <cp:lastModifiedBy>zeroSignal</cp:lastModifiedBy>
  <cp:revision>15</cp:revision>
  <dcterms:created xsi:type="dcterms:W3CDTF">2011-02-25T08:43:58Z</dcterms:created>
  <dcterms:modified xsi:type="dcterms:W3CDTF">2011-10-04T18:28:10Z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0x01010065CBC54D5AFEC548A0AF3F13174FC3DE</vt:lpwstr>
  </property>
</Properties>
</file>