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09EA-6464-4B9D-A77F-DC878465C23E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09B6-053A-4F49-85C6-442B62A06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reelanceswitch.com/rat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b="1" smtClean="0"/>
              <a:t>Комуникација со Клиенти</a:t>
            </a:r>
            <a:br>
              <a:rPr lang="mk-MK" b="1" smtClean="0"/>
            </a:br>
            <a:r>
              <a:rPr lang="mk-MK" sz="3200" b="1" smtClean="0"/>
              <a:t>Подготвување Понуда</a:t>
            </a:r>
            <a:endParaRPr lang="en-US" sz="32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smtClean="0"/>
              <a:t>Андреја Јарчевски, </a:t>
            </a:r>
            <a:r>
              <a:rPr lang="en-US" smtClean="0"/>
              <a:t>MSc</a:t>
            </a:r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Дел 3 – Рок на Испорака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Рокот на испорака формулирајте го табеларно, и објаснете му го текот на настаните на клиентот.</a:t>
            </a:r>
          </a:p>
          <a:p>
            <a:r>
              <a:rPr lang="mk-MK" smtClean="0"/>
              <a:t>Наведете дата, и што ќе испорачате до таа дата.</a:t>
            </a:r>
          </a:p>
          <a:p>
            <a:r>
              <a:rPr lang="mk-MK" b="1" smtClean="0"/>
              <a:t>ПРИДРЖУВАЈТЕ СЕ ДО РОКОТ!</a:t>
            </a:r>
            <a:endParaRPr lang="en-US" b="1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Дел 4 - Хостирање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mk-MK" smtClean="0"/>
              <a:t>Доколку нудите хостирање, понудете хостирање на веб страницата. Предностите од нудење хостирање се</a:t>
            </a:r>
            <a:r>
              <a:rPr lang="en-US" smtClean="0"/>
              <a:t>:</a:t>
            </a:r>
            <a:endParaRPr lang="mk-MK" smtClean="0"/>
          </a:p>
          <a:p>
            <a:pPr>
              <a:buFontTx/>
              <a:buChar char="-"/>
            </a:pPr>
            <a:r>
              <a:rPr lang="mk-MK" smtClean="0"/>
              <a:t>Контрола врз околината на живиот сајт.</a:t>
            </a:r>
          </a:p>
          <a:p>
            <a:pPr>
              <a:buFontTx/>
              <a:buChar char="-"/>
            </a:pPr>
            <a:r>
              <a:rPr lang="mk-MK" smtClean="0"/>
              <a:t>Поголема контрола врз технологиите.</a:t>
            </a:r>
          </a:p>
          <a:p>
            <a:pPr>
              <a:buFontTx/>
              <a:buChar char="-"/>
            </a:pPr>
            <a:r>
              <a:rPr lang="mk-MK" smtClean="0"/>
              <a:t>Можност за дополнителна заработка.</a:t>
            </a:r>
          </a:p>
          <a:p>
            <a:pPr>
              <a:buNone/>
            </a:pPr>
            <a:r>
              <a:rPr lang="mk-MK" smtClean="0"/>
              <a:t>Но</a:t>
            </a:r>
            <a:r>
              <a:rPr lang="en-US" smtClean="0"/>
              <a:t>:</a:t>
            </a:r>
          </a:p>
          <a:p>
            <a:pPr>
              <a:buFontTx/>
              <a:buChar char="-"/>
            </a:pPr>
            <a:r>
              <a:rPr lang="mk-MK" smtClean="0"/>
              <a:t>Бара повеќе внимание и оддржување!</a:t>
            </a:r>
          </a:p>
          <a:p>
            <a:pPr>
              <a:buNone/>
            </a:pPr>
            <a:r>
              <a:rPr lang="mk-MK" smtClean="0"/>
              <a:t>Доколку не нудите хостирање, понудете му опции на клиентот од други хостинг компании кои мислите дека се соодветни!</a:t>
            </a:r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Дел 5 – Гарантен Рок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mk-MK" smtClean="0"/>
              <a:t>Клиентите бараат гаранција на се, па и на веб страница. </a:t>
            </a:r>
          </a:p>
          <a:p>
            <a:pPr>
              <a:buNone/>
            </a:pPr>
            <a:r>
              <a:rPr lang="mk-MK" smtClean="0"/>
              <a:t>Понудете гарантен рок од 1 година на вашата изработена апликација. Помалку од тоа е несериозно (и луѓето се навикнати на овој период). Повеќе од тоа е ризично за вас.</a:t>
            </a:r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Дел 6 – Оддржување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mk-MK" smtClean="0"/>
              <a:t>На клиентот треба да му биде јасно дека тој ве платил за изработка на веб страница. Не за нејзино дополнување, изменување, итн. (Освен ако не се договорите за ова однапред).</a:t>
            </a:r>
          </a:p>
          <a:p>
            <a:r>
              <a:rPr lang="mk-MK" smtClean="0"/>
              <a:t>Информирајте го клиентот дека оддржувањето на веб-страницата, дополнувањето соддржини, или било какви измени во неа се сметаат за дополнителна работа, и дека се наплаќаат!</a:t>
            </a:r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Услови на плаќање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Скоро ниеден клиент нема да плати однапред.</a:t>
            </a:r>
          </a:p>
          <a:p>
            <a:r>
              <a:rPr lang="mk-MK" smtClean="0"/>
              <a:t>Наведете рок за плаќање од 10-20 дена по испорака.</a:t>
            </a:r>
          </a:p>
          <a:p>
            <a:r>
              <a:rPr lang="mk-MK" smtClean="0"/>
              <a:t>Не очекувајте плаќањето да биде извршено во тој рок.</a:t>
            </a:r>
          </a:p>
          <a:p>
            <a:r>
              <a:rPr lang="mk-MK" smtClean="0"/>
              <a:t>Доколку сте во можност, понудете плаќање на фактура.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Денес ќе зборуваме за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Подготвување понуда!</a:t>
            </a:r>
          </a:p>
          <a:p>
            <a:r>
              <a:rPr lang="mk-MK" smtClean="0"/>
              <a:t>Што понудата треба да содржи?</a:t>
            </a:r>
          </a:p>
          <a:p>
            <a:r>
              <a:rPr lang="mk-MK" smtClean="0"/>
              <a:t>Услови за поддршка.</a:t>
            </a:r>
          </a:p>
          <a:p>
            <a:r>
              <a:rPr lang="mk-MK" smtClean="0"/>
              <a:t>Хостинг?</a:t>
            </a:r>
          </a:p>
          <a:p>
            <a:r>
              <a:rPr lang="mk-MK" smtClean="0"/>
              <a:t>Услови за плаќање</a:t>
            </a:r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smtClean="0"/>
              <a:t>Пред да ја изготвиме понудата..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mk-MK" b="1" smtClean="0"/>
              <a:t>Колку време ќе ни биде потребно?</a:t>
            </a:r>
          </a:p>
          <a:p>
            <a:pPr>
              <a:buNone/>
            </a:pPr>
            <a:r>
              <a:rPr lang="mk-MK" smtClean="0"/>
              <a:t>Одговорот е дека не знаеме со сигурност. Естимацијата нека биде колку што е можно попрецизна, со простор за „маневрирање“.</a:t>
            </a:r>
          </a:p>
          <a:p>
            <a:pPr>
              <a:buNone/>
            </a:pPr>
            <a:r>
              <a:rPr lang="mk-MK" smtClean="0"/>
              <a:t>По правило, додаваме 30% повеќе време отколку што мислиме дека е потребно.</a:t>
            </a:r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Како да формираме цена?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mk-MK" b="1" smtClean="0"/>
              <a:t>Цената се формира во зависност од неколку услови</a:t>
            </a:r>
            <a:r>
              <a:rPr lang="en-US" b="1" smtClean="0"/>
              <a:t>:</a:t>
            </a:r>
          </a:p>
          <a:p>
            <a:r>
              <a:rPr lang="mk-MK" smtClean="0"/>
              <a:t>Големината на проектот</a:t>
            </a:r>
          </a:p>
          <a:p>
            <a:r>
              <a:rPr lang="mk-MK" smtClean="0"/>
              <a:t>Големината на клиентот</a:t>
            </a:r>
          </a:p>
          <a:p>
            <a:r>
              <a:rPr lang="mk-MK" smtClean="0"/>
              <a:t>Од каде е клиентот?</a:t>
            </a:r>
          </a:p>
          <a:p>
            <a:r>
              <a:rPr lang="mk-MK" smtClean="0"/>
              <a:t>Времетраење потребно за изработка.</a:t>
            </a:r>
          </a:p>
          <a:p>
            <a:r>
              <a:rPr lang="mk-MK" smtClean="0"/>
              <a:t>Комплексноста на проектот</a:t>
            </a:r>
          </a:p>
          <a:p>
            <a:r>
              <a:rPr lang="mk-MK" smtClean="0"/>
              <a:t>Да се потсетиме на триаголникот за развивање софтвер!</a:t>
            </a:r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Триаголник?</a:t>
            </a:r>
            <a:endParaRPr lang="en-US" b="1"/>
          </a:p>
        </p:txBody>
      </p:sp>
      <p:pic>
        <p:nvPicPr>
          <p:cNvPr id="4" name="Content Placeholder 3" descr="triang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1886" y="1600200"/>
            <a:ext cx="5380228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smtClean="0"/>
              <a:t>Пресметка на цена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smtClean="0"/>
              <a:t>Постојат алатки кои можат да ни помогнат.</a:t>
            </a:r>
          </a:p>
          <a:p>
            <a:r>
              <a:rPr lang="mk-MK" smtClean="0"/>
              <a:t>На пр. </a:t>
            </a:r>
            <a:r>
              <a:rPr lang="en-US" smtClean="0">
                <a:hlinkClick r:id="rId2"/>
              </a:rPr>
              <a:t>http://freelanceswitch.com/rates/</a:t>
            </a:r>
            <a:endParaRPr lang="mk-MK" smtClean="0"/>
          </a:p>
          <a:p>
            <a:endParaRPr lang="mk-MK"/>
          </a:p>
          <a:p>
            <a:r>
              <a:rPr lang="mk-MK" smtClean="0"/>
              <a:t>Цената адаптирајте ја за реалните услови на пазарот, купувачот и вашите реални можности!</a:t>
            </a:r>
          </a:p>
          <a:p>
            <a:endParaRPr lang="mk-MK" smtClean="0"/>
          </a:p>
          <a:p>
            <a:r>
              <a:rPr lang="mk-MK" smtClean="0"/>
              <a:t>Генерално правило за формирање цена за странски клиенти – Месечна плата х2 за работа која би траела еден месец.</a:t>
            </a:r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Соддржина на понудата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mk-MK" b="1" smtClean="0"/>
              <a:t>Што се треба да биде дел од понудата?</a:t>
            </a:r>
          </a:p>
          <a:p>
            <a:r>
              <a:rPr lang="mk-MK" smtClean="0"/>
              <a:t>(По можност) Детален опис на веб-сајтот кој треба да се развие.</a:t>
            </a:r>
          </a:p>
          <a:p>
            <a:r>
              <a:rPr lang="mk-MK" smtClean="0"/>
              <a:t>Пример на (прелиминарен) дизајн, или некаков прототип/скица.</a:t>
            </a:r>
          </a:p>
          <a:p>
            <a:r>
              <a:rPr lang="mk-MK" smtClean="0"/>
              <a:t>Детали за рок за испорака</a:t>
            </a:r>
          </a:p>
          <a:p>
            <a:r>
              <a:rPr lang="mk-MK" smtClean="0"/>
              <a:t>Детали за хостирање (доколку нудите – доколку не, напоменете му го тоа на клиентот)</a:t>
            </a:r>
          </a:p>
          <a:p>
            <a:r>
              <a:rPr lang="mk-MK" smtClean="0"/>
              <a:t>Детали за гарантен рок</a:t>
            </a:r>
          </a:p>
          <a:p>
            <a:r>
              <a:rPr lang="mk-MK" smtClean="0"/>
              <a:t>Детали за оддржување</a:t>
            </a:r>
          </a:p>
          <a:p>
            <a:r>
              <a:rPr lang="mk-MK" smtClean="0"/>
              <a:t>Детали за плаќање (но не очекувајте клиентот да ги почитува, чест на исклучоците)</a:t>
            </a:r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Дел 1 – Функционалност на Сајтот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Наведете ги сите функционалности кои веб-страницата ќе ги има!</a:t>
            </a:r>
          </a:p>
          <a:p>
            <a:r>
              <a:rPr lang="mk-MK" smtClean="0"/>
              <a:t>Тоа значи се што е договорено со клиентот – анкети, вести, контакт формулари, итн.</a:t>
            </a:r>
          </a:p>
          <a:p>
            <a:r>
              <a:rPr lang="mk-MK" u="sng" smtClean="0"/>
              <a:t>Дизајнот не се смета за функционалност!</a:t>
            </a:r>
            <a:endParaRPr lang="en-US" u="sng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Дел 2. – Предлог Дизајн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Доколку можете (и проектот тоа го побарува), понудете и предлог дизајн.</a:t>
            </a:r>
          </a:p>
          <a:p>
            <a:r>
              <a:rPr lang="mk-MK" smtClean="0"/>
              <a:t>Наведете дека дизајнот е прелиминарен и дека е подложен на дискусија и понатамошно усовршување.</a:t>
            </a:r>
          </a:p>
          <a:p>
            <a:r>
              <a:rPr lang="mk-MK" smtClean="0"/>
              <a:t>Не е потребен дизајн во секоја понуда. Но кај поголемите (поскапите) понуди се смета за плус.</a:t>
            </a:r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C54D5AFEC548A0AF3F13174FC3DE" ma:contentTypeVersion="0" ma:contentTypeDescription="Create a new document." ma:contentTypeScope="" ma:versionID="db1ef3a410818242ab244a50e65797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F915C45-CDB7-49C9-99B9-572ACAAD3F3C}"/>
</file>

<file path=customXml/itemProps2.xml><?xml version="1.0" encoding="utf-8"?>
<ds:datastoreItem xmlns:ds="http://schemas.openxmlformats.org/officeDocument/2006/customXml" ds:itemID="{4084889D-1CA1-4003-8E48-FFD25C8D12C6}"/>
</file>

<file path=customXml/itemProps3.xml><?xml version="1.0" encoding="utf-8"?>
<ds:datastoreItem xmlns:ds="http://schemas.openxmlformats.org/officeDocument/2006/customXml" ds:itemID="{443EFE11-844B-4F7E-9744-F52488DCAB3E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618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Комуникација со Клиенти Подготвување Понуда</vt:lpstr>
      <vt:lpstr>Денес ќе зборуваме за</vt:lpstr>
      <vt:lpstr>Пред да ја изготвиме понудата..</vt:lpstr>
      <vt:lpstr>Како да формираме цена?</vt:lpstr>
      <vt:lpstr>Триаголник?</vt:lpstr>
      <vt:lpstr>Пресметка на цена</vt:lpstr>
      <vt:lpstr>Соддржина на понудата</vt:lpstr>
      <vt:lpstr>Дел 1 – Функционалност на Сајтот</vt:lpstr>
      <vt:lpstr>Дел 2. – Предлог Дизајн</vt:lpstr>
      <vt:lpstr>Дел 3 – Рок на Испорака</vt:lpstr>
      <vt:lpstr>Дел 4 - Хостирање</vt:lpstr>
      <vt:lpstr>Дел 5 – Гарантен Рок</vt:lpstr>
      <vt:lpstr>Дел 6 – Оддржување</vt:lpstr>
      <vt:lpstr>Услови на плаќање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Подготвување Понуда</dc:title>
  <dc:creator>zeroSignal</dc:creator>
  <cp:lastModifiedBy>zeroSignal</cp:lastModifiedBy>
  <cp:revision>5</cp:revision>
  <dcterms:created xsi:type="dcterms:W3CDTF">2011-03-21T21:06:27Z</dcterms:created>
  <dcterms:modified xsi:type="dcterms:W3CDTF">2011-10-14T06:45:56Z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0x01010065CBC54D5AFEC548A0AF3F13174FC3DE</vt:lpwstr>
  </property>
</Properties>
</file>