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B68B-369A-44F1-BD77-79B0BCAB31A0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E1EE-DDA9-4362-B047-2EF5389D0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</a:t>
            </a:r>
            <a:r>
              <a:rPr lang="en-US" smtClean="0"/>
              <a:t>,</a:t>
            </a:r>
            <a:r>
              <a:rPr lang="mk-MK" smtClean="0"/>
              <a:t>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Време е за договор!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smtClean="0"/>
              <a:t>Договор куќа гради!</a:t>
            </a:r>
          </a:p>
          <a:p>
            <a:r>
              <a:rPr lang="mk-MK" smtClean="0"/>
              <a:t>Доколку работите со клиент кој не го познавате, единствен начин да се заштитите е да потпишете договор!</a:t>
            </a:r>
          </a:p>
          <a:p>
            <a:r>
              <a:rPr lang="mk-MK" smtClean="0"/>
              <a:t>Во договорот ставете ги сите договорени услови – рок за испорака, цена, начин на плаќање, итн.</a:t>
            </a:r>
          </a:p>
          <a:p>
            <a:r>
              <a:rPr lang="mk-MK" smtClean="0"/>
              <a:t>Барањата на клиентот околу функционалноста која сте ја договориле ставете ги во анекс (ако листата е поголема).</a:t>
            </a:r>
          </a:p>
          <a:p>
            <a:r>
              <a:rPr lang="mk-MK" smtClean="0"/>
              <a:t>Запомнете, договорот ве обврзува и вас!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Конкретизирање на рокови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Ќе ви биде потребно време да можете да поставите правилна естимација и да дадете точни рокови.</a:t>
            </a:r>
          </a:p>
          <a:p>
            <a:r>
              <a:rPr lang="mk-MK" smtClean="0"/>
              <a:t>Ова не би требало да ве плаши! Сосема е нормално!</a:t>
            </a:r>
          </a:p>
          <a:p>
            <a:r>
              <a:rPr lang="mk-MK" i="1" smtClean="0"/>
              <a:t>Но знајте – колку сте попрецизни со роковите, толку ќе бидете попрецизни и со цена, а со тоа и поконкурентни.</a:t>
            </a:r>
            <a:endParaRPr lang="en-US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Време е да започнете со работа!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smtClean="0"/>
              <a:t>Има неколку работи кои треба да ги разгледате</a:t>
            </a:r>
            <a:r>
              <a:rPr lang="en-US" smtClean="0"/>
              <a:t>:</a:t>
            </a:r>
            <a:endParaRPr lang="mk-MK" smtClean="0"/>
          </a:p>
          <a:p>
            <a:r>
              <a:rPr lang="mk-MK" smtClean="0"/>
              <a:t>Дали ќе работите сами?</a:t>
            </a:r>
          </a:p>
          <a:p>
            <a:r>
              <a:rPr lang="mk-MK" smtClean="0"/>
              <a:t>Дали ќе работите со тим?</a:t>
            </a:r>
          </a:p>
          <a:p>
            <a:r>
              <a:rPr lang="mk-MK" smtClean="0"/>
              <a:t>Дали ги имате потребните материјали за работа?</a:t>
            </a:r>
          </a:p>
          <a:p>
            <a:r>
              <a:rPr lang="mk-MK" smtClean="0"/>
              <a:t>Приоритети!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Доколку работите со тим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Започнете веднаш со распределба на активностите!</a:t>
            </a:r>
          </a:p>
          <a:p>
            <a:r>
              <a:rPr lang="mk-MK" smtClean="0"/>
              <a:t>Редовно контактирајте со тимот кој работи.</a:t>
            </a:r>
          </a:p>
          <a:p>
            <a:r>
              <a:rPr lang="mk-MK" smtClean="0"/>
              <a:t>Знајте кој член што работи во било кое време.</a:t>
            </a:r>
          </a:p>
          <a:p>
            <a:r>
              <a:rPr lang="mk-MK" smtClean="0"/>
              <a:t>Бидете свесни за напредокот во процесот.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Проект Менаџер или..	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Клиент менаџер?</a:t>
            </a:r>
            <a:br>
              <a:rPr lang="mk-MK" smtClean="0"/>
            </a:br>
            <a:r>
              <a:rPr lang="mk-MK" smtClean="0"/>
              <a:t>- Одговорниот и искусен проект менаџер ќе се однесува не само како проект менаџер, туку и како „клиент менаџер“.</a:t>
            </a:r>
          </a:p>
          <a:p>
            <a:r>
              <a:rPr lang="mk-MK" smtClean="0"/>
              <a:t>Што значи тоа?</a:t>
            </a:r>
            <a:br>
              <a:rPr lang="mk-MK" smtClean="0"/>
            </a:br>
            <a:r>
              <a:rPr lang="mk-MK" smtClean="0"/>
              <a:t>- Ќе го води и ќе го насочува клиентот кон вистинските одлуки, и ќе ги извлече сите потребни информации од клиентот.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Проект-Клиент Менаџер!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Ако бидете проект менаџер, тогаш сте и клиент менаџер!</a:t>
            </a:r>
          </a:p>
          <a:p>
            <a:r>
              <a:rPr lang="mk-MK" smtClean="0"/>
              <a:t>Вие сте централниот контакт со клиентот, не вашиот тим.</a:t>
            </a:r>
          </a:p>
          <a:p>
            <a:r>
              <a:rPr lang="mk-MK" smtClean="0"/>
              <a:t>Не смеете да дозволите крос-комуникација (освен ако проектот не го налага тоа)</a:t>
            </a:r>
          </a:p>
          <a:p>
            <a:r>
              <a:rPr lang="mk-MK" smtClean="0"/>
              <a:t>Кои се проблемите од крос-комуникацијата?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Доколку работите сами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Направете листа на обврски.</a:t>
            </a:r>
          </a:p>
          <a:p>
            <a:r>
              <a:rPr lang="mk-MK" smtClean="0"/>
              <a:t>Отстранете ги ситниците кои ви го одземаат вниманието.</a:t>
            </a:r>
          </a:p>
          <a:p>
            <a:r>
              <a:rPr lang="mk-MK" smtClean="0"/>
              <a:t>Бидете верни на вашите рокови!</a:t>
            </a:r>
          </a:p>
          <a:p>
            <a:r>
              <a:rPr lang="mk-MK" smtClean="0"/>
              <a:t>Бидете организирани.</a:t>
            </a:r>
          </a:p>
          <a:p>
            <a:r>
              <a:rPr lang="mk-MK" smtClean="0"/>
              <a:t>Направете план!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Додека се развива проектот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Имајте редовна комуникација со клиентот.</a:t>
            </a:r>
          </a:p>
          <a:p>
            <a:r>
              <a:rPr lang="mk-MK" smtClean="0"/>
              <a:t>Известувајте го за напредокот!</a:t>
            </a:r>
          </a:p>
          <a:p>
            <a:r>
              <a:rPr lang="mk-MK" smtClean="0"/>
              <a:t>Имајте состаноци каде што ќе ја презентирате функционалноста на системот.</a:t>
            </a:r>
          </a:p>
          <a:p>
            <a:r>
              <a:rPr lang="mk-MK" smtClean="0"/>
              <a:t>Бидете ефикасни и кратки.</a:t>
            </a:r>
          </a:p>
          <a:p>
            <a:r>
              <a:rPr lang="mk-MK" smtClean="0"/>
              <a:t>Дали сте договориле некакви извештаи?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Извештаи за напредок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mk-MK" smtClean="0"/>
              <a:t>Во кратки црти, извештаите за напредок треба да ги соддржат следните детали</a:t>
            </a:r>
            <a:r>
              <a:rPr lang="en-US" smtClean="0"/>
              <a:t>:</a:t>
            </a:r>
          </a:p>
          <a:p>
            <a:r>
              <a:rPr lang="mk-MK" smtClean="0"/>
              <a:t>Процентуална (естимирана) завршеност на проектот.</a:t>
            </a:r>
          </a:p>
          <a:p>
            <a:r>
              <a:rPr lang="mk-MK" smtClean="0"/>
              <a:t>Завршени функционалности од минатиот извештај.</a:t>
            </a:r>
          </a:p>
          <a:p>
            <a:r>
              <a:rPr lang="mk-MK" smtClean="0"/>
              <a:t>Функционалности кои во моментот се работат.</a:t>
            </a:r>
          </a:p>
          <a:p>
            <a:r>
              <a:rPr lang="mk-MK" smtClean="0"/>
              <a:t>Проблематични функционалности.</a:t>
            </a:r>
          </a:p>
          <a:p>
            <a:r>
              <a:rPr lang="mk-MK" b="1" smtClean="0"/>
              <a:t>Задолжително известување доколку се касни.</a:t>
            </a:r>
          </a:p>
          <a:p>
            <a:r>
              <a:rPr lang="mk-MK" smtClean="0"/>
              <a:t>Следни чекори.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smtClean="0"/>
              <a:t>Дискусија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Кој е ризикот при давање преголем попуст?</a:t>
            </a:r>
          </a:p>
          <a:p>
            <a:r>
              <a:rPr lang="mk-MK" smtClean="0"/>
              <a:t>Зошто е потребен договорот?</a:t>
            </a:r>
          </a:p>
          <a:p>
            <a:r>
              <a:rPr lang="mk-MK" smtClean="0"/>
              <a:t>Како ќе ги конкретизирате роковите?</a:t>
            </a:r>
          </a:p>
          <a:p>
            <a:r>
              <a:rPr lang="mk-MK" smtClean="0"/>
              <a:t>Зошто е важно клиентот да биде запознаен со напредокот на проектот?</a:t>
            </a:r>
          </a:p>
          <a:p>
            <a:r>
              <a:rPr lang="mk-MK" smtClean="0"/>
              <a:t>Прашања?</a:t>
            </a:r>
          </a:p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зборуваме за..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smtClean="0"/>
              <a:t>Понудата ја испративме, што сега?</a:t>
            </a:r>
          </a:p>
          <a:p>
            <a:r>
              <a:rPr lang="mk-MK" smtClean="0"/>
              <a:t>Опции доколку понудата не е прифатена.</a:t>
            </a:r>
          </a:p>
          <a:p>
            <a:r>
              <a:rPr lang="mk-MK" smtClean="0"/>
              <a:t>Можности за преговарање.</a:t>
            </a:r>
          </a:p>
          <a:p>
            <a:r>
              <a:rPr lang="mk-MK" smtClean="0"/>
              <a:t>Попусти?</a:t>
            </a:r>
          </a:p>
          <a:p>
            <a:r>
              <a:rPr lang="mk-MK" smtClean="0"/>
              <a:t>Ако понудата е прифатена, кои се следните чекори?</a:t>
            </a:r>
          </a:p>
          <a:p>
            <a:r>
              <a:rPr lang="mk-MK" smtClean="0"/>
              <a:t>Договор?</a:t>
            </a:r>
          </a:p>
          <a:p>
            <a:r>
              <a:rPr lang="mk-MK" smtClean="0"/>
              <a:t>Конкретизирање на рокови.</a:t>
            </a:r>
          </a:p>
          <a:p>
            <a:r>
              <a:rPr lang="mk-MK" smtClean="0"/>
              <a:t>Започнување со работа</a:t>
            </a:r>
            <a:endParaRPr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smtClean="0"/>
              <a:t>Понудата е испратена, што сега?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Почекајте да поминат неколку дена, да има потенцијалниот клиент време да ја разгледа понудата.</a:t>
            </a:r>
          </a:p>
          <a:p>
            <a:r>
              <a:rPr lang="mk-MK" smtClean="0"/>
              <a:t>Испратете </a:t>
            </a:r>
            <a:r>
              <a:rPr lang="en-US" smtClean="0"/>
              <a:t>email</a:t>
            </a:r>
            <a:r>
              <a:rPr lang="mk-MK" smtClean="0"/>
              <a:t>, и прашајте дали има некакви новости?</a:t>
            </a:r>
          </a:p>
          <a:p>
            <a:r>
              <a:rPr lang="mk-MK" smtClean="0"/>
              <a:t>Доколку не одговори на </a:t>
            </a:r>
            <a:r>
              <a:rPr lang="en-US" smtClean="0"/>
              <a:t>email</a:t>
            </a:r>
            <a:r>
              <a:rPr lang="mk-MK" smtClean="0"/>
              <a:t> за ден-два, побарајте го на телефон. </a:t>
            </a:r>
          </a:p>
          <a:p>
            <a:r>
              <a:rPr lang="mk-MK" smtClean="0"/>
              <a:t>Бидете упорни во обидите за комуникација!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Опција 1 – Понудата не е прифатена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Прво прашање кое се поставува – зошто?</a:t>
            </a:r>
          </a:p>
          <a:p>
            <a:r>
              <a:rPr lang="mk-MK" smtClean="0"/>
              <a:t>Контактирајте со клиентот, и пробајте да дознаете која е причината.</a:t>
            </a:r>
          </a:p>
          <a:p>
            <a:r>
              <a:rPr lang="mk-MK" smtClean="0"/>
              <a:t>Доколку сте доставиле предлог дизајн, и проблемот е дизајнот, објаснете му на клиентот дека дизајнот може да се смени.</a:t>
            </a:r>
          </a:p>
          <a:p>
            <a:r>
              <a:rPr lang="mk-MK" smtClean="0"/>
              <a:t>Доколку е проблем цената, понудете попуст.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Преговарање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smtClean="0"/>
              <a:t>Понудете му на клиентот “</a:t>
            </a:r>
            <a:r>
              <a:rPr lang="en-US" smtClean="0"/>
              <a:t>benefits” </a:t>
            </a:r>
            <a:r>
              <a:rPr lang="mk-MK" smtClean="0"/>
              <a:t>доколку работи со вас – подолг хостинг, подобри услови околу хостирање, бесплатно регистрирање на домејни.</a:t>
            </a:r>
          </a:p>
          <a:p>
            <a:r>
              <a:rPr lang="mk-MK" smtClean="0"/>
              <a:t>Овие работи можат да ви помогнат да го задржите клиентот долгорочно (да го обврзете да работи со вас).</a:t>
            </a:r>
          </a:p>
          <a:p>
            <a:r>
              <a:rPr lang="mk-MK" smtClean="0"/>
              <a:t>Доколку не сте вклучиле во понудата, можете да понудите и </a:t>
            </a:r>
            <a:r>
              <a:rPr lang="en-US" smtClean="0"/>
              <a:t>email </a:t>
            </a:r>
            <a:r>
              <a:rPr lang="mk-MK" smtClean="0"/>
              <a:t>адреси – </a:t>
            </a:r>
            <a:r>
              <a:rPr lang="mk-MK" i="1" smtClean="0"/>
              <a:t>особено на компании кои сеуште користат </a:t>
            </a:r>
            <a:r>
              <a:rPr lang="en-US" i="1" smtClean="0"/>
              <a:t>@yahoo.com, @hotmail.com, @mt.net.mk </a:t>
            </a:r>
            <a:r>
              <a:rPr lang="mk-MK" i="1" smtClean="0"/>
              <a:t>итн </a:t>
            </a:r>
            <a:r>
              <a:rPr lang="en-US" i="1" smtClean="0"/>
              <a:t>email </a:t>
            </a:r>
            <a:r>
              <a:rPr lang="mk-MK" i="1" smtClean="0"/>
              <a:t>адреси.</a:t>
            </a:r>
            <a:endParaRPr lang="en-US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Преговарање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Што друго би можеле да понудите?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Можности за попуст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mk-MK" smtClean="0"/>
              <a:t>Скоро секогаш, (за жал) цената има пресудна улога.</a:t>
            </a:r>
          </a:p>
          <a:p>
            <a:r>
              <a:rPr lang="mk-MK" smtClean="0"/>
              <a:t>Ги паметите тие 20-30% дополнително време кое го наплаќате? Откажете се од дел од тоа. Понудете попуст од 5-10% (доколку понудената цена го дозволува тоа).</a:t>
            </a:r>
          </a:p>
          <a:p>
            <a:r>
              <a:rPr lang="mk-MK" smtClean="0"/>
              <a:t>Понудете бесплатна имплементација на уште еден јазик (доколку системот е соодветно имплементиран, ова нема да ви биде проблем).</a:t>
            </a:r>
          </a:p>
          <a:p>
            <a:r>
              <a:rPr lang="mk-MK" smtClean="0"/>
              <a:t>Не претерувајте со попуст! Видете каков е клиентот, и дали имате шанси да работите и понатаму.</a:t>
            </a:r>
          </a:p>
          <a:p>
            <a:r>
              <a:rPr lang="mk-MK" smtClean="0"/>
              <a:t>Други можности?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Опција 2 – Понудата е прифатена!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smtClean="0"/>
              <a:t>Супер! Пиво за сите!</a:t>
            </a:r>
          </a:p>
          <a:p>
            <a:r>
              <a:rPr lang="mk-MK" smtClean="0"/>
              <a:t>Откако клиентот ќе ја прифати понудата, на вас останува да ги конкретизирате роковите на испорака.</a:t>
            </a:r>
          </a:p>
          <a:p>
            <a:r>
              <a:rPr lang="mk-MK" smtClean="0"/>
              <a:t>Роковите ќе бидат конкретизирани откако со клиентот во детали ќе ги издискутирате сите негови барања. Бидете прецизни, ефикасни и пробајте да ги добиете сите податоци!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Откако сте ги собрале податоците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Клиентот ќе очекува конкретни рокови.</a:t>
            </a:r>
          </a:p>
          <a:p>
            <a:r>
              <a:rPr lang="mk-MK" smtClean="0"/>
              <a:t>Клиентот не го интересираат вашите технички документи. Го интересираат неговите барања. Откако ќе направите конкретен список на барања, испратете му го на клиентот да го потврди.</a:t>
            </a:r>
          </a:p>
          <a:p>
            <a:r>
              <a:rPr lang="mk-MK" smtClean="0"/>
              <a:t>Откако ќе биде потврдена листата..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25F3FBB-758F-4A4A-A116-139754869B3A}"/>
</file>

<file path=customXml/itemProps2.xml><?xml version="1.0" encoding="utf-8"?>
<ds:datastoreItem xmlns:ds="http://schemas.openxmlformats.org/officeDocument/2006/customXml" ds:itemID="{471C061E-8F7A-462A-9B46-DA8C60EBD77C}"/>
</file>

<file path=customXml/itemProps3.xml><?xml version="1.0" encoding="utf-8"?>
<ds:datastoreItem xmlns:ds="http://schemas.openxmlformats.org/officeDocument/2006/customXml" ds:itemID="{76970908-9120-4BBD-AAA9-3DD0A39EE954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845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Комуникација со Клиенти</vt:lpstr>
      <vt:lpstr>Денес ќе зборуваме за..</vt:lpstr>
      <vt:lpstr>Понудата е испратена, што сега?</vt:lpstr>
      <vt:lpstr>Опција 1 – Понудата не е прифатена</vt:lpstr>
      <vt:lpstr>Преговарање</vt:lpstr>
      <vt:lpstr>Преговарање</vt:lpstr>
      <vt:lpstr>Можности за попуст</vt:lpstr>
      <vt:lpstr>Опција 2 – Понудата е прифатена!</vt:lpstr>
      <vt:lpstr>Откако сте ги собрале податоците</vt:lpstr>
      <vt:lpstr>Време е за договор!</vt:lpstr>
      <vt:lpstr>Конкретизирање на рокови</vt:lpstr>
      <vt:lpstr>Време е да започнете со работа!</vt:lpstr>
      <vt:lpstr>Доколку работите со тим</vt:lpstr>
      <vt:lpstr>Проект Менаџер или.. </vt:lpstr>
      <vt:lpstr>Проект-Клиент Менаџер!</vt:lpstr>
      <vt:lpstr>Доколку работите сами</vt:lpstr>
      <vt:lpstr>Додека се развива проектот</vt:lpstr>
      <vt:lpstr>Извештаи за напредок</vt:lpstr>
      <vt:lpstr>Дискусија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</dc:title>
  <dc:creator>zeroSignal</dc:creator>
  <cp:lastModifiedBy>zeroSignal</cp:lastModifiedBy>
  <cp:revision>10</cp:revision>
  <dcterms:created xsi:type="dcterms:W3CDTF">2011-03-29T07:28:27Z</dcterms:created>
  <dcterms:modified xsi:type="dcterms:W3CDTF">2011-10-20T16:45:38Z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