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customXml/itemProps1.xml" ContentType="application/vnd.openxmlformats-officedocument.customXmlPropertie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customXml/itemProps2.xml" ContentType="application/vnd.openxmlformats-officedocument.customXmlPropertie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0.xml" ContentType="application/vnd.openxmlformats-officedocument.presentationml.slideLayout+xml"/>
  <Default Extension="gif" ContentType="image/gi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4" r:id="rId21"/>
    <p:sldId id="276" r:id="rId22"/>
    <p:sldId id="277" r:id="rId23"/>
    <p:sldId id="278" r:id="rId24"/>
    <p:sldId id="279" r:id="rId25"/>
    <p:sldId id="280" r:id="rId26"/>
    <p:sldId id="281" r:id="rId27"/>
    <p:sldId id="282" r:id="rId28"/>
    <p:sldId id="283" r:id="rId29"/>
    <p:sldId id="284"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08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37"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BC7B4E2-1F8D-4E90-A62F-13095D1D28E9}" type="datetimeFigureOut">
              <a:rPr lang="en-US" smtClean="0"/>
              <a:t>4/28/2011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04C94-3A18-483E-9161-87B33287382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C7B4E2-1F8D-4E90-A62F-13095D1D28E9}" type="datetimeFigureOut">
              <a:rPr lang="en-US" smtClean="0"/>
              <a:t>4/28/2011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04C94-3A18-483E-9161-87B33287382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C7B4E2-1F8D-4E90-A62F-13095D1D28E9}" type="datetimeFigureOut">
              <a:rPr lang="en-US" smtClean="0"/>
              <a:t>4/28/2011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04C94-3A18-483E-9161-87B33287382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C7B4E2-1F8D-4E90-A62F-13095D1D28E9}" type="datetimeFigureOut">
              <a:rPr lang="en-US" smtClean="0"/>
              <a:t>4/28/2011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04C94-3A18-483E-9161-87B33287382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C7B4E2-1F8D-4E90-A62F-13095D1D28E9}" type="datetimeFigureOut">
              <a:rPr lang="en-US" smtClean="0"/>
              <a:t>4/28/2011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04C94-3A18-483E-9161-87B33287382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BC7B4E2-1F8D-4E90-A62F-13095D1D28E9}" type="datetimeFigureOut">
              <a:rPr lang="en-US" smtClean="0"/>
              <a:t>4/28/2011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604C94-3A18-483E-9161-87B33287382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BC7B4E2-1F8D-4E90-A62F-13095D1D28E9}" type="datetimeFigureOut">
              <a:rPr lang="en-US" smtClean="0"/>
              <a:t>4/28/2011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604C94-3A18-483E-9161-87B33287382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BC7B4E2-1F8D-4E90-A62F-13095D1D28E9}" type="datetimeFigureOut">
              <a:rPr lang="en-US" smtClean="0"/>
              <a:t>4/28/2011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604C94-3A18-483E-9161-87B33287382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C7B4E2-1F8D-4E90-A62F-13095D1D28E9}" type="datetimeFigureOut">
              <a:rPr lang="en-US" smtClean="0"/>
              <a:t>4/28/2011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604C94-3A18-483E-9161-87B33287382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C7B4E2-1F8D-4E90-A62F-13095D1D28E9}" type="datetimeFigureOut">
              <a:rPr lang="en-US" smtClean="0"/>
              <a:t>4/28/2011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604C94-3A18-483E-9161-87B33287382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C7B4E2-1F8D-4E90-A62F-13095D1D28E9}" type="datetimeFigureOut">
              <a:rPr lang="en-US" smtClean="0"/>
              <a:t>4/28/2011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604C94-3A18-483E-9161-87B33287382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EFD1"/>
            </a:gs>
            <a:gs pos="64999">
              <a:srgbClr val="F0EBD5"/>
            </a:gs>
            <a:gs pos="100000">
              <a:srgbClr val="D1C39F"/>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C7B4E2-1F8D-4E90-A62F-13095D1D28E9}" type="datetimeFigureOut">
              <a:rPr lang="en-US" smtClean="0"/>
              <a:t>4/28/2011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604C94-3A18-483E-9161-87B33287382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mk-MK" b="1" smtClean="0"/>
              <a:t>Комуникација со Клиенти</a:t>
            </a:r>
            <a:br>
              <a:rPr lang="mk-MK" b="1" smtClean="0"/>
            </a:br>
            <a:r>
              <a:rPr lang="mk-MK" sz="2200" i="1" smtClean="0"/>
              <a:t>12 Видови на клиенти, и како да ги препознаете</a:t>
            </a:r>
            <a:endParaRPr lang="en-US" sz="2200" i="1"/>
          </a:p>
        </p:txBody>
      </p:sp>
      <p:sp>
        <p:nvSpPr>
          <p:cNvPr id="3" name="Subtitle 2"/>
          <p:cNvSpPr>
            <a:spLocks noGrp="1"/>
          </p:cNvSpPr>
          <p:nvPr>
            <p:ph type="subTitle" idx="1"/>
          </p:nvPr>
        </p:nvSpPr>
        <p:spPr/>
        <p:txBody>
          <a:bodyPr/>
          <a:lstStyle/>
          <a:p>
            <a:r>
              <a:rPr lang="mk-MK" smtClean="0"/>
              <a:t>Андреја Јарчевски, </a:t>
            </a:r>
            <a:r>
              <a:rPr lang="en-US" smtClean="0"/>
              <a:t>MSc</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Hands-On </a:t>
            </a:r>
            <a:r>
              <a:rPr lang="mk-MK" b="1" smtClean="0"/>
              <a:t>Клиенти (2)</a:t>
            </a:r>
            <a:endParaRPr lang="en-US" b="1"/>
          </a:p>
        </p:txBody>
      </p:sp>
      <p:sp>
        <p:nvSpPr>
          <p:cNvPr id="3" name="Content Placeholder 2"/>
          <p:cNvSpPr>
            <a:spLocks noGrp="1"/>
          </p:cNvSpPr>
          <p:nvPr>
            <p:ph idx="1"/>
          </p:nvPr>
        </p:nvSpPr>
        <p:spPr/>
        <p:txBody>
          <a:bodyPr>
            <a:normAutofit fontScale="92500"/>
          </a:bodyPr>
          <a:lstStyle/>
          <a:p>
            <a:pPr>
              <a:buNone/>
            </a:pPr>
            <a:r>
              <a:rPr lang="mk-MK" b="1" smtClean="0"/>
              <a:t>Како да ги препознаете?</a:t>
            </a:r>
            <a:r>
              <a:rPr lang="mk-MK" smtClean="0"/>
              <a:t/>
            </a:r>
            <a:br>
              <a:rPr lang="mk-MK" smtClean="0"/>
            </a:br>
            <a:r>
              <a:rPr lang="mk-MK" smtClean="0"/>
              <a:t>Исфрустрирани уметници.. Од самиот почеток ќе почнат да ви објаснуваат како тие знаат се..</a:t>
            </a:r>
          </a:p>
          <a:p>
            <a:pPr>
              <a:buNone/>
            </a:pPr>
            <a:r>
              <a:rPr lang="mk-MK" b="1" smtClean="0"/>
              <a:t>Позитивно</a:t>
            </a:r>
            <a:r>
              <a:rPr lang="en-US" b="1" smtClean="0"/>
              <a:t>:</a:t>
            </a:r>
            <a:r>
              <a:rPr lang="mk-MK" smtClean="0"/>
              <a:t/>
            </a:r>
            <a:br>
              <a:rPr lang="mk-MK" smtClean="0"/>
            </a:br>
            <a:r>
              <a:rPr lang="mk-MK" smtClean="0"/>
              <a:t>Ако сте спремни да работите точно како што ќе ви кажат, ова се одлични клиенти.</a:t>
            </a:r>
          </a:p>
          <a:p>
            <a:pPr>
              <a:buNone/>
            </a:pPr>
            <a:r>
              <a:rPr lang="mk-MK" b="1" smtClean="0"/>
              <a:t>Негативно</a:t>
            </a:r>
            <a:r>
              <a:rPr lang="en-US" b="1" smtClean="0"/>
              <a:t>:</a:t>
            </a:r>
            <a:r>
              <a:rPr lang="mk-MK" smtClean="0"/>
              <a:t/>
            </a:r>
            <a:br>
              <a:rPr lang="mk-MK" smtClean="0"/>
            </a:br>
            <a:r>
              <a:rPr lang="mk-MK" smtClean="0"/>
              <a:t>Потајно веруваат дека знаат се, и дека многу подобро можат да ја завршат вашата работа.</a:t>
            </a:r>
            <a:endParaRPr lang="en-US" smtClean="0"/>
          </a:p>
          <a:p>
            <a:pPr>
              <a:buNone/>
            </a:pPr>
            <a:endParaRPr lang="en-US" smtClean="0"/>
          </a:p>
          <a:p>
            <a:endParaRPr lang="en-US" smtClean="0"/>
          </a:p>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mk-MK" b="1" smtClean="0"/>
              <a:t>Параноични Клиенти</a:t>
            </a:r>
            <a:endParaRPr lang="en-US" b="1"/>
          </a:p>
        </p:txBody>
      </p:sp>
      <p:sp>
        <p:nvSpPr>
          <p:cNvPr id="3" name="Content Placeholder 2"/>
          <p:cNvSpPr>
            <a:spLocks noGrp="1"/>
          </p:cNvSpPr>
          <p:nvPr>
            <p:ph idx="1"/>
          </p:nvPr>
        </p:nvSpPr>
        <p:spPr/>
        <p:txBody>
          <a:bodyPr/>
          <a:lstStyle/>
          <a:p>
            <a:pPr>
              <a:buNone/>
            </a:pPr>
            <a:endParaRPr lang="mk-MK" smtClean="0"/>
          </a:p>
          <a:p>
            <a:pPr>
              <a:buNone/>
            </a:pPr>
            <a:endParaRPr lang="mk-MK"/>
          </a:p>
          <a:p>
            <a:pPr>
              <a:buNone/>
            </a:pPr>
            <a:endParaRPr lang="mk-MK" smtClean="0"/>
          </a:p>
          <a:p>
            <a:pPr>
              <a:buNone/>
            </a:pPr>
            <a:endParaRPr lang="mk-MK"/>
          </a:p>
          <a:p>
            <a:pPr>
              <a:buNone/>
            </a:pPr>
            <a:endParaRPr lang="mk-MK" smtClean="0"/>
          </a:p>
          <a:p>
            <a:pPr>
              <a:buNone/>
            </a:pPr>
            <a:r>
              <a:rPr lang="mk-MK" b="1" i="1" smtClean="0"/>
              <a:t>„Мхм.. Само потпиши тука.. И тука.. И иницијал тука..“</a:t>
            </a:r>
            <a:endParaRPr lang="en-US" b="1" i="1"/>
          </a:p>
        </p:txBody>
      </p:sp>
      <p:pic>
        <p:nvPicPr>
          <p:cNvPr id="4" name="Picture 3" descr="cartoon_4.gif"/>
          <p:cNvPicPr>
            <a:picLocks noChangeAspect="1"/>
          </p:cNvPicPr>
          <p:nvPr/>
        </p:nvPicPr>
        <p:blipFill>
          <a:blip r:embed="rId2" cstate="print"/>
          <a:stretch>
            <a:fillRect/>
          </a:stretch>
        </p:blipFill>
        <p:spPr>
          <a:xfrm>
            <a:off x="2667000" y="1828800"/>
            <a:ext cx="3790950" cy="2286000"/>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mk-MK" b="1" smtClean="0"/>
              <a:t>Параноични Клиенти (2)</a:t>
            </a:r>
            <a:endParaRPr lang="en-US" b="1"/>
          </a:p>
        </p:txBody>
      </p:sp>
      <p:sp>
        <p:nvSpPr>
          <p:cNvPr id="3" name="Content Placeholder 2"/>
          <p:cNvSpPr>
            <a:spLocks noGrp="1"/>
          </p:cNvSpPr>
          <p:nvPr>
            <p:ph idx="1"/>
          </p:nvPr>
        </p:nvSpPr>
        <p:spPr/>
        <p:txBody>
          <a:bodyPr>
            <a:normAutofit fontScale="77500" lnSpcReduction="20000"/>
          </a:bodyPr>
          <a:lstStyle/>
          <a:p>
            <a:pPr>
              <a:buNone/>
            </a:pPr>
            <a:r>
              <a:rPr lang="mk-MK" b="1" smtClean="0"/>
              <a:t>Како да ги препознаете?</a:t>
            </a:r>
            <a:r>
              <a:rPr lang="mk-MK" smtClean="0"/>
              <a:t/>
            </a:r>
            <a:br>
              <a:rPr lang="mk-MK" smtClean="0"/>
            </a:br>
            <a:r>
              <a:rPr lang="mk-MK" smtClean="0"/>
              <a:t>Веднаш ги вади легалните документи да ги потпишете, пред да почнете да работите.</a:t>
            </a:r>
          </a:p>
          <a:p>
            <a:pPr>
              <a:buNone/>
            </a:pPr>
            <a:r>
              <a:rPr lang="mk-MK" b="1" smtClean="0"/>
              <a:t>Позитивно</a:t>
            </a:r>
            <a:r>
              <a:rPr lang="en-US" b="1" smtClean="0"/>
              <a:t>:</a:t>
            </a:r>
            <a:r>
              <a:rPr lang="mk-MK" smtClean="0"/>
              <a:t/>
            </a:r>
            <a:br>
              <a:rPr lang="mk-MK" smtClean="0"/>
            </a:br>
            <a:r>
              <a:rPr lang="mk-MK" smtClean="0"/>
              <a:t>Документите што ќе ги потпишете ќе бидат обврзувачки и за вас. Барајте да има клаузула за плаќање!</a:t>
            </a:r>
          </a:p>
          <a:p>
            <a:pPr>
              <a:buNone/>
            </a:pPr>
            <a:r>
              <a:rPr lang="mk-MK" b="1" smtClean="0"/>
              <a:t>Негативно</a:t>
            </a:r>
            <a:r>
              <a:rPr lang="en-US" b="1" smtClean="0"/>
              <a:t>:</a:t>
            </a:r>
            <a:r>
              <a:rPr lang="mk-MK" smtClean="0"/>
              <a:t/>
            </a:r>
            <a:br>
              <a:rPr lang="mk-MK" smtClean="0"/>
            </a:br>
            <a:r>
              <a:rPr lang="mk-MK" smtClean="0"/>
              <a:t>Скоро сигурно ќе морате да потпишете едно чудо документи. Нека ги погледне адвокат (но не адвокатот кој работи за вашиот клиент!). Скоро секогаш во документите ќе има клаузули како да избегне да ви плати.</a:t>
            </a:r>
            <a:endParaRPr lang="en-US"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b="1" smtClean="0"/>
              <a:t>Клиентот кој ве цени</a:t>
            </a:r>
            <a:endParaRPr lang="en-US" b="1"/>
          </a:p>
        </p:txBody>
      </p:sp>
      <p:sp>
        <p:nvSpPr>
          <p:cNvPr id="3" name="Content Placeholder 2"/>
          <p:cNvSpPr>
            <a:spLocks noGrp="1"/>
          </p:cNvSpPr>
          <p:nvPr>
            <p:ph idx="1"/>
          </p:nvPr>
        </p:nvSpPr>
        <p:spPr/>
        <p:txBody>
          <a:bodyPr/>
          <a:lstStyle/>
          <a:p>
            <a:pPr>
              <a:buNone/>
            </a:pPr>
            <a:endParaRPr lang="mk-MK" b="1" i="1" smtClean="0"/>
          </a:p>
          <a:p>
            <a:pPr>
              <a:buNone/>
            </a:pPr>
            <a:endParaRPr lang="mk-MK" b="1" i="1"/>
          </a:p>
          <a:p>
            <a:pPr>
              <a:buNone/>
            </a:pPr>
            <a:endParaRPr lang="mk-MK" b="1" i="1" smtClean="0"/>
          </a:p>
          <a:p>
            <a:pPr>
              <a:buNone/>
            </a:pPr>
            <a:endParaRPr lang="mk-MK" b="1" i="1"/>
          </a:p>
          <a:p>
            <a:pPr>
              <a:buNone/>
            </a:pPr>
            <a:endParaRPr lang="mk-MK" b="1" i="1" smtClean="0"/>
          </a:p>
          <a:p>
            <a:pPr>
              <a:buNone/>
            </a:pPr>
            <a:r>
              <a:rPr lang="mk-MK" b="1" i="1" smtClean="0"/>
              <a:t>„Да, одлично, совршено, токму тоа!“</a:t>
            </a:r>
            <a:endParaRPr lang="en-US" b="1" i="1"/>
          </a:p>
        </p:txBody>
      </p:sp>
      <p:pic>
        <p:nvPicPr>
          <p:cNvPr id="4" name="Picture 3" descr="cartoon_7.gif"/>
          <p:cNvPicPr>
            <a:picLocks noChangeAspect="1"/>
          </p:cNvPicPr>
          <p:nvPr/>
        </p:nvPicPr>
        <p:blipFill>
          <a:blip r:embed="rId2" cstate="print"/>
          <a:stretch>
            <a:fillRect/>
          </a:stretch>
        </p:blipFill>
        <p:spPr>
          <a:xfrm>
            <a:off x="2667000" y="1600200"/>
            <a:ext cx="3790950" cy="2286000"/>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b="1" smtClean="0"/>
              <a:t>Клиентот кој ве цени (2)</a:t>
            </a:r>
            <a:endParaRPr lang="en-US" b="1"/>
          </a:p>
        </p:txBody>
      </p:sp>
      <p:sp>
        <p:nvSpPr>
          <p:cNvPr id="3" name="Content Placeholder 2"/>
          <p:cNvSpPr>
            <a:spLocks noGrp="1"/>
          </p:cNvSpPr>
          <p:nvPr>
            <p:ph idx="1"/>
          </p:nvPr>
        </p:nvSpPr>
        <p:spPr/>
        <p:txBody>
          <a:bodyPr>
            <a:normAutofit fontScale="92500"/>
          </a:bodyPr>
          <a:lstStyle/>
          <a:p>
            <a:pPr>
              <a:buNone/>
            </a:pPr>
            <a:r>
              <a:rPr lang="mk-MK" b="1" smtClean="0"/>
              <a:t>Како да ги препознаете?</a:t>
            </a:r>
            <a:r>
              <a:rPr lang="mk-MK" smtClean="0"/>
              <a:t/>
            </a:r>
            <a:br>
              <a:rPr lang="mk-MK" smtClean="0"/>
            </a:br>
            <a:r>
              <a:rPr lang="mk-MK" smtClean="0"/>
              <a:t>Клиентот кој ве цени ќе ве фали и ќе направи да се чувствувате одлично!</a:t>
            </a:r>
          </a:p>
          <a:p>
            <a:pPr>
              <a:buNone/>
            </a:pPr>
            <a:r>
              <a:rPr lang="mk-MK" b="1" smtClean="0"/>
              <a:t>Позитивно</a:t>
            </a:r>
            <a:r>
              <a:rPr lang="en-US" b="1" smtClean="0"/>
              <a:t>:</a:t>
            </a:r>
            <a:r>
              <a:rPr lang="mk-MK" smtClean="0"/>
              <a:t/>
            </a:r>
            <a:br>
              <a:rPr lang="mk-MK" smtClean="0"/>
            </a:br>
            <a:r>
              <a:rPr lang="mk-MK" smtClean="0"/>
              <a:t>Ќе ви го олесни животот, и скоро секогаш ќе му се допадне првата верзија која ќе му ја предложите!</a:t>
            </a:r>
          </a:p>
          <a:p>
            <a:pPr>
              <a:buNone/>
            </a:pPr>
            <a:r>
              <a:rPr lang="mk-MK" b="1" smtClean="0"/>
              <a:t>Негативно</a:t>
            </a:r>
            <a:r>
              <a:rPr lang="en-US" b="1" smtClean="0"/>
              <a:t>:</a:t>
            </a:r>
            <a:r>
              <a:rPr lang="mk-MK" smtClean="0"/>
              <a:t/>
            </a:r>
            <a:br>
              <a:rPr lang="mk-MK" smtClean="0"/>
            </a:br>
            <a:r>
              <a:rPr lang="mk-MK" smtClean="0"/>
              <a:t>Ќе направи да си ги мразите другите клиенти.</a:t>
            </a:r>
            <a:endParaRPr lang="en-US" smtClean="0"/>
          </a:p>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mk-MK" b="1" smtClean="0"/>
              <a:t>Ценкатор</a:t>
            </a:r>
            <a:endParaRPr lang="en-US" b="1"/>
          </a:p>
        </p:txBody>
      </p:sp>
      <p:sp>
        <p:nvSpPr>
          <p:cNvPr id="3" name="Content Placeholder 2"/>
          <p:cNvSpPr>
            <a:spLocks noGrp="1"/>
          </p:cNvSpPr>
          <p:nvPr>
            <p:ph idx="1"/>
          </p:nvPr>
        </p:nvSpPr>
        <p:spPr/>
        <p:txBody>
          <a:bodyPr/>
          <a:lstStyle/>
          <a:p>
            <a:pPr>
              <a:buNone/>
            </a:pPr>
            <a:endParaRPr lang="mk-MK" b="1" i="1" smtClean="0"/>
          </a:p>
          <a:p>
            <a:pPr>
              <a:buNone/>
            </a:pPr>
            <a:endParaRPr lang="mk-MK" b="1" i="1"/>
          </a:p>
          <a:p>
            <a:pPr>
              <a:buNone/>
            </a:pPr>
            <a:endParaRPr lang="mk-MK" b="1" i="1" smtClean="0"/>
          </a:p>
          <a:p>
            <a:pPr>
              <a:buNone/>
            </a:pPr>
            <a:endParaRPr lang="mk-MK" b="1" i="1"/>
          </a:p>
          <a:p>
            <a:pPr>
              <a:buNone/>
            </a:pPr>
            <a:endParaRPr lang="mk-MK" b="1" i="1" smtClean="0"/>
          </a:p>
          <a:p>
            <a:pPr>
              <a:buNone/>
            </a:pPr>
            <a:r>
              <a:rPr lang="mk-MK" b="1" i="1" smtClean="0"/>
              <a:t>“Првиот дел може, само половина од третиот дел, и ако ти обезбедам повеќе работа, ќе ми дадеш 30</a:t>
            </a:r>
            <a:r>
              <a:rPr lang="en-US" b="1" i="1" smtClean="0"/>
              <a:t>%</a:t>
            </a:r>
            <a:r>
              <a:rPr lang="mk-MK" b="1" i="1" smtClean="0"/>
              <a:t> попуст?“</a:t>
            </a:r>
            <a:endParaRPr lang="en-US" b="1" i="1"/>
          </a:p>
        </p:txBody>
      </p:sp>
      <p:pic>
        <p:nvPicPr>
          <p:cNvPr id="4" name="Picture 3" descr="cartoon_5.gif"/>
          <p:cNvPicPr>
            <a:picLocks noChangeAspect="1"/>
          </p:cNvPicPr>
          <p:nvPr/>
        </p:nvPicPr>
        <p:blipFill>
          <a:blip r:embed="rId2" cstate="print"/>
          <a:stretch>
            <a:fillRect/>
          </a:stretch>
        </p:blipFill>
        <p:spPr>
          <a:xfrm>
            <a:off x="2743200" y="1752600"/>
            <a:ext cx="3790950" cy="2286000"/>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mk-MK" b="1" smtClean="0"/>
              <a:t>Ценкатор (2)</a:t>
            </a:r>
            <a:endParaRPr lang="en-US" b="1"/>
          </a:p>
        </p:txBody>
      </p:sp>
      <p:sp>
        <p:nvSpPr>
          <p:cNvPr id="3" name="Content Placeholder 2"/>
          <p:cNvSpPr>
            <a:spLocks noGrp="1"/>
          </p:cNvSpPr>
          <p:nvPr>
            <p:ph idx="1"/>
          </p:nvPr>
        </p:nvSpPr>
        <p:spPr/>
        <p:txBody>
          <a:bodyPr>
            <a:normAutofit fontScale="92500"/>
          </a:bodyPr>
          <a:lstStyle/>
          <a:p>
            <a:pPr>
              <a:buNone/>
            </a:pPr>
            <a:r>
              <a:rPr lang="mk-MK" b="1" smtClean="0"/>
              <a:t>Како да ги препознаете?</a:t>
            </a:r>
            <a:r>
              <a:rPr lang="mk-MK" smtClean="0"/>
              <a:t/>
            </a:r>
            <a:br>
              <a:rPr lang="mk-MK" smtClean="0"/>
            </a:br>
            <a:r>
              <a:rPr lang="mk-MK" smtClean="0"/>
              <a:t>Мисли дека цената е само почетна точка за преговарање.</a:t>
            </a:r>
          </a:p>
          <a:p>
            <a:pPr>
              <a:buNone/>
            </a:pPr>
            <a:r>
              <a:rPr lang="mk-MK" b="1" smtClean="0"/>
              <a:t>Позитивно</a:t>
            </a:r>
            <a:r>
              <a:rPr lang="en-US" b="1" smtClean="0"/>
              <a:t>:</a:t>
            </a:r>
            <a:r>
              <a:rPr lang="mk-MK" smtClean="0"/>
              <a:t/>
            </a:r>
            <a:br>
              <a:rPr lang="mk-MK" smtClean="0"/>
            </a:br>
            <a:r>
              <a:rPr lang="mk-MK" smtClean="0"/>
              <a:t>Понекогаш навистина можат да ви обезбедат многу повеќе работа!</a:t>
            </a:r>
          </a:p>
          <a:p>
            <a:pPr>
              <a:buNone/>
            </a:pPr>
            <a:r>
              <a:rPr lang="mk-MK" b="1" smtClean="0"/>
              <a:t>Негативно</a:t>
            </a:r>
            <a:r>
              <a:rPr lang="en-US" b="1" smtClean="0"/>
              <a:t>:</a:t>
            </a:r>
            <a:r>
              <a:rPr lang="mk-MK" smtClean="0"/>
              <a:t/>
            </a:r>
            <a:br>
              <a:rPr lang="mk-MK" smtClean="0"/>
            </a:br>
            <a:r>
              <a:rPr lang="mk-MK" smtClean="0"/>
              <a:t>Треба да знаете навистина добро да преговарате и да препознаете добра зделка!</a:t>
            </a:r>
            <a:endParaRPr lang="en-US" smtClean="0"/>
          </a:p>
          <a:p>
            <a:endParaRPr lang="en-US" smtClean="0"/>
          </a:p>
          <a:p>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mk-MK" b="1" smtClean="0"/>
              <a:t>Ќе-го-познаам-кога-ќе-го-видам.</a:t>
            </a:r>
            <a:endParaRPr lang="en-US" b="1"/>
          </a:p>
        </p:txBody>
      </p:sp>
      <p:sp>
        <p:nvSpPr>
          <p:cNvPr id="3" name="Content Placeholder 2"/>
          <p:cNvSpPr>
            <a:spLocks noGrp="1"/>
          </p:cNvSpPr>
          <p:nvPr>
            <p:ph idx="1"/>
          </p:nvPr>
        </p:nvSpPr>
        <p:spPr/>
        <p:txBody>
          <a:bodyPr/>
          <a:lstStyle/>
          <a:p>
            <a:pPr>
              <a:buNone/>
            </a:pPr>
            <a:endParaRPr lang="mk-MK" b="1" i="1" smtClean="0"/>
          </a:p>
          <a:p>
            <a:pPr>
              <a:buNone/>
            </a:pPr>
            <a:endParaRPr lang="mk-MK" b="1" i="1"/>
          </a:p>
          <a:p>
            <a:pPr>
              <a:buNone/>
            </a:pPr>
            <a:endParaRPr lang="mk-MK" b="1" i="1" smtClean="0"/>
          </a:p>
          <a:p>
            <a:pPr>
              <a:buNone/>
            </a:pPr>
            <a:endParaRPr lang="mk-MK" b="1" i="1"/>
          </a:p>
          <a:p>
            <a:pPr>
              <a:buNone/>
            </a:pPr>
            <a:endParaRPr lang="mk-MK" b="1" i="1" smtClean="0"/>
          </a:p>
          <a:p>
            <a:pPr>
              <a:buNone/>
            </a:pPr>
            <a:r>
              <a:rPr lang="mk-MK" b="1" i="1" smtClean="0"/>
              <a:t>„Слушај, не знам што сакам, ама знам дека ова не е тоа..“</a:t>
            </a:r>
            <a:endParaRPr lang="en-US" b="1" i="1"/>
          </a:p>
        </p:txBody>
      </p:sp>
      <p:pic>
        <p:nvPicPr>
          <p:cNvPr id="4" name="Picture 3" descr="cartoon_6.gif"/>
          <p:cNvPicPr>
            <a:picLocks noChangeAspect="1"/>
          </p:cNvPicPr>
          <p:nvPr/>
        </p:nvPicPr>
        <p:blipFill>
          <a:blip r:embed="rId2" cstate="print"/>
          <a:stretch>
            <a:fillRect/>
          </a:stretch>
        </p:blipFill>
        <p:spPr>
          <a:xfrm>
            <a:off x="2667000" y="1600200"/>
            <a:ext cx="3790950" cy="2286000"/>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mk-MK" b="1" smtClean="0"/>
              <a:t>Ќе-го-познаам-кога-ќе-го-видам. (2)</a:t>
            </a:r>
            <a:endParaRPr lang="en-US" b="1"/>
          </a:p>
        </p:txBody>
      </p:sp>
      <p:sp>
        <p:nvSpPr>
          <p:cNvPr id="3" name="Content Placeholder 2"/>
          <p:cNvSpPr>
            <a:spLocks noGrp="1"/>
          </p:cNvSpPr>
          <p:nvPr>
            <p:ph idx="1"/>
          </p:nvPr>
        </p:nvSpPr>
        <p:spPr/>
        <p:txBody>
          <a:bodyPr>
            <a:normAutofit fontScale="85000" lnSpcReduction="10000"/>
          </a:bodyPr>
          <a:lstStyle/>
          <a:p>
            <a:pPr>
              <a:buNone/>
            </a:pPr>
            <a:r>
              <a:rPr lang="mk-MK" b="1" smtClean="0"/>
              <a:t>Како да ги препознаете?</a:t>
            </a:r>
            <a:r>
              <a:rPr lang="mk-MK" smtClean="0"/>
              <a:t/>
            </a:r>
            <a:br>
              <a:rPr lang="mk-MK" smtClean="0"/>
            </a:br>
            <a:r>
              <a:rPr lang="mk-MK" smtClean="0"/>
              <a:t>Слични на незаинтересираните, но уште помалку успеваат да ја пренесат идејата. Бегајте од нив.</a:t>
            </a:r>
          </a:p>
          <a:p>
            <a:pPr>
              <a:buNone/>
            </a:pPr>
            <a:r>
              <a:rPr lang="mk-MK" b="1" smtClean="0"/>
              <a:t>Позитивно</a:t>
            </a:r>
            <a:r>
              <a:rPr lang="en-US" b="1" smtClean="0"/>
              <a:t>:</a:t>
            </a:r>
            <a:r>
              <a:rPr lang="mk-MK" smtClean="0"/>
              <a:t/>
            </a:r>
            <a:br>
              <a:rPr lang="mk-MK" smtClean="0"/>
            </a:br>
            <a:r>
              <a:rPr lang="mk-MK" smtClean="0"/>
              <a:t>Ако го погодите тоа што го бараат, ќе продолжат и понатаму да работат со вас, затоа што ја имате истата „визија“</a:t>
            </a:r>
          </a:p>
          <a:p>
            <a:pPr>
              <a:buNone/>
            </a:pPr>
            <a:r>
              <a:rPr lang="mk-MK" b="1" smtClean="0"/>
              <a:t>Негативно</a:t>
            </a:r>
            <a:r>
              <a:rPr lang="en-US" b="1" smtClean="0"/>
              <a:t>:</a:t>
            </a:r>
            <a:r>
              <a:rPr lang="mk-MK" smtClean="0"/>
              <a:t/>
            </a:r>
            <a:br>
              <a:rPr lang="mk-MK" smtClean="0"/>
            </a:br>
            <a:r>
              <a:rPr lang="mk-MK" smtClean="0"/>
              <a:t>Ако не го погодите тоа што клиентот го бара, ќе почнете да бодете во празно, а ќе ги пробиете и роковите и буџетот.</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mk-MK" b="1" smtClean="0"/>
              <a:t>Клиентот кој секогаш брза!</a:t>
            </a:r>
            <a:endParaRPr lang="en-US" b="1"/>
          </a:p>
        </p:txBody>
      </p:sp>
      <p:sp>
        <p:nvSpPr>
          <p:cNvPr id="3" name="Content Placeholder 2"/>
          <p:cNvSpPr>
            <a:spLocks noGrp="1"/>
          </p:cNvSpPr>
          <p:nvPr>
            <p:ph idx="1"/>
          </p:nvPr>
        </p:nvSpPr>
        <p:spPr/>
        <p:txBody>
          <a:bodyPr/>
          <a:lstStyle/>
          <a:p>
            <a:pPr>
              <a:buNone/>
            </a:pPr>
            <a:endParaRPr lang="mk-MK" b="1" i="1" smtClean="0"/>
          </a:p>
          <a:p>
            <a:pPr>
              <a:buNone/>
            </a:pPr>
            <a:endParaRPr lang="mk-MK" b="1" i="1"/>
          </a:p>
          <a:p>
            <a:pPr>
              <a:buNone/>
            </a:pPr>
            <a:endParaRPr lang="mk-MK" b="1" i="1" smtClean="0"/>
          </a:p>
          <a:p>
            <a:pPr>
              <a:buNone/>
            </a:pPr>
            <a:endParaRPr lang="mk-MK" b="1" i="1"/>
          </a:p>
          <a:p>
            <a:pPr>
              <a:buNone/>
            </a:pPr>
            <a:endParaRPr lang="mk-MK" b="1" i="1" smtClean="0"/>
          </a:p>
          <a:p>
            <a:pPr>
              <a:buNone/>
            </a:pPr>
            <a:r>
              <a:rPr lang="mk-MK" b="1" i="1" smtClean="0"/>
              <a:t>„Ова ми треба за еен час. Нема да биде проблем, нели?“</a:t>
            </a:r>
            <a:endParaRPr lang="en-US" b="1" i="1"/>
          </a:p>
        </p:txBody>
      </p:sp>
      <p:pic>
        <p:nvPicPr>
          <p:cNvPr id="4" name="Picture 3" descr="cartoon_8.gif"/>
          <p:cNvPicPr>
            <a:picLocks noChangeAspect="1"/>
          </p:cNvPicPr>
          <p:nvPr/>
        </p:nvPicPr>
        <p:blipFill>
          <a:blip r:embed="rId2" cstate="print"/>
          <a:stretch>
            <a:fillRect/>
          </a:stretch>
        </p:blipFill>
        <p:spPr>
          <a:xfrm>
            <a:off x="2667000" y="1600200"/>
            <a:ext cx="3790950" cy="2286000"/>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b="1" smtClean="0"/>
              <a:t>Денес ќе зборуваме за..</a:t>
            </a:r>
            <a:endParaRPr lang="en-US" b="1"/>
          </a:p>
        </p:txBody>
      </p:sp>
      <p:sp>
        <p:nvSpPr>
          <p:cNvPr id="3" name="Content Placeholder 2"/>
          <p:cNvSpPr>
            <a:spLocks noGrp="1"/>
          </p:cNvSpPr>
          <p:nvPr>
            <p:ph idx="1"/>
          </p:nvPr>
        </p:nvSpPr>
        <p:spPr/>
        <p:txBody>
          <a:bodyPr/>
          <a:lstStyle/>
          <a:p>
            <a:r>
              <a:rPr lang="en-US" smtClean="0"/>
              <a:t>Low-Tech </a:t>
            </a:r>
            <a:r>
              <a:rPr lang="mk-MK" smtClean="0"/>
              <a:t>Клиенти</a:t>
            </a:r>
          </a:p>
          <a:p>
            <a:r>
              <a:rPr lang="mk-MK" smtClean="0"/>
              <a:t>Незаинтересирани Клиенти</a:t>
            </a:r>
          </a:p>
          <a:p>
            <a:r>
              <a:rPr lang="en-US" smtClean="0"/>
              <a:t>Hands-On </a:t>
            </a:r>
            <a:r>
              <a:rPr lang="mk-MK" smtClean="0"/>
              <a:t>Клиенти</a:t>
            </a:r>
          </a:p>
          <a:p>
            <a:r>
              <a:rPr lang="mk-MK" smtClean="0"/>
              <a:t>Параноични Клиенти</a:t>
            </a:r>
          </a:p>
          <a:p>
            <a:r>
              <a:rPr lang="mk-MK" smtClean="0"/>
              <a:t>Клиентот кој ве цени</a:t>
            </a:r>
          </a:p>
          <a:p>
            <a:r>
              <a:rPr lang="mk-MK" smtClean="0"/>
              <a:t>Ценкатори</a:t>
            </a:r>
          </a:p>
          <a:p>
            <a:r>
              <a:rPr lang="mk-MK" smtClean="0"/>
              <a:t>Ќе-го-познаам-кога-ќе-го-видам.</a:t>
            </a:r>
          </a:p>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mk-MK" b="1" smtClean="0"/>
              <a:t>Клиентот кој секогаш брза! (2)</a:t>
            </a:r>
            <a:endParaRPr lang="en-US" b="1"/>
          </a:p>
        </p:txBody>
      </p:sp>
      <p:sp>
        <p:nvSpPr>
          <p:cNvPr id="3" name="Content Placeholder 2"/>
          <p:cNvSpPr>
            <a:spLocks noGrp="1"/>
          </p:cNvSpPr>
          <p:nvPr>
            <p:ph idx="1"/>
          </p:nvPr>
        </p:nvSpPr>
        <p:spPr/>
        <p:txBody>
          <a:bodyPr>
            <a:normAutofit fontScale="92500" lnSpcReduction="10000"/>
          </a:bodyPr>
          <a:lstStyle/>
          <a:p>
            <a:pPr>
              <a:buNone/>
            </a:pPr>
            <a:r>
              <a:rPr lang="mk-MK" b="1" smtClean="0"/>
              <a:t>Како да ги препознаете?</a:t>
            </a:r>
            <a:r>
              <a:rPr lang="mk-MK" smtClean="0"/>
              <a:t/>
            </a:r>
            <a:br>
              <a:rPr lang="mk-MK" smtClean="0"/>
            </a:br>
            <a:r>
              <a:rPr lang="mk-MK" smtClean="0"/>
              <a:t>Мејловите секогаш се маркирани како итни, работи касно во ноќта и мисли дека и сите други работат така.</a:t>
            </a:r>
          </a:p>
          <a:p>
            <a:pPr>
              <a:buNone/>
            </a:pPr>
            <a:r>
              <a:rPr lang="mk-MK" b="1" smtClean="0"/>
              <a:t>Позитивно</a:t>
            </a:r>
            <a:r>
              <a:rPr lang="en-US" b="1" smtClean="0"/>
              <a:t>:</a:t>
            </a:r>
            <a:r>
              <a:rPr lang="mk-MK" smtClean="0"/>
              <a:t/>
            </a:r>
            <a:br>
              <a:rPr lang="mk-MK" smtClean="0"/>
            </a:br>
            <a:r>
              <a:rPr lang="mk-MK" smtClean="0"/>
              <a:t>Бидејќи секогаш му се брза, брзо ќе ви ги одобри работите. Знаат кога се нереални.</a:t>
            </a:r>
          </a:p>
          <a:p>
            <a:pPr>
              <a:buNone/>
            </a:pPr>
            <a:r>
              <a:rPr lang="mk-MK" b="1" smtClean="0"/>
              <a:t>Негативно</a:t>
            </a:r>
            <a:r>
              <a:rPr lang="en-US" b="1" smtClean="0"/>
              <a:t>:</a:t>
            </a:r>
            <a:r>
              <a:rPr lang="mk-MK" smtClean="0"/>
              <a:t/>
            </a:r>
            <a:br>
              <a:rPr lang="mk-MK" smtClean="0"/>
            </a:br>
            <a:r>
              <a:rPr lang="mk-MK" smtClean="0"/>
              <a:t>Стрес, стрес, стрес! Ќе ви донесат стрес, и тоа многу!</a:t>
            </a:r>
            <a:endParaRPr lang="en-US" smtClean="0"/>
          </a:p>
          <a:p>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mk-MK" b="1" smtClean="0"/>
              <a:t>Клиентот кој „одлучува со комитет“</a:t>
            </a:r>
            <a:endParaRPr lang="en-US" b="1"/>
          </a:p>
        </p:txBody>
      </p:sp>
      <p:sp>
        <p:nvSpPr>
          <p:cNvPr id="3" name="Content Placeholder 2"/>
          <p:cNvSpPr>
            <a:spLocks noGrp="1"/>
          </p:cNvSpPr>
          <p:nvPr>
            <p:ph idx="1"/>
          </p:nvPr>
        </p:nvSpPr>
        <p:spPr/>
        <p:txBody>
          <a:bodyPr/>
          <a:lstStyle/>
          <a:p>
            <a:pPr>
              <a:buNone/>
            </a:pPr>
            <a:endParaRPr lang="mk-MK" b="1" i="1" smtClean="0"/>
          </a:p>
          <a:p>
            <a:pPr>
              <a:buNone/>
            </a:pPr>
            <a:endParaRPr lang="mk-MK" b="1" i="1"/>
          </a:p>
          <a:p>
            <a:pPr>
              <a:buNone/>
            </a:pPr>
            <a:endParaRPr lang="mk-MK" b="1" i="1" smtClean="0"/>
          </a:p>
          <a:p>
            <a:pPr>
              <a:buNone/>
            </a:pPr>
            <a:endParaRPr lang="mk-MK" b="1" i="1"/>
          </a:p>
          <a:p>
            <a:pPr>
              <a:buNone/>
            </a:pPr>
            <a:endParaRPr lang="mk-MK" b="1" i="1" smtClean="0"/>
          </a:p>
          <a:p>
            <a:pPr>
              <a:buNone/>
            </a:pPr>
            <a:r>
              <a:rPr lang="mk-MK" b="1" i="1" smtClean="0"/>
              <a:t>„Јас мислам дека е добро, но Зорица мисли дека треба да е виолетово.“</a:t>
            </a:r>
            <a:endParaRPr lang="en-US" b="1" i="1"/>
          </a:p>
        </p:txBody>
      </p:sp>
      <p:pic>
        <p:nvPicPr>
          <p:cNvPr id="4" name="Picture 3" descr="cartoon_9.gif"/>
          <p:cNvPicPr>
            <a:picLocks noChangeAspect="1"/>
          </p:cNvPicPr>
          <p:nvPr/>
        </p:nvPicPr>
        <p:blipFill>
          <a:blip r:embed="rId2" cstate="print"/>
          <a:stretch>
            <a:fillRect/>
          </a:stretch>
        </p:blipFill>
        <p:spPr>
          <a:xfrm>
            <a:off x="2667000" y="1600200"/>
            <a:ext cx="3790950" cy="2286000"/>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mk-MK" b="1" smtClean="0"/>
              <a:t>Клиентот кој „одлучува со комитет“ (2)</a:t>
            </a:r>
            <a:endParaRPr lang="en-US" b="1"/>
          </a:p>
        </p:txBody>
      </p:sp>
      <p:sp>
        <p:nvSpPr>
          <p:cNvPr id="3" name="Content Placeholder 2"/>
          <p:cNvSpPr>
            <a:spLocks noGrp="1"/>
          </p:cNvSpPr>
          <p:nvPr>
            <p:ph idx="1"/>
          </p:nvPr>
        </p:nvSpPr>
        <p:spPr/>
        <p:txBody>
          <a:bodyPr>
            <a:normAutofit fontScale="92500" lnSpcReduction="20000"/>
          </a:bodyPr>
          <a:lstStyle/>
          <a:p>
            <a:pPr>
              <a:buNone/>
            </a:pPr>
            <a:r>
              <a:rPr lang="mk-MK" b="1" smtClean="0"/>
              <a:t>Како да ги препознаете?</a:t>
            </a:r>
            <a:r>
              <a:rPr lang="mk-MK" smtClean="0"/>
              <a:t/>
            </a:r>
            <a:br>
              <a:rPr lang="mk-MK" smtClean="0"/>
            </a:br>
            <a:r>
              <a:rPr lang="mk-MK" smtClean="0"/>
              <a:t>Воглавно се наоѓа кога работите со поголеми корпоративни клиенти, но и кога некој работи со пријател, сопруг(а) или со кучето.</a:t>
            </a:r>
          </a:p>
          <a:p>
            <a:pPr>
              <a:buNone/>
            </a:pPr>
            <a:r>
              <a:rPr lang="mk-MK" b="1" smtClean="0"/>
              <a:t>Позитивно</a:t>
            </a:r>
            <a:r>
              <a:rPr lang="en-US" b="1" smtClean="0"/>
              <a:t>:</a:t>
            </a:r>
            <a:r>
              <a:rPr lang="mk-MK" smtClean="0"/>
              <a:t/>
            </a:r>
            <a:br>
              <a:rPr lang="mk-MK" smtClean="0"/>
            </a:br>
            <a:r>
              <a:rPr lang="mk-MK" smtClean="0"/>
              <a:t>Бидејќи не одлучува една личност, понекогаш успевате да протнете ваша лична идеја. Но внимавајте!</a:t>
            </a:r>
          </a:p>
          <a:p>
            <a:pPr>
              <a:buNone/>
            </a:pPr>
            <a:r>
              <a:rPr lang="mk-MK" b="1" smtClean="0"/>
              <a:t>Негативно</a:t>
            </a:r>
            <a:r>
              <a:rPr lang="en-US" b="1" smtClean="0"/>
              <a:t>:</a:t>
            </a:r>
            <a:r>
              <a:rPr lang="mk-MK" smtClean="0"/>
              <a:t/>
            </a:r>
            <a:br>
              <a:rPr lang="mk-MK" smtClean="0"/>
            </a:br>
            <a:r>
              <a:rPr lang="mk-MK" smtClean="0"/>
              <a:t>Неверојатно спори за работа, ќе се вртите во круг.</a:t>
            </a:r>
            <a:endParaRPr lang="en-US" smtClean="0"/>
          </a:p>
          <a:p>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mk-MK" b="1" smtClean="0"/>
              <a:t>Чергиче</a:t>
            </a:r>
            <a:endParaRPr lang="en-US" b="1"/>
          </a:p>
        </p:txBody>
      </p:sp>
      <p:sp>
        <p:nvSpPr>
          <p:cNvPr id="3" name="Content Placeholder 2"/>
          <p:cNvSpPr>
            <a:spLocks noGrp="1"/>
          </p:cNvSpPr>
          <p:nvPr>
            <p:ph idx="1"/>
          </p:nvPr>
        </p:nvSpPr>
        <p:spPr/>
        <p:txBody>
          <a:bodyPr/>
          <a:lstStyle/>
          <a:p>
            <a:pPr>
              <a:buNone/>
            </a:pPr>
            <a:endParaRPr lang="mk-MK" b="1" i="1" smtClean="0"/>
          </a:p>
          <a:p>
            <a:pPr>
              <a:buNone/>
            </a:pPr>
            <a:endParaRPr lang="mk-MK" b="1" i="1"/>
          </a:p>
          <a:p>
            <a:pPr>
              <a:buNone/>
            </a:pPr>
            <a:endParaRPr lang="mk-MK" b="1" i="1" smtClean="0"/>
          </a:p>
          <a:p>
            <a:pPr>
              <a:buNone/>
            </a:pPr>
            <a:endParaRPr lang="mk-MK" b="1" i="1"/>
          </a:p>
          <a:p>
            <a:pPr>
              <a:buNone/>
            </a:pPr>
            <a:endParaRPr lang="mk-MK" b="1" i="1" smtClean="0"/>
          </a:p>
          <a:p>
            <a:pPr>
              <a:buNone/>
            </a:pPr>
            <a:r>
              <a:rPr lang="mk-MK" b="1" i="1" smtClean="0"/>
              <a:t>„Премногу си зафатен да стигнеш на време? Нема проблем, целосно те разбирам..“</a:t>
            </a:r>
            <a:endParaRPr lang="en-US" b="1" i="1"/>
          </a:p>
        </p:txBody>
      </p:sp>
      <p:pic>
        <p:nvPicPr>
          <p:cNvPr id="4" name="Picture 3" descr="cartoon_10.gif"/>
          <p:cNvPicPr>
            <a:picLocks noChangeAspect="1"/>
          </p:cNvPicPr>
          <p:nvPr/>
        </p:nvPicPr>
        <p:blipFill>
          <a:blip r:embed="rId2" cstate="print"/>
          <a:stretch>
            <a:fillRect/>
          </a:stretch>
        </p:blipFill>
        <p:spPr>
          <a:xfrm>
            <a:off x="2667000" y="1524000"/>
            <a:ext cx="3790950" cy="2286000"/>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mk-MK" b="1" smtClean="0"/>
              <a:t>Чергиче (2)</a:t>
            </a:r>
            <a:endParaRPr lang="en-US" b="1"/>
          </a:p>
        </p:txBody>
      </p:sp>
      <p:sp>
        <p:nvSpPr>
          <p:cNvPr id="3" name="Content Placeholder 2"/>
          <p:cNvSpPr>
            <a:spLocks noGrp="1"/>
          </p:cNvSpPr>
          <p:nvPr>
            <p:ph idx="1"/>
          </p:nvPr>
        </p:nvSpPr>
        <p:spPr/>
        <p:txBody>
          <a:bodyPr>
            <a:normAutofit lnSpcReduction="10000"/>
          </a:bodyPr>
          <a:lstStyle/>
          <a:p>
            <a:pPr>
              <a:buNone/>
            </a:pPr>
            <a:r>
              <a:rPr lang="mk-MK" b="1" smtClean="0"/>
              <a:t>Како да ги препознаете?</a:t>
            </a:r>
            <a:r>
              <a:rPr lang="mk-MK" smtClean="0"/>
              <a:t/>
            </a:r>
            <a:br>
              <a:rPr lang="mk-MK" smtClean="0"/>
            </a:br>
            <a:r>
              <a:rPr lang="mk-MK" smtClean="0"/>
              <a:t>Издржува се, и повторно доаѓа кај вас.</a:t>
            </a:r>
          </a:p>
          <a:p>
            <a:pPr>
              <a:buNone/>
            </a:pPr>
            <a:r>
              <a:rPr lang="mk-MK" b="1" smtClean="0"/>
              <a:t>Позитивно</a:t>
            </a:r>
            <a:r>
              <a:rPr lang="en-US" b="1" smtClean="0"/>
              <a:t>:</a:t>
            </a:r>
            <a:r>
              <a:rPr lang="mk-MK" smtClean="0"/>
              <a:t/>
            </a:r>
            <a:br>
              <a:rPr lang="mk-MK" smtClean="0"/>
            </a:br>
            <a:r>
              <a:rPr lang="mk-MK" smtClean="0"/>
              <a:t>Слични како клиентите кои ве ценат. Одлично е да имате клиент кој не му е проблем да ве причека.</a:t>
            </a:r>
          </a:p>
          <a:p>
            <a:pPr>
              <a:buNone/>
            </a:pPr>
            <a:r>
              <a:rPr lang="mk-MK" b="1" smtClean="0"/>
              <a:t>Негативно</a:t>
            </a:r>
            <a:r>
              <a:rPr lang="en-US" b="1" smtClean="0"/>
              <a:t>:</a:t>
            </a:r>
            <a:r>
              <a:rPr lang="mk-MK" smtClean="0"/>
              <a:t/>
            </a:r>
            <a:br>
              <a:rPr lang="mk-MK" smtClean="0"/>
            </a:br>
            <a:r>
              <a:rPr lang="mk-MK" smtClean="0"/>
              <a:t>Може да станете пасивни, и да не си ја завршите работата.</a:t>
            </a:r>
            <a:endParaRPr lang="en-US" smtClean="0"/>
          </a:p>
          <a:p>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b="1" smtClean="0"/>
              <a:t>Клиентот со Буџет</a:t>
            </a:r>
            <a:endParaRPr lang="en-US" b="1"/>
          </a:p>
        </p:txBody>
      </p:sp>
      <p:sp>
        <p:nvSpPr>
          <p:cNvPr id="3" name="Content Placeholder 2"/>
          <p:cNvSpPr>
            <a:spLocks noGrp="1"/>
          </p:cNvSpPr>
          <p:nvPr>
            <p:ph idx="1"/>
          </p:nvPr>
        </p:nvSpPr>
        <p:spPr/>
        <p:txBody>
          <a:bodyPr/>
          <a:lstStyle/>
          <a:p>
            <a:pPr>
              <a:buNone/>
            </a:pPr>
            <a:endParaRPr lang="mk-MK" b="1" smtClean="0"/>
          </a:p>
          <a:p>
            <a:pPr>
              <a:buNone/>
            </a:pPr>
            <a:endParaRPr lang="mk-MK" b="1"/>
          </a:p>
          <a:p>
            <a:pPr>
              <a:buNone/>
            </a:pPr>
            <a:endParaRPr lang="mk-MK" b="1" smtClean="0"/>
          </a:p>
          <a:p>
            <a:pPr>
              <a:buNone/>
            </a:pPr>
            <a:endParaRPr lang="mk-MK" b="1"/>
          </a:p>
          <a:p>
            <a:pPr>
              <a:buNone/>
            </a:pPr>
            <a:endParaRPr lang="mk-MK" b="1" smtClean="0"/>
          </a:p>
          <a:p>
            <a:pPr>
              <a:buNone/>
            </a:pPr>
            <a:r>
              <a:rPr lang="mk-MK" b="1" smtClean="0"/>
              <a:t>„Ни се допаѓа идејата, но имаме само </a:t>
            </a:r>
            <a:r>
              <a:rPr lang="en-US" b="1" smtClean="0"/>
              <a:t>$100</a:t>
            </a:r>
            <a:r>
              <a:rPr lang="mk-MK" b="1" smtClean="0"/>
              <a:t>, ќе биде доволно?“</a:t>
            </a:r>
            <a:endParaRPr lang="en-US" b="1"/>
          </a:p>
        </p:txBody>
      </p:sp>
      <p:pic>
        <p:nvPicPr>
          <p:cNvPr id="4" name="Picture 3" descr="cartoon_11.gif"/>
          <p:cNvPicPr>
            <a:picLocks noChangeAspect="1"/>
          </p:cNvPicPr>
          <p:nvPr/>
        </p:nvPicPr>
        <p:blipFill>
          <a:blip r:embed="rId2" cstate="print"/>
          <a:stretch>
            <a:fillRect/>
          </a:stretch>
        </p:blipFill>
        <p:spPr>
          <a:xfrm>
            <a:off x="2667000" y="1676400"/>
            <a:ext cx="3790950" cy="2286000"/>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b="1" smtClean="0"/>
              <a:t>Клиентот со Буџет</a:t>
            </a:r>
            <a:endParaRPr lang="en-US" b="1"/>
          </a:p>
        </p:txBody>
      </p:sp>
      <p:sp>
        <p:nvSpPr>
          <p:cNvPr id="3" name="Content Placeholder 2"/>
          <p:cNvSpPr>
            <a:spLocks noGrp="1"/>
          </p:cNvSpPr>
          <p:nvPr>
            <p:ph idx="1"/>
          </p:nvPr>
        </p:nvSpPr>
        <p:spPr/>
        <p:txBody>
          <a:bodyPr>
            <a:normAutofit fontScale="92500" lnSpcReduction="20000"/>
          </a:bodyPr>
          <a:lstStyle/>
          <a:p>
            <a:pPr>
              <a:buNone/>
            </a:pPr>
            <a:r>
              <a:rPr lang="mk-MK" b="1" smtClean="0"/>
              <a:t>Како да ги препознаете?</a:t>
            </a:r>
            <a:r>
              <a:rPr lang="mk-MK" smtClean="0"/>
              <a:t/>
            </a:r>
            <a:br>
              <a:rPr lang="mk-MK" smtClean="0"/>
            </a:br>
            <a:r>
              <a:rPr lang="mk-MK" smtClean="0"/>
              <a:t>Сите клиенти имаат буџет, но има некои кои се навистина опседнати со тоа.</a:t>
            </a:r>
          </a:p>
          <a:p>
            <a:pPr>
              <a:buNone/>
            </a:pPr>
            <a:r>
              <a:rPr lang="mk-MK" b="1" smtClean="0"/>
              <a:t>Позитивно</a:t>
            </a:r>
            <a:r>
              <a:rPr lang="en-US" b="1" smtClean="0"/>
              <a:t>:</a:t>
            </a:r>
            <a:r>
              <a:rPr lang="mk-MK" smtClean="0"/>
              <a:t/>
            </a:r>
            <a:br>
              <a:rPr lang="mk-MK" smtClean="0"/>
            </a:br>
            <a:r>
              <a:rPr lang="mk-MK" smtClean="0"/>
              <a:t>Клиентите за кои работите поефтино би требало да го ценат тоа..</a:t>
            </a:r>
          </a:p>
          <a:p>
            <a:pPr>
              <a:buNone/>
            </a:pPr>
            <a:r>
              <a:rPr lang="mk-MK" b="1" smtClean="0"/>
              <a:t>Негативно</a:t>
            </a:r>
            <a:r>
              <a:rPr lang="en-US" b="1" smtClean="0"/>
              <a:t>:</a:t>
            </a:r>
            <a:r>
              <a:rPr lang="mk-MK" smtClean="0"/>
              <a:t/>
            </a:r>
            <a:br>
              <a:rPr lang="mk-MK" smtClean="0"/>
            </a:br>
            <a:r>
              <a:rPr lang="mk-MK" smtClean="0"/>
              <a:t>Но за жал не е така. Може да работите навистина многу, за навистина малку пари. Понекогаш се и клиенти кои им се брза, или се параноични. Тогаш навистина не вреди.</a:t>
            </a:r>
            <a:endParaRPr lang="en-US" smtClean="0"/>
          </a:p>
          <a:p>
            <a:endParaRPr lang="en-US" smtClean="0"/>
          </a:p>
          <a:p>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b="1" smtClean="0"/>
              <a:t>Клиентот кој се преценува</a:t>
            </a:r>
            <a:endParaRPr lang="en-US" b="1"/>
          </a:p>
        </p:txBody>
      </p:sp>
      <p:sp>
        <p:nvSpPr>
          <p:cNvPr id="3" name="Content Placeholder 2"/>
          <p:cNvSpPr>
            <a:spLocks noGrp="1"/>
          </p:cNvSpPr>
          <p:nvPr>
            <p:ph idx="1"/>
          </p:nvPr>
        </p:nvSpPr>
        <p:spPr/>
        <p:txBody>
          <a:bodyPr/>
          <a:lstStyle/>
          <a:p>
            <a:pPr>
              <a:buNone/>
            </a:pPr>
            <a:endParaRPr lang="mk-MK" b="1" i="1" smtClean="0"/>
          </a:p>
          <a:p>
            <a:pPr>
              <a:buNone/>
            </a:pPr>
            <a:endParaRPr lang="mk-MK" b="1" i="1"/>
          </a:p>
          <a:p>
            <a:pPr>
              <a:buNone/>
            </a:pPr>
            <a:endParaRPr lang="mk-MK" b="1" i="1" smtClean="0"/>
          </a:p>
          <a:p>
            <a:pPr>
              <a:buNone/>
            </a:pPr>
            <a:endParaRPr lang="mk-MK" b="1" i="1"/>
          </a:p>
          <a:p>
            <a:pPr>
              <a:buNone/>
            </a:pPr>
            <a:endParaRPr lang="mk-MK" b="1" i="1" smtClean="0"/>
          </a:p>
          <a:p>
            <a:pPr>
              <a:buNone/>
            </a:pPr>
            <a:r>
              <a:rPr lang="mk-MK" b="1" i="1" smtClean="0"/>
              <a:t>„Нашето име би требало да е доволна награда.“</a:t>
            </a:r>
            <a:endParaRPr lang="en-US" b="1" i="1"/>
          </a:p>
        </p:txBody>
      </p:sp>
      <p:pic>
        <p:nvPicPr>
          <p:cNvPr id="4" name="Picture 3" descr="cartoon_12.gif"/>
          <p:cNvPicPr>
            <a:picLocks noChangeAspect="1"/>
          </p:cNvPicPr>
          <p:nvPr/>
        </p:nvPicPr>
        <p:blipFill>
          <a:blip r:embed="rId2" cstate="print"/>
          <a:stretch>
            <a:fillRect/>
          </a:stretch>
        </p:blipFill>
        <p:spPr>
          <a:xfrm>
            <a:off x="2667000" y="1752600"/>
            <a:ext cx="3790950" cy="2286000"/>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b="1" smtClean="0"/>
              <a:t>Клиентот кој се преценува (2)</a:t>
            </a:r>
            <a:endParaRPr lang="en-US" b="1"/>
          </a:p>
        </p:txBody>
      </p:sp>
      <p:sp>
        <p:nvSpPr>
          <p:cNvPr id="3" name="Content Placeholder 2"/>
          <p:cNvSpPr>
            <a:spLocks noGrp="1"/>
          </p:cNvSpPr>
          <p:nvPr>
            <p:ph idx="1"/>
          </p:nvPr>
        </p:nvSpPr>
        <p:spPr/>
        <p:txBody>
          <a:bodyPr>
            <a:normAutofit fontScale="92500"/>
          </a:bodyPr>
          <a:lstStyle/>
          <a:p>
            <a:pPr>
              <a:buNone/>
            </a:pPr>
            <a:r>
              <a:rPr lang="mk-MK" b="1" smtClean="0"/>
              <a:t>Како да ги препознаете?</a:t>
            </a:r>
            <a:r>
              <a:rPr lang="mk-MK" smtClean="0"/>
              <a:t/>
            </a:r>
            <a:br>
              <a:rPr lang="mk-MK" smtClean="0"/>
            </a:br>
            <a:r>
              <a:rPr lang="mk-MK" smtClean="0"/>
              <a:t>Имаат кул проект на кој сите сакаат да работат. </a:t>
            </a:r>
          </a:p>
          <a:p>
            <a:pPr>
              <a:buNone/>
            </a:pPr>
            <a:r>
              <a:rPr lang="mk-MK" b="1" smtClean="0"/>
              <a:t>Позитивно</a:t>
            </a:r>
            <a:r>
              <a:rPr lang="en-US" b="1" smtClean="0"/>
              <a:t>:</a:t>
            </a:r>
            <a:r>
              <a:rPr lang="mk-MK" smtClean="0"/>
              <a:t/>
            </a:r>
            <a:br>
              <a:rPr lang="mk-MK" smtClean="0"/>
            </a:br>
            <a:r>
              <a:rPr lang="mk-MK" smtClean="0"/>
              <a:t>Имаат одличен проект со кој ќе можете да се пофалите на вашите пријатели, и кој ќе изгледа одлично во вашето портфолио!</a:t>
            </a:r>
          </a:p>
          <a:p>
            <a:pPr>
              <a:buNone/>
            </a:pPr>
            <a:r>
              <a:rPr lang="mk-MK" b="1" smtClean="0"/>
              <a:t>Негативно</a:t>
            </a:r>
            <a:r>
              <a:rPr lang="en-US" b="1" smtClean="0"/>
              <a:t>:</a:t>
            </a:r>
            <a:r>
              <a:rPr lang="mk-MK" smtClean="0"/>
              <a:t/>
            </a:r>
            <a:br>
              <a:rPr lang="mk-MK" smtClean="0"/>
            </a:br>
            <a:r>
              <a:rPr lang="mk-MK" smtClean="0"/>
              <a:t>Нема да ви платат доволно, и се однесуваат како да ви прават услуга.</a:t>
            </a:r>
            <a:endParaRPr lang="en-US" smtClean="0"/>
          </a:p>
          <a:p>
            <a:endParaRPr lang="en-US" smtClean="0"/>
          </a:p>
          <a:p>
            <a:endParaRPr lang="en-US" smtClean="0"/>
          </a:p>
          <a:p>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mk-MK" b="1" smtClean="0"/>
              <a:t>Преземено од</a:t>
            </a:r>
            <a:r>
              <a:rPr lang="en-US" b="1" smtClean="0"/>
              <a:t>:</a:t>
            </a:r>
          </a:p>
          <a:p>
            <a:pPr>
              <a:buNone/>
            </a:pPr>
            <a:r>
              <a:rPr lang="en-US" smtClean="0"/>
              <a:t>http://freelanceswitch.com/clients/12-breeds-of-client-and-how-to-work-with-them/</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b="1" smtClean="0"/>
              <a:t>Исто така, и за..</a:t>
            </a:r>
            <a:endParaRPr lang="en-US" b="1"/>
          </a:p>
        </p:txBody>
      </p:sp>
      <p:sp>
        <p:nvSpPr>
          <p:cNvPr id="3" name="Content Placeholder 2"/>
          <p:cNvSpPr>
            <a:spLocks noGrp="1"/>
          </p:cNvSpPr>
          <p:nvPr>
            <p:ph idx="1"/>
          </p:nvPr>
        </p:nvSpPr>
        <p:spPr/>
        <p:txBody>
          <a:bodyPr/>
          <a:lstStyle/>
          <a:p>
            <a:r>
              <a:rPr lang="mk-MK" smtClean="0"/>
              <a:t>Клиентот кој секогаш брза!</a:t>
            </a:r>
          </a:p>
          <a:p>
            <a:r>
              <a:rPr lang="mk-MK" smtClean="0"/>
              <a:t>Клиентот кој „одлучува со комитет“</a:t>
            </a:r>
          </a:p>
          <a:p>
            <a:r>
              <a:rPr lang="mk-MK" smtClean="0"/>
              <a:t>Чергиче..</a:t>
            </a:r>
          </a:p>
          <a:p>
            <a:r>
              <a:rPr lang="mk-MK" smtClean="0"/>
              <a:t>Клиентот со Буџет</a:t>
            </a:r>
          </a:p>
          <a:p>
            <a:r>
              <a:rPr lang="mk-MK" smtClean="0"/>
              <a:t>Клиентот кој се преценува.</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b="1" smtClean="0"/>
              <a:t>Значи..</a:t>
            </a:r>
            <a:endParaRPr lang="en-US" b="1"/>
          </a:p>
        </p:txBody>
      </p:sp>
      <p:sp>
        <p:nvSpPr>
          <p:cNvPr id="3" name="Content Placeholder 2"/>
          <p:cNvSpPr>
            <a:spLocks noGrp="1"/>
          </p:cNvSpPr>
          <p:nvPr>
            <p:ph idx="1"/>
          </p:nvPr>
        </p:nvSpPr>
        <p:spPr/>
        <p:txBody>
          <a:bodyPr/>
          <a:lstStyle/>
          <a:p>
            <a:r>
              <a:rPr lang="mk-MK" smtClean="0"/>
              <a:t>Ќе имате можност да работите со секакви луѓе.</a:t>
            </a:r>
          </a:p>
          <a:p>
            <a:r>
              <a:rPr lang="mk-MK" smtClean="0"/>
              <a:t>Бидете трпеливи, смирени и ладни, вие сте професионалнците во оваа ситуација!</a:t>
            </a:r>
          </a:p>
          <a:p>
            <a:r>
              <a:rPr lang="mk-MK" smtClean="0"/>
              <a:t>Едноставно, ако клиентот премногу измислува или коментира, прашајте го дали би му советувал и на хирургот како да му ја намести скршената нога?</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Low-Tech </a:t>
            </a:r>
            <a:r>
              <a:rPr lang="mk-MK" b="1" smtClean="0"/>
              <a:t>Клиенти</a:t>
            </a:r>
            <a:endParaRPr lang="en-US" b="1"/>
          </a:p>
        </p:txBody>
      </p:sp>
      <p:sp>
        <p:nvSpPr>
          <p:cNvPr id="3" name="Content Placeholder 2"/>
          <p:cNvSpPr>
            <a:spLocks noGrp="1"/>
          </p:cNvSpPr>
          <p:nvPr>
            <p:ph idx="1"/>
          </p:nvPr>
        </p:nvSpPr>
        <p:spPr/>
        <p:txBody>
          <a:bodyPr/>
          <a:lstStyle/>
          <a:p>
            <a:pPr>
              <a:buNone/>
            </a:pPr>
            <a:endParaRPr lang="mk-MK" b="1" i="1" smtClean="0"/>
          </a:p>
          <a:p>
            <a:pPr>
              <a:buNone/>
            </a:pPr>
            <a:endParaRPr lang="mk-MK" b="1" i="1" smtClean="0"/>
          </a:p>
          <a:p>
            <a:pPr>
              <a:buNone/>
            </a:pPr>
            <a:endParaRPr lang="mk-MK" b="1" i="1"/>
          </a:p>
          <a:p>
            <a:pPr>
              <a:buNone/>
            </a:pPr>
            <a:endParaRPr lang="mk-MK" b="1" i="1" smtClean="0"/>
          </a:p>
          <a:p>
            <a:pPr>
              <a:buNone/>
            </a:pPr>
            <a:endParaRPr lang="mk-MK" b="1" i="1"/>
          </a:p>
          <a:p>
            <a:pPr>
              <a:buNone/>
            </a:pPr>
            <a:r>
              <a:rPr lang="mk-MK" b="1" i="1" smtClean="0"/>
              <a:t>„Страницава изгледа одлично! Може да ја го пратиш по факс?“</a:t>
            </a:r>
          </a:p>
          <a:p>
            <a:pPr>
              <a:buNone/>
            </a:pPr>
            <a:endParaRPr lang="en-US" b="1" i="1"/>
          </a:p>
        </p:txBody>
      </p:sp>
      <p:pic>
        <p:nvPicPr>
          <p:cNvPr id="4" name="Picture 3" descr="cartoon_1.gif"/>
          <p:cNvPicPr>
            <a:picLocks noChangeAspect="1"/>
          </p:cNvPicPr>
          <p:nvPr/>
        </p:nvPicPr>
        <p:blipFill>
          <a:blip r:embed="rId2" cstate="print"/>
          <a:stretch>
            <a:fillRect/>
          </a:stretch>
        </p:blipFill>
        <p:spPr>
          <a:xfrm>
            <a:off x="2590800" y="2057400"/>
            <a:ext cx="3790950" cy="2181225"/>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Low-Tech </a:t>
            </a:r>
            <a:r>
              <a:rPr lang="mk-MK" b="1" smtClean="0"/>
              <a:t>Клиенти (2)</a:t>
            </a:r>
            <a:endParaRPr lang="en-US" b="1"/>
          </a:p>
        </p:txBody>
      </p:sp>
      <p:sp>
        <p:nvSpPr>
          <p:cNvPr id="3" name="Content Placeholder 2"/>
          <p:cNvSpPr>
            <a:spLocks noGrp="1"/>
          </p:cNvSpPr>
          <p:nvPr>
            <p:ph idx="1"/>
          </p:nvPr>
        </p:nvSpPr>
        <p:spPr/>
        <p:txBody>
          <a:bodyPr>
            <a:normAutofit fontScale="85000" lnSpcReduction="20000"/>
          </a:bodyPr>
          <a:lstStyle/>
          <a:p>
            <a:pPr>
              <a:buNone/>
            </a:pPr>
            <a:r>
              <a:rPr lang="mk-MK" b="1" smtClean="0"/>
              <a:t>Како да ги препознаете?</a:t>
            </a:r>
            <a:r>
              <a:rPr lang="mk-MK" smtClean="0"/>
              <a:t/>
            </a:r>
            <a:br>
              <a:rPr lang="mk-MK" smtClean="0"/>
            </a:br>
            <a:r>
              <a:rPr lang="mk-MK" smtClean="0"/>
              <a:t>Изгледа збунет и дезориентиран. Треба да го водите држејќи го за рака низ секој чекор.</a:t>
            </a:r>
          </a:p>
          <a:p>
            <a:pPr>
              <a:buNone/>
            </a:pPr>
            <a:r>
              <a:rPr lang="mk-MK" b="1" smtClean="0"/>
              <a:t>Позитивно</a:t>
            </a:r>
            <a:r>
              <a:rPr lang="en-US" b="1" smtClean="0"/>
              <a:t>:</a:t>
            </a:r>
            <a:r>
              <a:rPr lang="mk-MK" smtClean="0"/>
              <a:t/>
            </a:r>
            <a:br>
              <a:rPr lang="mk-MK" smtClean="0"/>
            </a:br>
            <a:r>
              <a:rPr lang="mk-MK" smtClean="0"/>
              <a:t>Ќе ви верува за се, и ќе се ослонува за се, за секоја негова потреба. Ќе ви го гали егото!</a:t>
            </a:r>
          </a:p>
          <a:p>
            <a:pPr>
              <a:buNone/>
            </a:pPr>
            <a:r>
              <a:rPr lang="mk-MK" b="1" smtClean="0"/>
              <a:t>Негативно</a:t>
            </a:r>
            <a:r>
              <a:rPr lang="en-US" b="1" smtClean="0"/>
              <a:t>:</a:t>
            </a:r>
            <a:r>
              <a:rPr lang="mk-MK" smtClean="0"/>
              <a:t/>
            </a:r>
            <a:br>
              <a:rPr lang="mk-MK" smtClean="0"/>
            </a:br>
            <a:r>
              <a:rPr lang="mk-MK" smtClean="0"/>
              <a:t>Треба буквално за се да бидете таму. Можеби ќе треба да му подесите принтер, да му помогнете да одлучи за нешто техничко што е неповрзано. Лесно е да почнете да се однесувате надмено, што е огромен ризик.</a:t>
            </a:r>
            <a:endParaRPr lang="en-US" smtClean="0"/>
          </a:p>
          <a:p>
            <a:pPr>
              <a:buNone/>
            </a:pP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mk-MK" b="1" smtClean="0"/>
              <a:t>Незаинтересирани Клиенти</a:t>
            </a:r>
            <a:endParaRPr lang="en-US" b="1"/>
          </a:p>
        </p:txBody>
      </p:sp>
      <p:sp>
        <p:nvSpPr>
          <p:cNvPr id="3" name="Content Placeholder 2"/>
          <p:cNvSpPr>
            <a:spLocks noGrp="1"/>
          </p:cNvSpPr>
          <p:nvPr>
            <p:ph idx="1"/>
          </p:nvPr>
        </p:nvSpPr>
        <p:spPr/>
        <p:txBody>
          <a:bodyPr/>
          <a:lstStyle/>
          <a:p>
            <a:pPr>
              <a:buNone/>
            </a:pPr>
            <a:endParaRPr lang="mk-MK" b="1" i="1" smtClean="0"/>
          </a:p>
          <a:p>
            <a:pPr>
              <a:buNone/>
            </a:pPr>
            <a:endParaRPr lang="mk-MK" b="1" i="1"/>
          </a:p>
          <a:p>
            <a:pPr>
              <a:buNone/>
            </a:pPr>
            <a:endParaRPr lang="mk-MK" b="1" i="1" smtClean="0"/>
          </a:p>
          <a:p>
            <a:pPr>
              <a:buNone/>
            </a:pPr>
            <a:endParaRPr lang="mk-MK" b="1" i="1"/>
          </a:p>
          <a:p>
            <a:pPr>
              <a:buNone/>
            </a:pPr>
            <a:r>
              <a:rPr lang="mk-MK" b="1" i="1" smtClean="0"/>
              <a:t>„.. Да де.. Не знам.. Како сакаш направи го..“</a:t>
            </a:r>
            <a:endParaRPr lang="en-US" b="1" i="1"/>
          </a:p>
        </p:txBody>
      </p:sp>
      <p:pic>
        <p:nvPicPr>
          <p:cNvPr id="4" name="Picture 3" descr="cartoon_2.gif"/>
          <p:cNvPicPr>
            <a:picLocks noChangeAspect="1"/>
          </p:cNvPicPr>
          <p:nvPr/>
        </p:nvPicPr>
        <p:blipFill>
          <a:blip r:embed="rId2" cstate="print"/>
          <a:stretch>
            <a:fillRect/>
          </a:stretch>
        </p:blipFill>
        <p:spPr>
          <a:xfrm>
            <a:off x="2667000" y="1524000"/>
            <a:ext cx="3790950" cy="2286000"/>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mk-MK" b="1" smtClean="0"/>
              <a:t>Незаинтересирани Клиенти (2)</a:t>
            </a:r>
            <a:endParaRPr lang="en-US" b="1"/>
          </a:p>
        </p:txBody>
      </p:sp>
      <p:sp>
        <p:nvSpPr>
          <p:cNvPr id="3" name="Content Placeholder 2"/>
          <p:cNvSpPr>
            <a:spLocks noGrp="1"/>
          </p:cNvSpPr>
          <p:nvPr>
            <p:ph idx="1"/>
          </p:nvPr>
        </p:nvSpPr>
        <p:spPr/>
        <p:txBody>
          <a:bodyPr>
            <a:normAutofit fontScale="85000" lnSpcReduction="20000"/>
          </a:bodyPr>
          <a:lstStyle/>
          <a:p>
            <a:pPr>
              <a:buNone/>
            </a:pPr>
            <a:r>
              <a:rPr lang="mk-MK" b="1" smtClean="0"/>
              <a:t>Како да ги препознаете?</a:t>
            </a:r>
            <a:r>
              <a:rPr lang="mk-MK" smtClean="0"/>
              <a:t/>
            </a:r>
            <a:br>
              <a:rPr lang="mk-MK" smtClean="0"/>
            </a:br>
            <a:r>
              <a:rPr lang="mk-MK" smtClean="0"/>
              <a:t>Уште на првиот состанок кога ќе дискутирате за нивната компанија, добивате кратки и некомплетни одговори. Сака да се заврши работата со минимален труд од негова страна.</a:t>
            </a:r>
          </a:p>
          <a:p>
            <a:pPr>
              <a:buNone/>
            </a:pPr>
            <a:r>
              <a:rPr lang="mk-MK" b="1" smtClean="0"/>
              <a:t>Позитивно</a:t>
            </a:r>
            <a:r>
              <a:rPr lang="en-US" b="1" smtClean="0"/>
              <a:t>:</a:t>
            </a:r>
            <a:r>
              <a:rPr lang="mk-MK" smtClean="0"/>
              <a:t/>
            </a:r>
            <a:br>
              <a:rPr lang="mk-MK" smtClean="0"/>
            </a:br>
            <a:r>
              <a:rPr lang="mk-MK" smtClean="0"/>
              <a:t>Ќе имате скоро целосна слобода да бидете креативни, и ќе научите како да работите кога немате доволно информации.</a:t>
            </a:r>
          </a:p>
          <a:p>
            <a:pPr>
              <a:buNone/>
            </a:pPr>
            <a:r>
              <a:rPr lang="mk-MK" b="1" smtClean="0"/>
              <a:t>Негативно</a:t>
            </a:r>
            <a:r>
              <a:rPr lang="en-US" b="1" smtClean="0"/>
              <a:t>:</a:t>
            </a:r>
            <a:r>
              <a:rPr lang="mk-MK" smtClean="0"/>
              <a:t/>
            </a:r>
            <a:br>
              <a:rPr lang="mk-MK" smtClean="0"/>
            </a:br>
            <a:r>
              <a:rPr lang="mk-MK" smtClean="0"/>
              <a:t>Ќе бара од вас да изработите буквално се, без да знае дека можеби тоа не е ваша работа. </a:t>
            </a:r>
            <a:endParaRPr lang="en-US" smtClean="0"/>
          </a:p>
          <a:p>
            <a:pPr>
              <a:buNone/>
            </a:pPr>
            <a:endParaRPr lang="en-US" smtClean="0"/>
          </a:p>
          <a:p>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Hands-On </a:t>
            </a:r>
            <a:r>
              <a:rPr lang="mk-MK" b="1" smtClean="0"/>
              <a:t>Клиенти</a:t>
            </a:r>
            <a:endParaRPr lang="en-US" b="1"/>
          </a:p>
        </p:txBody>
      </p:sp>
      <p:sp>
        <p:nvSpPr>
          <p:cNvPr id="3" name="Content Placeholder 2"/>
          <p:cNvSpPr>
            <a:spLocks noGrp="1"/>
          </p:cNvSpPr>
          <p:nvPr>
            <p:ph idx="1"/>
          </p:nvPr>
        </p:nvSpPr>
        <p:spPr/>
        <p:txBody>
          <a:bodyPr/>
          <a:lstStyle/>
          <a:p>
            <a:pPr>
              <a:buNone/>
            </a:pPr>
            <a:r>
              <a:rPr lang="mk-MK" smtClean="0"/>
              <a:t/>
            </a:r>
            <a:br>
              <a:rPr lang="mk-MK" smtClean="0"/>
            </a:br>
            <a:r>
              <a:rPr lang="mk-MK" smtClean="0"/>
              <a:t/>
            </a:r>
            <a:br>
              <a:rPr lang="mk-MK" smtClean="0"/>
            </a:br>
            <a:r>
              <a:rPr lang="mk-MK" smtClean="0"/>
              <a:t/>
            </a:r>
            <a:br>
              <a:rPr lang="mk-MK" smtClean="0"/>
            </a:br>
            <a:r>
              <a:rPr lang="mk-MK" smtClean="0"/>
              <a:t/>
            </a:r>
            <a:br>
              <a:rPr lang="mk-MK" smtClean="0"/>
            </a:br>
            <a:r>
              <a:rPr lang="mk-MK" smtClean="0"/>
              <a:t/>
            </a:r>
            <a:br>
              <a:rPr lang="mk-MK" smtClean="0"/>
            </a:br>
            <a:r>
              <a:rPr lang="mk-MK" smtClean="0"/>
              <a:t/>
            </a:r>
            <a:br>
              <a:rPr lang="mk-MK" smtClean="0"/>
            </a:br>
            <a:endParaRPr lang="mk-MK"/>
          </a:p>
        </p:txBody>
      </p:sp>
      <p:pic>
        <p:nvPicPr>
          <p:cNvPr id="4" name="Picture 3" descr="cartoon_3.gif"/>
          <p:cNvPicPr>
            <a:picLocks noChangeAspect="1"/>
          </p:cNvPicPr>
          <p:nvPr/>
        </p:nvPicPr>
        <p:blipFill>
          <a:blip r:embed="rId2" cstate="print"/>
          <a:stretch>
            <a:fillRect/>
          </a:stretch>
        </p:blipFill>
        <p:spPr>
          <a:xfrm>
            <a:off x="2667000" y="1828800"/>
            <a:ext cx="3790950" cy="2286000"/>
          </a:xfrm>
          <a:prstGeom prst="rect">
            <a:avLst/>
          </a:prstGeom>
          <a:ln>
            <a:noFill/>
          </a:ln>
          <a:effectLst>
            <a:outerShdw blurRad="190500" algn="tl" rotWithShape="0">
              <a:srgbClr val="000000">
                <a:alpha val="70000"/>
              </a:srgbClr>
            </a:outerShdw>
          </a:effectLst>
        </p:spPr>
      </p:pic>
      <p:sp>
        <p:nvSpPr>
          <p:cNvPr id="5" name="TextBox 4"/>
          <p:cNvSpPr txBox="1"/>
          <p:nvPr/>
        </p:nvSpPr>
        <p:spPr>
          <a:xfrm>
            <a:off x="838200" y="4724400"/>
            <a:ext cx="7772400" cy="1077218"/>
          </a:xfrm>
          <a:prstGeom prst="rect">
            <a:avLst/>
          </a:prstGeom>
          <a:noFill/>
        </p:spPr>
        <p:txBody>
          <a:bodyPr wrap="square" rtlCol="0">
            <a:spAutoFit/>
          </a:bodyPr>
          <a:lstStyle/>
          <a:p>
            <a:r>
              <a:rPr lang="mk-MK" sz="3200" b="1" i="1" smtClean="0"/>
              <a:t>„Може да ја поместиш камерата за 46.5 степени и да...“</a:t>
            </a:r>
            <a:endParaRPr lang="en-US" sz="3200" b="1" i="1"/>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5CBC54D5AFEC548A0AF3F13174FC3DE" ma:contentTypeVersion="0" ma:contentTypeDescription="Create a new document." ma:contentTypeScope="" ma:versionID="db1ef3a410818242ab244a50e657972d">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DF19B7DE-5A6A-4C0C-8974-682BB5B781A1}"/>
</file>

<file path=customXml/itemProps2.xml><?xml version="1.0" encoding="utf-8"?>
<ds:datastoreItem xmlns:ds="http://schemas.openxmlformats.org/officeDocument/2006/customXml" ds:itemID="{25C3D96B-89C2-4011-AD43-03E78F93959E}"/>
</file>

<file path=customXml/itemProps3.xml><?xml version="1.0" encoding="utf-8"?>
<ds:datastoreItem xmlns:ds="http://schemas.openxmlformats.org/officeDocument/2006/customXml" ds:itemID="{ADD365D3-78FA-49ED-8D6D-F56E8403E848}"/>
</file>

<file path=docProps/app.xml><?xml version="1.0" encoding="utf-8"?>
<Properties xmlns="http://schemas.openxmlformats.org/officeDocument/2006/extended-properties" xmlns:vt="http://schemas.openxmlformats.org/officeDocument/2006/docPropsVTypes">
  <TotalTime>57</TotalTime>
  <Words>451</Words>
  <Application>Microsoft Office PowerPoint</Application>
  <PresentationFormat>On-screen Show (4:3)</PresentationFormat>
  <Paragraphs>151</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Комуникација со Клиенти 12 Видови на клиенти, и како да ги препознаете</vt:lpstr>
      <vt:lpstr>Денес ќе зборуваме за..</vt:lpstr>
      <vt:lpstr>Исто така, и за..</vt:lpstr>
      <vt:lpstr>Значи..</vt:lpstr>
      <vt:lpstr>Low-Tech Клиенти</vt:lpstr>
      <vt:lpstr>Low-Tech Клиенти (2)</vt:lpstr>
      <vt:lpstr>Незаинтересирани Клиенти</vt:lpstr>
      <vt:lpstr>Незаинтересирани Клиенти (2)</vt:lpstr>
      <vt:lpstr>Hands-On Клиенти</vt:lpstr>
      <vt:lpstr>Hands-On Клиенти (2)</vt:lpstr>
      <vt:lpstr>Параноични Клиенти</vt:lpstr>
      <vt:lpstr>Параноични Клиенти (2)</vt:lpstr>
      <vt:lpstr>Клиентот кој ве цени</vt:lpstr>
      <vt:lpstr>Клиентот кој ве цени (2)</vt:lpstr>
      <vt:lpstr>Ценкатор</vt:lpstr>
      <vt:lpstr>Ценкатор (2)</vt:lpstr>
      <vt:lpstr>Ќе-го-познаам-кога-ќе-го-видам.</vt:lpstr>
      <vt:lpstr>Ќе-го-познаам-кога-ќе-го-видам. (2)</vt:lpstr>
      <vt:lpstr>Клиентот кој секогаш брза!</vt:lpstr>
      <vt:lpstr>Клиентот кој секогаш брза! (2)</vt:lpstr>
      <vt:lpstr>Клиентот кој „одлучува со комитет“</vt:lpstr>
      <vt:lpstr>Клиентот кој „одлучува со комитет“ (2)</vt:lpstr>
      <vt:lpstr>Чергиче</vt:lpstr>
      <vt:lpstr>Чергиче (2)</vt:lpstr>
      <vt:lpstr>Клиентот со Буџет</vt:lpstr>
      <vt:lpstr>Клиентот со Буџет</vt:lpstr>
      <vt:lpstr>Клиентот кој се преценува</vt:lpstr>
      <vt:lpstr>Клиентот кој се преценува (2)</vt:lpstr>
      <vt:lpstr>Slide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Комуникација со Клиенти 12 Видови на клиенти, и како да ги препознаете</dc:title>
  <dc:creator>zeroSignal</dc:creator>
  <cp:lastModifiedBy>zeroSignal</cp:lastModifiedBy>
  <cp:revision>8</cp:revision>
  <dcterms:created xsi:type="dcterms:W3CDTF">2011-04-28T17:53:39Z</dcterms:created>
  <dcterms:modified xsi:type="dcterms:W3CDTF">2011-04-28T18:51:15Z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0x01010065CBC54D5AFEC548A0AF3F13174FC3DE</vt:lpwstr>
  </property>
</Properties>
</file>