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660" r:id="rId5"/>
  </p:sldMasterIdLst>
  <p:notesMasterIdLst>
    <p:notesMasterId r:id="rId58"/>
  </p:notesMasterIdLst>
  <p:sldIdLst>
    <p:sldId id="440" r:id="rId6"/>
    <p:sldId id="503" r:id="rId7"/>
    <p:sldId id="422" r:id="rId8"/>
    <p:sldId id="421" r:id="rId9"/>
    <p:sldId id="513" r:id="rId10"/>
    <p:sldId id="514" r:id="rId11"/>
    <p:sldId id="420" r:id="rId12"/>
    <p:sldId id="526" r:id="rId13"/>
    <p:sldId id="515" r:id="rId14"/>
    <p:sldId id="518" r:id="rId15"/>
    <p:sldId id="517" r:id="rId16"/>
    <p:sldId id="528" r:id="rId17"/>
    <p:sldId id="519" r:id="rId18"/>
    <p:sldId id="504" r:id="rId19"/>
    <p:sldId id="512" r:id="rId20"/>
    <p:sldId id="527" r:id="rId21"/>
    <p:sldId id="552" r:id="rId22"/>
    <p:sldId id="556" r:id="rId23"/>
    <p:sldId id="547" r:id="rId24"/>
    <p:sldId id="557" r:id="rId25"/>
    <p:sldId id="559" r:id="rId26"/>
    <p:sldId id="560" r:id="rId27"/>
    <p:sldId id="525" r:id="rId28"/>
    <p:sldId id="561" r:id="rId29"/>
    <p:sldId id="562" r:id="rId30"/>
    <p:sldId id="535" r:id="rId31"/>
    <p:sldId id="506" r:id="rId32"/>
    <p:sldId id="564" r:id="rId33"/>
    <p:sldId id="563" r:id="rId34"/>
    <p:sldId id="565" r:id="rId35"/>
    <p:sldId id="566" r:id="rId36"/>
    <p:sldId id="567" r:id="rId37"/>
    <p:sldId id="568" r:id="rId38"/>
    <p:sldId id="569" r:id="rId39"/>
    <p:sldId id="570" r:id="rId40"/>
    <p:sldId id="571" r:id="rId41"/>
    <p:sldId id="553" r:id="rId42"/>
    <p:sldId id="602" r:id="rId43"/>
    <p:sldId id="605" r:id="rId44"/>
    <p:sldId id="572" r:id="rId45"/>
    <p:sldId id="581" r:id="rId46"/>
    <p:sldId id="582" r:id="rId47"/>
    <p:sldId id="594" r:id="rId48"/>
    <p:sldId id="600" r:id="rId49"/>
    <p:sldId id="610" r:id="rId50"/>
    <p:sldId id="604" r:id="rId51"/>
    <p:sldId id="611" r:id="rId52"/>
    <p:sldId id="608" r:id="rId53"/>
    <p:sldId id="607" r:id="rId54"/>
    <p:sldId id="597" r:id="rId55"/>
    <p:sldId id="495" r:id="rId56"/>
    <p:sldId id="521" r:id="rId57"/>
  </p:sldIdLst>
  <p:sldSz cx="12192000" cy="6858000"/>
  <p:notesSz cx="6858000" cy="9144000"/>
  <p:embeddedFontLst>
    <p:embeddedFont>
      <p:font typeface="맑은 고딕" panose="020B0503020000020004" pitchFamily="50" charset="-127"/>
      <p:regular r:id="rId59"/>
      <p:bold r:id="rId60"/>
    </p:embeddedFont>
    <p:embeddedFont>
      <p:font typeface="-윤고딕350" panose="02030504000101010101" pitchFamily="18" charset="-127"/>
      <p:regular r:id="rId61"/>
    </p:embeddedFont>
    <p:embeddedFont>
      <p:font typeface="Poppins Light" panose="00000400000000000000" pitchFamily="2" charset="0"/>
      <p:regular r:id="rId62"/>
      <p:italic r:id="rId63"/>
    </p:embeddedFont>
    <p:embeddedFont>
      <p:font typeface="Poppins Medium" panose="00000600000000000000" pitchFamily="2" charset="0"/>
      <p:regular r:id="rId64"/>
      <p:italic r:id="rId65"/>
    </p:embeddedFont>
    <p:embeddedFont>
      <p:font typeface="Poppins SemiBold" panose="00000700000000000000" pitchFamily="2" charset="0"/>
      <p:regular r:id="rId66"/>
      <p:bold r:id="rId67"/>
      <p:italic r:id="rId68"/>
      <p:boldItalic r:id="rId6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15"/>
    <a:srgbClr val="64AF65"/>
    <a:srgbClr val="336FEA"/>
    <a:srgbClr val="F3F2F1"/>
    <a:srgbClr val="F0E624"/>
    <a:srgbClr val="76CDFE"/>
    <a:srgbClr val="9CDCFE"/>
    <a:srgbClr val="326CE5"/>
    <a:srgbClr val="2B532C"/>
    <a:srgbClr val="62AD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9ECFF-4A71-4153-9E15-1CB2777F08F9}" v="79" dt="2022-05-27T02:15:06.309"/>
    <p1510:client id="{30BAC475-5A1F-4A1B-BF29-8A7D1C84F3A7}" v="257" dt="2022-05-26T19:21:34.788"/>
    <p1510:client id="{4A6B0307-DDE7-4EBB-82A1-CB2B113139D3}" v="483" dt="2022-05-27T03:31:56.068"/>
    <p1510:client id="{5E9BD6E0-CFEB-44F5-8BC9-9EFAD411F0FB}" v="57" dt="2022-05-26T04:28:20.393"/>
    <p1510:client id="{706D750B-B4E7-AA49-9B8A-FC17549A777B}" v="398" dt="2022-05-27T00:48:32.978"/>
    <p1510:client id="{8A2B9271-5EC7-4E34-8BDF-1403AF3A85FF}" v="66" dt="2022-05-26T18:15:37.678"/>
    <p1510:client id="{9D5C7668-D313-174E-B950-0F869A99171E}" v="8374" dt="2022-05-27T03:32:06.564"/>
    <p1510:client id="{CA21458D-D3ED-443A-8F32-22C7268C5CB5}" v="186" dt="2022-05-26T17:41:15.872"/>
    <p1510:client id="{FBDEF668-808F-4491-B2A7-81296C8736CF}" v="158" dt="2022-05-26T20:17:49.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4417" autoAdjust="0"/>
  </p:normalViewPr>
  <p:slideViewPr>
    <p:cSldViewPr snapToGrid="0">
      <p:cViewPr>
        <p:scale>
          <a:sx n="50" d="100"/>
          <a:sy n="50" d="100"/>
        </p:scale>
        <p:origin x="668" y="168"/>
      </p:cViewPr>
      <p:guideLst/>
    </p:cSldViewPr>
  </p:slideViewPr>
  <p:notesTextViewPr>
    <p:cViewPr>
      <p:scale>
        <a:sx n="3" d="2"/>
        <a:sy n="3" d="2"/>
      </p:scale>
      <p:origin x="0" y="0"/>
    </p:cViewPr>
  </p:notesTextViewPr>
  <p:notesViewPr>
    <p:cSldViewPr snapToGrid="0">
      <p:cViewPr varScale="1">
        <p:scale>
          <a:sx n="50" d="100"/>
          <a:sy n="50" d="100"/>
        </p:scale>
        <p:origin x="2708" y="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font" Target="fonts/font5.fntdata"/><Relationship Id="rId68" Type="http://schemas.openxmlformats.org/officeDocument/2006/relationships/font" Target="fonts/font10.fntdata"/><Relationship Id="rId7" Type="http://schemas.openxmlformats.org/officeDocument/2006/relationships/slide" Target="slides/slide2.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66" Type="http://schemas.openxmlformats.org/officeDocument/2006/relationships/font" Target="fonts/font8.fntdata"/><Relationship Id="rId7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font" Target="fonts/font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6.fntdata"/><Relationship Id="rId69" Type="http://schemas.openxmlformats.org/officeDocument/2006/relationships/font" Target="fonts/font11.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4.fntdata"/><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24CA2-D975-426E-A153-55CEC4472916}" type="datetimeFigureOut">
              <a:rPr lang="ko-KR" altLang="en-US" smtClean="0"/>
              <a:t>2022-08-02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B6468E-E2C5-43C7-8A3F-E33D42245594}" type="slidenum">
              <a:rPr lang="ko-KR" altLang="en-US" smtClean="0"/>
              <a:t>‹#›</a:t>
            </a:fld>
            <a:endParaRPr lang="ko-KR" altLang="en-US" dirty="0"/>
          </a:p>
        </p:txBody>
      </p:sp>
    </p:spTree>
    <p:extLst>
      <p:ext uri="{BB962C8B-B14F-4D97-AF65-F5344CB8AC3E}">
        <p14:creationId xmlns:p14="http://schemas.microsoft.com/office/powerpoint/2010/main" val="226731774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everyone! We are team IIEEE. I’m </a:t>
            </a:r>
            <a:r>
              <a:rPr lang="en-US" altLang="ko-KR" dirty="0" err="1"/>
              <a:t>Dayeon</a:t>
            </a:r>
            <a:r>
              <a:rPr lang="en-US" altLang="ko-KR" dirty="0"/>
              <a:t> Won as a presenter, Minji Kim and </a:t>
            </a:r>
            <a:r>
              <a:rPr lang="en-US" altLang="ko-KR" dirty="0" err="1"/>
              <a:t>Sungjin</a:t>
            </a:r>
            <a:r>
              <a:rPr lang="en-US" altLang="ko-KR" dirty="0"/>
              <a:t> Park will present after me. Our research topic is ‘performance evaluation of containerized systems before and after using Kubernetes for smart farm visualization platform based on </a:t>
            </a:r>
            <a:r>
              <a:rPr lang="en-US" altLang="ko-KR" dirty="0" err="1"/>
              <a:t>LoRaWAN</a:t>
            </a:r>
            <a:r>
              <a:rPr lang="en-US" altLang="ko-KR" dirty="0"/>
              <a:t>.’</a:t>
            </a:r>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a:t>
            </a:fld>
            <a:endParaRPr lang="ko-KR" altLang="en-US"/>
          </a:p>
        </p:txBody>
      </p:sp>
    </p:spTree>
    <p:extLst>
      <p:ext uri="{BB962C8B-B14F-4D97-AF65-F5344CB8AC3E}">
        <p14:creationId xmlns:p14="http://schemas.microsoft.com/office/powerpoint/2010/main" val="1232652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Kubernetes is an orchestration tool that has some advantages such as self-healing, monitoring, and auto-scaling.</a:t>
            </a:r>
          </a:p>
          <a:p>
            <a:endParaRPr lang="en-US" altLang="ko-KR" dirty="0"/>
          </a:p>
          <a:p>
            <a:r>
              <a:rPr lang="ko-KR" altLang="en-US" dirty="0" err="1"/>
              <a:t>쿠버네티스는</a:t>
            </a:r>
            <a:r>
              <a:rPr lang="ko-KR" altLang="en-US" dirty="0"/>
              <a:t> 모니터링</a:t>
            </a:r>
            <a:r>
              <a:rPr lang="en-US" altLang="ko-KR" dirty="0"/>
              <a:t>, </a:t>
            </a:r>
            <a:r>
              <a:rPr lang="ko-KR" altLang="en-US" dirty="0"/>
              <a:t>자동 확장</a:t>
            </a:r>
            <a:r>
              <a:rPr lang="en-US" altLang="ko-KR" dirty="0"/>
              <a:t>, </a:t>
            </a:r>
            <a:r>
              <a:rPr lang="ko-KR" altLang="en-US" dirty="0"/>
              <a:t>셀프 힐링 등 몇 가지 장점이 있는 오픈 소스 플랫폼이다</a:t>
            </a:r>
            <a:r>
              <a:rPr lang="en-US" altLang="ko-KR" dirty="0"/>
              <a:t>.</a:t>
            </a:r>
          </a:p>
          <a:p>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10</a:t>
            </a:fld>
            <a:endParaRPr lang="ko-KR" altLang="en-US"/>
          </a:p>
        </p:txBody>
      </p:sp>
    </p:spTree>
    <p:extLst>
      <p:ext uri="{BB962C8B-B14F-4D97-AF65-F5344CB8AC3E}">
        <p14:creationId xmlns:p14="http://schemas.microsoft.com/office/powerpoint/2010/main" val="3670046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Introducing Kubernetes into the service can have a high learning curve and opportunity cost. However, it can be very effective in terms of performance and resources.</a:t>
            </a:r>
          </a:p>
          <a:p>
            <a:endParaRPr lang="en-US" altLang="ko-KR" dirty="0"/>
          </a:p>
          <a:p>
            <a:r>
              <a:rPr lang="ko-KR" altLang="en-US" dirty="0" err="1"/>
              <a:t>쿠버네티스를</a:t>
            </a:r>
            <a:r>
              <a:rPr lang="ko-KR" altLang="en-US" dirty="0"/>
              <a:t> 서비스에 도입하는 것은 높은 </a:t>
            </a:r>
            <a:r>
              <a:rPr lang="ko-KR" altLang="en-US" dirty="0" err="1"/>
              <a:t>러닝커브와</a:t>
            </a:r>
            <a:r>
              <a:rPr lang="ko-KR" altLang="en-US" dirty="0"/>
              <a:t> 기회비용이 들 수 있지만</a:t>
            </a:r>
            <a:r>
              <a:rPr lang="en-US" altLang="ko-KR" dirty="0"/>
              <a:t>, </a:t>
            </a:r>
            <a:r>
              <a:rPr lang="ko-KR" altLang="en-US" dirty="0"/>
              <a:t>성능과 자원 측면에서 매우 효과적일 수 있다</a:t>
            </a:r>
            <a:r>
              <a:rPr lang="en-US" altLang="ko-KR" dirty="0"/>
              <a:t>.</a:t>
            </a: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11</a:t>
            </a:fld>
            <a:endParaRPr lang="ko-KR" altLang="en-US"/>
          </a:p>
        </p:txBody>
      </p:sp>
    </p:spTree>
    <p:extLst>
      <p:ext uri="{BB962C8B-B14F-4D97-AF65-F5344CB8AC3E}">
        <p14:creationId xmlns:p14="http://schemas.microsoft.com/office/powerpoint/2010/main" val="3624759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Introducing Kubernetes into the service can have a high learning curve and opportunity cost. However, it can be very effective in terms of performance and resources.</a:t>
            </a:r>
          </a:p>
          <a:p>
            <a:endParaRPr lang="en-US" altLang="ko-KR" dirty="0"/>
          </a:p>
          <a:p>
            <a:r>
              <a:rPr lang="ko-KR" altLang="en-US" dirty="0" err="1"/>
              <a:t>쿠버네티스를</a:t>
            </a:r>
            <a:r>
              <a:rPr lang="ko-KR" altLang="en-US" dirty="0"/>
              <a:t> 서비스에 도입하는 것은 높은 </a:t>
            </a:r>
            <a:r>
              <a:rPr lang="ko-KR" altLang="en-US" dirty="0" err="1"/>
              <a:t>러닝커브와</a:t>
            </a:r>
            <a:r>
              <a:rPr lang="ko-KR" altLang="en-US" dirty="0"/>
              <a:t> 기회비용이 들 수 있지만</a:t>
            </a:r>
            <a:r>
              <a:rPr lang="en-US" altLang="ko-KR" dirty="0"/>
              <a:t>, </a:t>
            </a:r>
            <a:r>
              <a:rPr lang="ko-KR" altLang="en-US" dirty="0"/>
              <a:t>성능과 자원 측면에서 매우 효과적일 수 있다</a:t>
            </a:r>
            <a:r>
              <a:rPr lang="en-US" altLang="ko-KR" dirty="0"/>
              <a:t>.</a:t>
            </a: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12</a:t>
            </a:fld>
            <a:endParaRPr lang="ko-KR" altLang="en-US"/>
          </a:p>
        </p:txBody>
      </p:sp>
    </p:spTree>
    <p:extLst>
      <p:ext uri="{BB962C8B-B14F-4D97-AF65-F5344CB8AC3E}">
        <p14:creationId xmlns:p14="http://schemas.microsoft.com/office/powerpoint/2010/main" val="3136686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Therefore, we will compare before and after using Kubernetes to find out the efficiency of transaction performance.</a:t>
            </a:r>
          </a:p>
          <a:p>
            <a:endParaRPr lang="en-US" altLang="ko-KR" dirty="0"/>
          </a:p>
          <a:p>
            <a:r>
              <a:rPr lang="ko-KR" altLang="en-US" dirty="0"/>
              <a:t>따라서 우리는 </a:t>
            </a:r>
            <a:r>
              <a:rPr lang="ko-KR" altLang="en-US" dirty="0" err="1"/>
              <a:t>쿠버</a:t>
            </a:r>
            <a:r>
              <a:rPr lang="ko-KR" altLang="en-US" dirty="0"/>
              <a:t> 사용 전후를 비교하여 </a:t>
            </a:r>
            <a:r>
              <a:rPr lang="en-US" altLang="ko-KR" dirty="0" err="1"/>
              <a:t>transcation</a:t>
            </a:r>
            <a:r>
              <a:rPr lang="en-US" altLang="ko-KR" dirty="0"/>
              <a:t> </a:t>
            </a:r>
            <a:r>
              <a:rPr lang="ko-KR" altLang="en-US" dirty="0"/>
              <a:t>성능의 효율성을 알아보고자 한다</a:t>
            </a:r>
            <a:r>
              <a:rPr lang="en-US" altLang="ko-KR" dirty="0"/>
              <a:t>.</a:t>
            </a:r>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13</a:t>
            </a:fld>
            <a:endParaRPr lang="ko-KR" altLang="en-US"/>
          </a:p>
        </p:txBody>
      </p:sp>
    </p:spTree>
    <p:extLst>
      <p:ext uri="{BB962C8B-B14F-4D97-AF65-F5344CB8AC3E}">
        <p14:creationId xmlns:p14="http://schemas.microsoft.com/office/powerpoint/2010/main" val="4070879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our overall system architecture.</a:t>
            </a:r>
          </a:p>
          <a:p>
            <a:endParaRPr lang="en-US" altLang="ko-KR" dirty="0"/>
          </a:p>
          <a:p>
            <a:r>
              <a:rPr lang="ko-KR" altLang="en-US" dirty="0"/>
              <a:t>이것이 우리의 전반적인 시스템 아키텍처이다</a:t>
            </a:r>
            <a:r>
              <a:rPr lang="en-US" altLang="ko-KR" dirty="0"/>
              <a:t>.</a:t>
            </a:r>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14</a:t>
            </a:fld>
            <a:endParaRPr lang="ko-KR" altLang="en-US"/>
          </a:p>
        </p:txBody>
      </p:sp>
    </p:spTree>
    <p:extLst>
      <p:ext uri="{BB962C8B-B14F-4D97-AF65-F5344CB8AC3E}">
        <p14:creationId xmlns:p14="http://schemas.microsoft.com/office/powerpoint/2010/main" val="660461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part is the process of gathering data as a network part,</a:t>
            </a:r>
          </a:p>
          <a:p>
            <a:endParaRPr lang="en-US" altLang="ko-KR" dirty="0"/>
          </a:p>
          <a:p>
            <a:r>
              <a:rPr lang="ko-KR" altLang="en-US" dirty="0"/>
              <a:t>이 파트는 네트워크 파트로</a:t>
            </a:r>
            <a:r>
              <a:rPr lang="en-US" altLang="ko-KR" dirty="0"/>
              <a:t>,</a:t>
            </a:r>
            <a:r>
              <a:rPr lang="ko-KR" altLang="en-US" dirty="0"/>
              <a:t> 데이터를 모으는 과정을 나타내고</a:t>
            </a:r>
            <a:r>
              <a:rPr lang="en-US" altLang="ko-KR" dirty="0"/>
              <a:t>,</a:t>
            </a:r>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15</a:t>
            </a:fld>
            <a:endParaRPr lang="ko-KR" altLang="en-US"/>
          </a:p>
        </p:txBody>
      </p:sp>
    </p:spTree>
    <p:extLst>
      <p:ext uri="{BB962C8B-B14F-4D97-AF65-F5344CB8AC3E}">
        <p14:creationId xmlns:p14="http://schemas.microsoft.com/office/powerpoint/2010/main" val="3904007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the other part is the core of our project and the process of applying Kubernetes to the application server.</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Now, Minji will explain the process of collecting data from the network side and our web platform that visualizes the collected data.</a:t>
            </a:r>
          </a:p>
          <a:p>
            <a:endParaRPr lang="en-US" altLang="ko-KR" dirty="0"/>
          </a:p>
          <a:p>
            <a:r>
              <a:rPr lang="ko-KR" altLang="en-US" dirty="0"/>
              <a:t>이 파트는 우리 프로젝트의 핵심이자 </a:t>
            </a:r>
            <a:r>
              <a:rPr lang="en-US" altLang="ko-KR" dirty="0"/>
              <a:t>application server</a:t>
            </a:r>
            <a:r>
              <a:rPr lang="ko-KR" altLang="en-US" dirty="0"/>
              <a:t>에 </a:t>
            </a:r>
            <a:r>
              <a:rPr lang="ko-KR" altLang="en-US" dirty="0" err="1"/>
              <a:t>쿠버네티스를</a:t>
            </a:r>
            <a:r>
              <a:rPr lang="ko-KR" altLang="en-US" dirty="0"/>
              <a:t> 적용하는 과정을 보여준다</a:t>
            </a:r>
            <a:r>
              <a:rPr lang="en-US" altLang="ko-KR" dirty="0"/>
              <a:t>.</a:t>
            </a:r>
          </a:p>
          <a:p>
            <a:endParaRPr lang="en-US" altLang="ko-KR" dirty="0">
              <a:ea typeface="맑은 고딕"/>
            </a:endParaRPr>
          </a:p>
          <a:p>
            <a:r>
              <a:rPr lang="ko-KR" altLang="en-US" dirty="0"/>
              <a:t>자세한 내용은 </a:t>
            </a:r>
            <a:r>
              <a:rPr lang="en-US" altLang="ko-KR" dirty="0"/>
              <a:t>methodology</a:t>
            </a:r>
            <a:r>
              <a:rPr lang="ko-KR" altLang="en-US" dirty="0"/>
              <a:t>에서 이어지며</a:t>
            </a:r>
            <a:r>
              <a:rPr lang="en-US" altLang="ko-KR" dirty="0"/>
              <a:t>, </a:t>
            </a:r>
            <a:r>
              <a:rPr lang="ko-KR" altLang="en-US" dirty="0"/>
              <a:t>먼저 민지가 </a:t>
            </a:r>
            <a:r>
              <a:rPr lang="en-US" altLang="ko-KR" dirty="0"/>
              <a:t>network side</a:t>
            </a:r>
            <a:r>
              <a:rPr lang="ko-KR" altLang="en-US" dirty="0"/>
              <a:t>에서 팜 데이터를 수집하는 과정과 받아온 데이터를 나타내는 우리의 </a:t>
            </a:r>
            <a:r>
              <a:rPr lang="en-US" altLang="ko-KR" dirty="0"/>
              <a:t>web platform</a:t>
            </a:r>
            <a:r>
              <a:rPr lang="ko-KR" altLang="en-US" dirty="0"/>
              <a:t>에 대해 설명해줄 것이다</a:t>
            </a:r>
            <a:r>
              <a:rPr lang="en-US" altLang="ko-KR" dirty="0"/>
              <a:t>.</a:t>
            </a:r>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16</a:t>
            </a:fld>
            <a:endParaRPr lang="ko-KR" altLang="en-US"/>
          </a:p>
        </p:txBody>
      </p:sp>
    </p:spTree>
    <p:extLst>
      <p:ext uri="{BB962C8B-B14F-4D97-AF65-F5344CB8AC3E}">
        <p14:creationId xmlns:p14="http://schemas.microsoft.com/office/powerpoint/2010/main" val="2131071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Thank you </a:t>
            </a:r>
            <a:r>
              <a:rPr lang="en-US" dirty="0" err="1"/>
              <a:t>Dayeon</a:t>
            </a:r>
            <a:r>
              <a:rPr lang="en-US" dirty="0"/>
              <a:t>. This is Minji.</a:t>
            </a:r>
            <a:endParaRPr lang="ko-KR" dirty="0"/>
          </a:p>
          <a:p>
            <a:r>
              <a:rPr lang="en-US" dirty="0"/>
              <a:t>Then let’s look at our system architecture and processing in detail.</a:t>
            </a:r>
          </a:p>
          <a:p>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17</a:t>
            </a:fld>
            <a:endParaRPr lang="ko-KR" altLang="en-US"/>
          </a:p>
        </p:txBody>
      </p:sp>
    </p:spTree>
    <p:extLst>
      <p:ext uri="{BB962C8B-B14F-4D97-AF65-F5344CB8AC3E}">
        <p14:creationId xmlns:p14="http://schemas.microsoft.com/office/powerpoint/2010/main" val="626931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first part is Network.</a:t>
            </a:r>
          </a:p>
          <a:p>
            <a:r>
              <a:rPr lang="en-US" altLang="ko-KR" dirty="0"/>
              <a:t>I’ll let you know how to collect our data.</a:t>
            </a: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18</a:t>
            </a:fld>
            <a:endParaRPr lang="ko-KR" altLang="en-US"/>
          </a:p>
        </p:txBody>
      </p:sp>
    </p:spTree>
    <p:extLst>
      <p:ext uri="{BB962C8B-B14F-4D97-AF65-F5344CB8AC3E}">
        <p14:creationId xmlns:p14="http://schemas.microsoft.com/office/powerpoint/2010/main" val="561056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농부들을 위한 날씨 데이터를 받기 위해서 실시간 날씨 데이터 </a:t>
            </a:r>
            <a:r>
              <a:rPr lang="en-US" altLang="ko-KR" dirty="0">
                <a:ea typeface="맑은 고딕"/>
              </a:rPr>
              <a:t>API</a:t>
            </a:r>
            <a:r>
              <a:rPr lang="ko-KR" altLang="en-US" dirty="0">
                <a:ea typeface="맑은 고딕"/>
              </a:rPr>
              <a:t> 플랫폼인 </a:t>
            </a:r>
            <a:r>
              <a:rPr lang="en-US" altLang="ko-KR" dirty="0">
                <a:ea typeface="맑은 고딕"/>
              </a:rPr>
              <a:t>Open</a:t>
            </a:r>
            <a:r>
              <a:rPr lang="ko-KR" altLang="en-US" dirty="0">
                <a:ea typeface="맑은 고딕"/>
              </a:rPr>
              <a:t> </a:t>
            </a:r>
            <a:r>
              <a:rPr lang="en-US" altLang="ko-KR" dirty="0">
                <a:ea typeface="맑은 고딕"/>
              </a:rPr>
              <a:t>weather</a:t>
            </a:r>
            <a:r>
              <a:rPr lang="ko-KR" altLang="en-US" dirty="0">
                <a:ea typeface="맑은 고딕"/>
              </a:rPr>
              <a:t>을 </a:t>
            </a:r>
            <a:r>
              <a:rPr lang="ko-KR" altLang="en-US" dirty="0" err="1">
                <a:ea typeface="맑은 고딕"/>
              </a:rPr>
              <a:t>사용하였어</a:t>
            </a:r>
            <a:r>
              <a:rPr lang="en-US" altLang="ko-KR" dirty="0">
                <a:ea typeface="맑은 고딕"/>
              </a:rPr>
              <a:t>.</a:t>
            </a:r>
          </a:p>
          <a:p>
            <a:r>
              <a:rPr lang="en-US" dirty="0"/>
              <a:t>To get weather data for farmers, we used Open Weather, a real-time weather data API platform.</a:t>
            </a:r>
          </a:p>
          <a:p>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19</a:t>
            </a:fld>
            <a:endParaRPr lang="ko-KR" altLang="en-US"/>
          </a:p>
        </p:txBody>
      </p:sp>
    </p:spTree>
    <p:extLst>
      <p:ext uri="{BB962C8B-B14F-4D97-AF65-F5344CB8AC3E}">
        <p14:creationId xmlns:p14="http://schemas.microsoft.com/office/powerpoint/2010/main" val="67547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this presentation, I will talk about the motivation and research objectives first. Then, Minji will provide methodology of network and web service. </a:t>
            </a:r>
            <a:r>
              <a:rPr lang="en-US" altLang="ko-KR" dirty="0" err="1"/>
              <a:t>Sungjin</a:t>
            </a:r>
            <a:r>
              <a:rPr lang="en-US" altLang="ko-KR" dirty="0"/>
              <a:t> will explain methodology of Kubernetes, experiment, and conclusion. Finally, </a:t>
            </a:r>
            <a:r>
              <a:rPr lang="en-US" altLang="ko-KR" dirty="0" err="1"/>
              <a:t>Gayoung</a:t>
            </a:r>
            <a:r>
              <a:rPr lang="en-US" altLang="ko-KR" dirty="0"/>
              <a:t> and </a:t>
            </a:r>
            <a:r>
              <a:rPr lang="en-US" altLang="ko-KR" dirty="0" err="1"/>
              <a:t>Haegyoung</a:t>
            </a:r>
            <a:r>
              <a:rPr lang="en-US" altLang="ko-KR" dirty="0"/>
              <a:t> will answer the questions.</a:t>
            </a:r>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a:t>
            </a:fld>
            <a:endParaRPr lang="ko-KR" altLang="en-US"/>
          </a:p>
        </p:txBody>
      </p:sp>
    </p:spTree>
    <p:extLst>
      <p:ext uri="{BB962C8B-B14F-4D97-AF65-F5344CB8AC3E}">
        <p14:creationId xmlns:p14="http://schemas.microsoft.com/office/powerpoint/2010/main" val="1953224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여기에서 </a:t>
            </a:r>
            <a:r>
              <a:rPr lang="en-US" altLang="ko-KR" dirty="0">
                <a:ea typeface="맑은 고딕"/>
              </a:rPr>
              <a:t>40</a:t>
            </a:r>
            <a:r>
              <a:rPr lang="ko-KR" altLang="en-US" dirty="0">
                <a:ea typeface="맑은 고딕"/>
              </a:rPr>
              <a:t>개 스테이션의 기온</a:t>
            </a:r>
            <a:r>
              <a:rPr lang="en-US" altLang="ko-KR" dirty="0">
                <a:ea typeface="맑은 고딕"/>
              </a:rPr>
              <a:t>,</a:t>
            </a:r>
            <a:r>
              <a:rPr lang="ko-KR" altLang="en-US" dirty="0">
                <a:ea typeface="맑은 고딕"/>
              </a:rPr>
              <a:t> 습도</a:t>
            </a:r>
            <a:r>
              <a:rPr lang="en-US" altLang="ko-KR" dirty="0">
                <a:ea typeface="맑은 고딕"/>
              </a:rPr>
              <a:t>,</a:t>
            </a:r>
            <a:r>
              <a:rPr lang="ko-KR" altLang="en-US" dirty="0">
                <a:ea typeface="맑은 고딕"/>
              </a:rPr>
              <a:t> 기압</a:t>
            </a:r>
            <a:r>
              <a:rPr lang="en-US" altLang="ko-KR" dirty="0">
                <a:ea typeface="맑은 고딕"/>
              </a:rPr>
              <a:t>,</a:t>
            </a:r>
            <a:r>
              <a:rPr lang="ko-KR" altLang="en-US" dirty="0">
                <a:ea typeface="맑은 고딕"/>
              </a:rPr>
              <a:t> 풍속 총 </a:t>
            </a:r>
            <a:r>
              <a:rPr lang="en-US" altLang="ko-KR" dirty="0">
                <a:ea typeface="맑은 고딕"/>
              </a:rPr>
              <a:t>4</a:t>
            </a:r>
            <a:r>
              <a:rPr lang="ko-KR" altLang="en-US" dirty="0">
                <a:ea typeface="맑은 고딕"/>
              </a:rPr>
              <a:t>가지의 데이터를 와이파이를 사용하여 </a:t>
            </a:r>
            <a:r>
              <a:rPr lang="en-US" altLang="ko-KR" dirty="0">
                <a:ea typeface="맑은 고딕"/>
              </a:rPr>
              <a:t>esp32</a:t>
            </a:r>
            <a:r>
              <a:rPr lang="ko-KR" altLang="en-US" dirty="0">
                <a:ea typeface="맑은 고딕"/>
              </a:rPr>
              <a:t>를 받아왔어</a:t>
            </a:r>
          </a:p>
          <a:p>
            <a:endParaRPr lang="ko-KR" altLang="en-US" dirty="0">
              <a:ea typeface="맑은 고딕"/>
            </a:endParaRPr>
          </a:p>
          <a:p>
            <a:r>
              <a:rPr lang="ko-KR" altLang="ko-KR" dirty="0" err="1">
                <a:ea typeface="맑은 고딕"/>
              </a:rPr>
              <a:t>From</a:t>
            </a:r>
            <a:r>
              <a:rPr lang="ko-KR" altLang="ko-KR" dirty="0">
                <a:ea typeface="맑은 고딕"/>
              </a:rPr>
              <a:t> </a:t>
            </a:r>
            <a:r>
              <a:rPr lang="ko-KR" altLang="ko-KR" dirty="0" err="1">
                <a:ea typeface="맑은 고딕"/>
              </a:rPr>
              <a:t>here</a:t>
            </a:r>
            <a:r>
              <a:rPr lang="ko-KR" altLang="ko-KR" dirty="0">
                <a:ea typeface="맑은 고딕"/>
              </a:rPr>
              <a:t>, </a:t>
            </a:r>
            <a:r>
              <a:rPr lang="ko-KR" altLang="ko-KR" dirty="0" err="1">
                <a:ea typeface="맑은 고딕"/>
              </a:rPr>
              <a:t>we</a:t>
            </a:r>
            <a:r>
              <a:rPr lang="ko-KR" altLang="ko-KR" dirty="0">
                <a:ea typeface="맑은 고딕"/>
              </a:rPr>
              <a:t> </a:t>
            </a:r>
            <a:r>
              <a:rPr lang="ko-KR" altLang="ko-KR" dirty="0" err="1">
                <a:ea typeface="맑은 고딕"/>
              </a:rPr>
              <a:t>received</a:t>
            </a:r>
            <a:r>
              <a:rPr lang="ko-KR" altLang="ko-KR" dirty="0">
                <a:ea typeface="맑은 고딕"/>
              </a:rPr>
              <a:t> </a:t>
            </a:r>
            <a:r>
              <a:rPr lang="ko-KR" altLang="ko-KR" dirty="0" err="1">
                <a:ea typeface="맑은 고딕"/>
              </a:rPr>
              <a:t>temperature</a:t>
            </a:r>
            <a:r>
              <a:rPr lang="ko-KR" altLang="ko-KR" dirty="0">
                <a:ea typeface="맑은 고딕"/>
              </a:rPr>
              <a:t>, </a:t>
            </a:r>
            <a:r>
              <a:rPr lang="ko-KR" altLang="ko-KR" dirty="0" err="1">
                <a:ea typeface="맑은 고딕"/>
              </a:rPr>
              <a:t>humidity</a:t>
            </a:r>
            <a:r>
              <a:rPr lang="ko-KR" altLang="ko-KR" dirty="0">
                <a:ea typeface="맑은 고딕"/>
              </a:rPr>
              <a:t>, </a:t>
            </a:r>
            <a:r>
              <a:rPr lang="ko-KR" altLang="ko-KR" dirty="0" err="1">
                <a:ea typeface="맑은 고딕"/>
              </a:rPr>
              <a:t>air</a:t>
            </a:r>
            <a:r>
              <a:rPr lang="ko-KR" altLang="ko-KR" dirty="0">
                <a:ea typeface="맑은 고딕"/>
              </a:rPr>
              <a:t> </a:t>
            </a:r>
            <a:r>
              <a:rPr lang="ko-KR" altLang="ko-KR" dirty="0" err="1">
                <a:ea typeface="맑은 고딕"/>
              </a:rPr>
              <a:t>pressure</a:t>
            </a:r>
            <a:r>
              <a:rPr lang="ko-KR" altLang="ko-KR" dirty="0">
                <a:ea typeface="맑은 고딕"/>
              </a:rPr>
              <a:t>, and </a:t>
            </a:r>
            <a:r>
              <a:rPr lang="ko-KR" altLang="ko-KR" dirty="0" err="1">
                <a:ea typeface="맑은 고딕"/>
              </a:rPr>
              <a:t>wind</a:t>
            </a:r>
            <a:r>
              <a:rPr lang="ko-KR" altLang="ko-KR" dirty="0">
                <a:ea typeface="맑은 고딕"/>
              </a:rPr>
              <a:t> </a:t>
            </a:r>
            <a:r>
              <a:rPr lang="ko-KR" altLang="ko-KR" dirty="0" err="1">
                <a:ea typeface="맑은 고딕"/>
              </a:rPr>
              <a:t>speed</a:t>
            </a:r>
            <a:r>
              <a:rPr lang="ko-KR" altLang="ko-KR" dirty="0">
                <a:ea typeface="맑은 고딕"/>
              </a:rPr>
              <a:t> </a:t>
            </a:r>
            <a:r>
              <a:rPr lang="ko-KR" altLang="ko-KR" dirty="0" err="1">
                <a:ea typeface="맑은 고딕"/>
              </a:rPr>
              <a:t>total</a:t>
            </a:r>
            <a:r>
              <a:rPr lang="ko-KR" altLang="ko-KR" dirty="0">
                <a:ea typeface="맑은 고딕"/>
              </a:rPr>
              <a:t> 4 </a:t>
            </a:r>
            <a:r>
              <a:rPr lang="ko-KR" altLang="ko-KR" dirty="0" err="1">
                <a:ea typeface="맑은 고딕"/>
              </a:rPr>
              <a:t>data</a:t>
            </a:r>
            <a:r>
              <a:rPr lang="ko-KR" altLang="ko-KR" dirty="0">
                <a:ea typeface="맑은 고딕"/>
              </a:rPr>
              <a:t> of 40 </a:t>
            </a:r>
            <a:r>
              <a:rPr lang="ko-KR" altLang="ko-KR" dirty="0" err="1">
                <a:ea typeface="맑은 고딕"/>
              </a:rPr>
              <a:t>stations</a:t>
            </a:r>
            <a:r>
              <a:rPr lang="ko-KR" altLang="ko-KR" dirty="0">
                <a:ea typeface="맑은 고딕"/>
              </a:rPr>
              <a:t> </a:t>
            </a:r>
            <a:r>
              <a:rPr lang="ko-KR" altLang="ko-KR" dirty="0" err="1">
                <a:ea typeface="맑은 고딕"/>
              </a:rPr>
              <a:t>to</a:t>
            </a:r>
            <a:r>
              <a:rPr lang="ko-KR" altLang="ko-KR" dirty="0">
                <a:ea typeface="맑은 고딕"/>
              </a:rPr>
              <a:t> ESP32 </a:t>
            </a:r>
            <a:r>
              <a:rPr lang="ko-KR" altLang="ko-KR" dirty="0" err="1">
                <a:ea typeface="맑은 고딕"/>
              </a:rPr>
              <a:t>using</a:t>
            </a:r>
            <a:r>
              <a:rPr lang="ko-KR" altLang="ko-KR" dirty="0">
                <a:ea typeface="맑은 고딕"/>
              </a:rPr>
              <a:t> </a:t>
            </a:r>
            <a:r>
              <a:rPr lang="ko-KR" altLang="ko-KR" dirty="0" err="1">
                <a:ea typeface="맑은 고딕"/>
              </a:rPr>
              <a:t>WiFi</a:t>
            </a:r>
            <a:r>
              <a:rPr lang="ko-KR" altLang="ko-KR" dirty="0">
                <a:ea typeface="맑은 고딕"/>
              </a:rPr>
              <a:t>. </a:t>
            </a: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20</a:t>
            </a:fld>
            <a:endParaRPr lang="ko-KR" altLang="en-US"/>
          </a:p>
        </p:txBody>
      </p:sp>
    </p:spTree>
    <p:extLst>
      <p:ext uri="{BB962C8B-B14F-4D97-AF65-F5344CB8AC3E}">
        <p14:creationId xmlns:p14="http://schemas.microsoft.com/office/powerpoint/2010/main" val="1486681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본 실험에서 사용한 </a:t>
            </a:r>
            <a:r>
              <a:rPr lang="en-US" altLang="ko-KR" dirty="0">
                <a:ea typeface="맑은 고딕"/>
              </a:rPr>
              <a:t>ESP32</a:t>
            </a:r>
            <a:r>
              <a:rPr lang="ko-KR" altLang="en-US" dirty="0">
                <a:ea typeface="맑은 고딕"/>
              </a:rPr>
              <a:t>는 </a:t>
            </a:r>
            <a:r>
              <a:rPr lang="en-US" altLang="ko-KR" dirty="0">
                <a:ea typeface="맑은 고딕"/>
              </a:rPr>
              <a:t>ESP</a:t>
            </a:r>
            <a:r>
              <a:rPr lang="ko-KR" altLang="en-US" dirty="0">
                <a:ea typeface="맑은 고딕"/>
              </a:rPr>
              <a:t> </a:t>
            </a:r>
            <a:r>
              <a:rPr lang="en-US" altLang="ko-KR" dirty="0">
                <a:ea typeface="맑은 고딕"/>
              </a:rPr>
              <a:t>LoRa</a:t>
            </a:r>
            <a:r>
              <a:rPr lang="ko-KR" altLang="en-US" dirty="0">
                <a:ea typeface="맑은 고딕"/>
              </a:rPr>
              <a:t> </a:t>
            </a:r>
            <a:r>
              <a:rPr lang="en-US" altLang="ko-KR" dirty="0">
                <a:ea typeface="맑은 고딕"/>
              </a:rPr>
              <a:t>32</a:t>
            </a:r>
            <a:r>
              <a:rPr lang="ko-KR" altLang="en-US" dirty="0">
                <a:ea typeface="맑은 고딕"/>
              </a:rPr>
              <a:t>로</a:t>
            </a:r>
            <a:r>
              <a:rPr lang="en-US" altLang="ko-KR" dirty="0">
                <a:ea typeface="맑은 고딕"/>
              </a:rPr>
              <a:t>,</a:t>
            </a:r>
            <a:r>
              <a:rPr lang="ko-KR" altLang="en-US" dirty="0">
                <a:ea typeface="맑은 고딕"/>
              </a:rPr>
              <a:t> 로라 모듈이 내장되어 있는 </a:t>
            </a:r>
            <a:r>
              <a:rPr lang="en-US" altLang="ko-KR" dirty="0">
                <a:ea typeface="맑은 고딕"/>
              </a:rPr>
              <a:t>MCU</a:t>
            </a:r>
            <a:r>
              <a:rPr lang="ko-KR" altLang="en-US" dirty="0">
                <a:ea typeface="맑은 고딕"/>
              </a:rPr>
              <a:t>보드야</a:t>
            </a:r>
            <a:r>
              <a:rPr lang="en-US" altLang="ko-KR" dirty="0">
                <a:ea typeface="맑은 고딕"/>
              </a:rPr>
              <a:t>.</a:t>
            </a:r>
            <a:endParaRPr lang="ko-KR" altLang="en-US" dirty="0">
              <a:ea typeface="맑은 고딕"/>
            </a:endParaRPr>
          </a:p>
          <a:p>
            <a:r>
              <a:rPr lang="ko-KR" altLang="en-US" dirty="0">
                <a:ea typeface="맑은 고딕"/>
              </a:rPr>
              <a:t>여기서 잠깐 </a:t>
            </a:r>
            <a:r>
              <a:rPr lang="en-US" altLang="ko-KR" dirty="0">
                <a:ea typeface="맑은 고딕"/>
              </a:rPr>
              <a:t>ESP32</a:t>
            </a:r>
            <a:r>
              <a:rPr lang="ko-KR" altLang="en-US" dirty="0">
                <a:ea typeface="맑은 고딕"/>
              </a:rPr>
              <a:t>에 대한 아주 짧은 설명 하고 </a:t>
            </a:r>
            <a:r>
              <a:rPr lang="ko-KR" altLang="en-US" dirty="0" err="1">
                <a:ea typeface="맑은 고딕"/>
              </a:rPr>
              <a:t>넘어갈게</a:t>
            </a:r>
            <a:endParaRPr lang="ko-KR" altLang="en-US" dirty="0">
              <a:ea typeface="맑은 고딕"/>
            </a:endParaRPr>
          </a:p>
          <a:p>
            <a:r>
              <a:rPr lang="ko-KR" altLang="en-US" dirty="0">
                <a:ea typeface="맑은 고딕"/>
              </a:rPr>
              <a:t>이 디바이스가 와이파이로 받아온 데이터를 담아두었다가 로라를 사용하여 로라 게이트웨이에 전달하는 역할을 해</a:t>
            </a:r>
            <a:r>
              <a:rPr lang="en-US" altLang="ko-KR" dirty="0">
                <a:ea typeface="맑은 고딕"/>
              </a:rPr>
              <a:t>.</a:t>
            </a:r>
            <a:endParaRPr lang="ko-KR" altLang="en-US" dirty="0">
              <a:ea typeface="맑은 고딕"/>
            </a:endParaRPr>
          </a:p>
          <a:p>
            <a:endParaRPr lang="en-US" altLang="ko-KR" dirty="0">
              <a:ea typeface="맑은 고딕"/>
            </a:endParaRPr>
          </a:p>
          <a:p>
            <a:r>
              <a:rPr lang="en-US" altLang="ko-KR" dirty="0">
                <a:ea typeface="맑은 고딕"/>
              </a:rPr>
              <a:t> </a:t>
            </a:r>
            <a:r>
              <a:rPr lang="en-US" altLang="ko-KR" dirty="0"/>
              <a:t>I think you guys can be curious about what ESP32 is, So, let me give you a short explanation about it.</a:t>
            </a:r>
            <a:endParaRPr lang="en-US" altLang="ko-KR" dirty="0">
              <a:ea typeface="맑은 고딕"/>
            </a:endParaRPr>
          </a:p>
          <a:p>
            <a:endParaRPr lang="en-US" altLang="ko-KR" dirty="0"/>
          </a:p>
          <a:p>
            <a:r>
              <a:rPr lang="en-US" altLang="ko-KR" dirty="0"/>
              <a:t>ESP32 is one of the MCU(Micro Controllers Unit), and exactly what we use is </a:t>
            </a:r>
            <a:r>
              <a:rPr lang="en-US" altLang="ko-KR" dirty="0" err="1"/>
              <a:t>esp</a:t>
            </a:r>
            <a:r>
              <a:rPr lang="en-US" altLang="ko-KR" dirty="0"/>
              <a:t> LoRa 32 which has a LoRa module.</a:t>
            </a:r>
            <a:endParaRPr lang="en-US" altLang="ko-KR" dirty="0">
              <a:ea typeface="맑은 고딕"/>
            </a:endParaRPr>
          </a:p>
          <a:p>
            <a:r>
              <a:rPr lang="en-US" altLang="ko-KR" dirty="0"/>
              <a:t>It holds the data  which is received through Wi-Fi and delivers it to Gateway using LoRa protocol.</a:t>
            </a:r>
            <a:endParaRPr lang="en-US" altLang="ko-KR" dirty="0">
              <a:ea typeface="맑은 고딕"/>
            </a:endParaRPr>
          </a:p>
          <a:p>
            <a:r>
              <a:rPr lang="en-US" altLang="ko-KR" dirty="0"/>
              <a:t>There's something I need to know for a while here.</a:t>
            </a:r>
            <a:endParaRPr lang="en-US" altLang="ko-KR" dirty="0">
              <a:ea typeface="맑은 고딕"/>
            </a:endParaRPr>
          </a:p>
          <a:p>
            <a:endParaRPr lang="en-US" altLang="ko-KR" dirty="0">
              <a:ea typeface="맑은 고딕"/>
            </a:endParaRPr>
          </a:p>
          <a:p>
            <a:endParaRPr lang="ko-KR" altLang="en-US"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21</a:t>
            </a:fld>
            <a:endParaRPr lang="ko-KR" altLang="en-US"/>
          </a:p>
        </p:txBody>
      </p:sp>
    </p:spTree>
    <p:extLst>
      <p:ext uri="{BB962C8B-B14F-4D97-AF65-F5344CB8AC3E}">
        <p14:creationId xmlns:p14="http://schemas.microsoft.com/office/powerpoint/2010/main" val="1959944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여기서 잠시 알아야 할 것이 있어</a:t>
            </a:r>
            <a:r>
              <a:rPr lang="en-US" altLang="ko-KR" dirty="0">
                <a:ea typeface="맑은 고딕"/>
              </a:rPr>
              <a:t>.</a:t>
            </a:r>
            <a:endParaRPr lang="ko-KR" altLang="en-US" dirty="0">
              <a:ea typeface="맑은 고딕"/>
            </a:endParaRPr>
          </a:p>
          <a:p>
            <a:r>
              <a:rPr lang="ko-KR" altLang="en-US" dirty="0">
                <a:ea typeface="맑은 고딕"/>
              </a:rPr>
              <a:t>그것은 바로 로라</a:t>
            </a:r>
            <a:r>
              <a:rPr lang="en-US" altLang="ko-KR" dirty="0">
                <a:ea typeface="맑은 고딕"/>
              </a:rPr>
              <a:t>!</a:t>
            </a:r>
            <a:endParaRPr lang="ko-KR" altLang="en-US" dirty="0">
              <a:ea typeface="맑은 고딕"/>
            </a:endParaRPr>
          </a:p>
          <a:p>
            <a:r>
              <a:rPr lang="ko-KR" altLang="en-US" dirty="0" err="1">
                <a:ea typeface="맑은 고딕"/>
              </a:rPr>
              <a:t>로라란</a:t>
            </a:r>
            <a:r>
              <a:rPr lang="ko-KR" altLang="en-US" dirty="0">
                <a:ea typeface="맑은 고딕"/>
              </a:rPr>
              <a:t> 무엇일까</a:t>
            </a:r>
          </a:p>
          <a:p>
            <a:r>
              <a:rPr lang="ko-KR" altLang="en-US" dirty="0">
                <a:ea typeface="맑은 고딕"/>
              </a:rPr>
              <a:t>로라는 </a:t>
            </a:r>
            <a:r>
              <a:rPr lang="en-US" altLang="ko-KR" dirty="0">
                <a:ea typeface="맑은 고딕"/>
              </a:rPr>
              <a:t>Low</a:t>
            </a:r>
            <a:r>
              <a:rPr lang="ko-KR" altLang="en-US" dirty="0">
                <a:ea typeface="맑은 고딕"/>
              </a:rPr>
              <a:t> </a:t>
            </a:r>
            <a:r>
              <a:rPr lang="en-US" altLang="ko-KR" dirty="0">
                <a:ea typeface="맑은 고딕"/>
              </a:rPr>
              <a:t>Range</a:t>
            </a:r>
            <a:r>
              <a:rPr lang="ko-KR" altLang="en-US" dirty="0">
                <a:ea typeface="맑은 고딕"/>
              </a:rPr>
              <a:t>의 준말로서 커뮤니케이션 네트워크 프로토콜의 종류 중 하나야</a:t>
            </a:r>
            <a:r>
              <a:rPr lang="en-US" altLang="ko-KR" dirty="0">
                <a:ea typeface="맑은 고딕"/>
              </a:rPr>
              <a:t>!</a:t>
            </a:r>
            <a:endParaRPr lang="ko-KR" altLang="en-US" dirty="0">
              <a:ea typeface="맑은 고딕"/>
            </a:endParaRPr>
          </a:p>
          <a:p>
            <a:r>
              <a:rPr lang="ko-KR" altLang="en-US" dirty="0">
                <a:ea typeface="맑은 고딕"/>
              </a:rPr>
              <a:t>특히나 </a:t>
            </a:r>
            <a:r>
              <a:rPr lang="en-US" altLang="ko-KR" dirty="0">
                <a:ea typeface="맑은 고딕"/>
              </a:rPr>
              <a:t>LPWAN</a:t>
            </a:r>
            <a:r>
              <a:rPr lang="ko-KR" altLang="en-US" dirty="0">
                <a:ea typeface="맑은 고딕"/>
              </a:rPr>
              <a:t> 즉</a:t>
            </a:r>
            <a:r>
              <a:rPr lang="en-US" altLang="ko-KR" dirty="0">
                <a:ea typeface="맑은 고딕"/>
              </a:rPr>
              <a:t>.</a:t>
            </a:r>
            <a:r>
              <a:rPr lang="ko-KR" altLang="en-US" dirty="0">
                <a:ea typeface="맑은 고딕"/>
              </a:rPr>
              <a:t> </a:t>
            </a:r>
            <a:r>
              <a:rPr lang="en-US" altLang="ko-KR" dirty="0">
                <a:ea typeface="맑은 고딕"/>
              </a:rPr>
              <a:t>low-</a:t>
            </a:r>
            <a:r>
              <a:rPr lang="ko-KR" altLang="en-US" dirty="0">
                <a:ea typeface="맑은 고딕"/>
              </a:rPr>
              <a:t> </a:t>
            </a:r>
            <a:r>
              <a:rPr lang="en-US" altLang="ko-KR" dirty="0">
                <a:ea typeface="맑은 고딕"/>
              </a:rPr>
              <a:t>power,</a:t>
            </a:r>
            <a:r>
              <a:rPr lang="ko-KR" altLang="en-US" dirty="0">
                <a:ea typeface="맑은 고딕"/>
              </a:rPr>
              <a:t> </a:t>
            </a:r>
            <a:r>
              <a:rPr lang="en-US" altLang="ko-KR" dirty="0">
                <a:ea typeface="맑은 고딕"/>
              </a:rPr>
              <a:t>wide</a:t>
            </a:r>
            <a:r>
              <a:rPr lang="ko-KR" altLang="en-US" dirty="0">
                <a:ea typeface="맑은 고딕"/>
              </a:rPr>
              <a:t> </a:t>
            </a:r>
            <a:r>
              <a:rPr lang="en-US" altLang="ko-KR" dirty="0">
                <a:ea typeface="맑은 고딕"/>
              </a:rPr>
              <a:t>area</a:t>
            </a:r>
            <a:r>
              <a:rPr lang="ko-KR" altLang="en-US" dirty="0">
                <a:ea typeface="맑은 고딕"/>
              </a:rPr>
              <a:t> </a:t>
            </a:r>
            <a:r>
              <a:rPr lang="en-US" altLang="ko-KR" dirty="0">
                <a:ea typeface="맑은 고딕"/>
              </a:rPr>
              <a:t>network</a:t>
            </a:r>
            <a:r>
              <a:rPr lang="ko-KR" altLang="en-US" dirty="0">
                <a:ea typeface="맑은 고딕"/>
              </a:rPr>
              <a:t>에 속하지</a:t>
            </a:r>
            <a:r>
              <a:rPr lang="en-US" altLang="ko-KR" dirty="0">
                <a:ea typeface="맑은 고딕"/>
              </a:rPr>
              <a:t>.</a:t>
            </a:r>
            <a:endParaRPr lang="ko-KR" altLang="en-US" dirty="0">
              <a:ea typeface="맑은 고딕"/>
            </a:endParaRPr>
          </a:p>
          <a:p>
            <a:r>
              <a:rPr lang="ko-KR" altLang="en-US" dirty="0">
                <a:ea typeface="맑은 고딕"/>
              </a:rPr>
              <a:t>이름에서 알 수 있듯이 로라는 광범위한 영역을 저전력으로도 커버할 수 있다는 장점이 있어</a:t>
            </a:r>
            <a:r>
              <a:rPr lang="en-US" altLang="ko-KR" dirty="0">
                <a:ea typeface="맑은 고딕"/>
              </a:rPr>
              <a:t>.</a:t>
            </a:r>
            <a:endParaRPr lang="ko-KR" altLang="en-US" dirty="0">
              <a:ea typeface="맑은 고딕"/>
            </a:endParaRPr>
          </a:p>
          <a:p>
            <a:endParaRPr lang="en-US" altLang="ko-KR" dirty="0">
              <a:ea typeface="맑은 고딕"/>
            </a:endParaRPr>
          </a:p>
          <a:p>
            <a:r>
              <a:rPr lang="en-US" altLang="ko-KR" dirty="0"/>
              <a:t>That is LoRa.</a:t>
            </a:r>
            <a:endParaRPr lang="en-US" altLang="ko-KR" dirty="0">
              <a:ea typeface="맑은 고딕"/>
            </a:endParaRPr>
          </a:p>
          <a:p>
            <a:r>
              <a:rPr lang="en-US" altLang="ko-KR" dirty="0"/>
              <a:t>Then, what is LoRa?</a:t>
            </a:r>
            <a:endParaRPr lang="en-US" altLang="ko-KR" dirty="0">
              <a:ea typeface="맑은 고딕"/>
            </a:endParaRPr>
          </a:p>
          <a:p>
            <a:r>
              <a:rPr lang="en-US" altLang="ko-KR" dirty="0"/>
              <a:t>LoRa is an abbreviation for Low Range and is one of the types of communication network protocols!</a:t>
            </a:r>
            <a:endParaRPr lang="en-US" altLang="ko-KR" dirty="0">
              <a:ea typeface="맑은 고딕"/>
            </a:endParaRPr>
          </a:p>
          <a:p>
            <a:r>
              <a:rPr lang="en-US" altLang="ko-KR" dirty="0"/>
              <a:t>As the name shows, LoRa can cover a wide range of areas with low power</a:t>
            </a:r>
            <a:endParaRPr lang="en-US" altLang="ko-KR" dirty="0">
              <a:ea typeface="맑은 고딕"/>
            </a:endParaRPr>
          </a:p>
          <a:p>
            <a:r>
              <a:rPr lang="en-US" altLang="ko-KR" dirty="0"/>
              <a:t>This can be a big advantage in IoT networks</a:t>
            </a: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22</a:t>
            </a:fld>
            <a:endParaRPr lang="ko-KR" altLang="en-US"/>
          </a:p>
        </p:txBody>
      </p:sp>
    </p:spTree>
    <p:extLst>
      <p:ext uri="{BB962C8B-B14F-4D97-AF65-F5344CB8AC3E}">
        <p14:creationId xmlns:p14="http://schemas.microsoft.com/office/powerpoint/2010/main" val="923435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ea typeface="맑은 고딕"/>
              </a:rPr>
              <a:t>로라를 사용한 시스템인 </a:t>
            </a:r>
            <a:r>
              <a:rPr lang="ko-KR" altLang="en-US" err="1">
                <a:ea typeface="맑은 고딕"/>
              </a:rPr>
              <a:t>로라완을</a:t>
            </a:r>
            <a:r>
              <a:rPr lang="ko-KR" altLang="en-US">
                <a:ea typeface="맑은 고딕"/>
              </a:rPr>
              <a:t> 구축할 수 있게 해준 것이 바로 </a:t>
            </a:r>
            <a:r>
              <a:rPr lang="en-US" altLang="ko-KR">
                <a:ea typeface="맑은 고딕"/>
              </a:rPr>
              <a:t>ESP32</a:t>
            </a:r>
            <a:r>
              <a:rPr lang="ko-KR" altLang="en-US">
                <a:ea typeface="맑은 고딕"/>
              </a:rPr>
              <a:t>이지</a:t>
            </a:r>
            <a:r>
              <a:rPr lang="en-US" altLang="ko-KR">
                <a:ea typeface="맑은 고딕"/>
              </a:rPr>
              <a:t>.</a:t>
            </a:r>
            <a:r>
              <a:rPr lang="ko-KR" altLang="en-US">
                <a:ea typeface="맑은 고딕"/>
              </a:rPr>
              <a:t> </a:t>
            </a:r>
          </a:p>
          <a:p>
            <a:endParaRPr lang="ko-KR" altLang="en-US">
              <a:ea typeface="맑은 고딕"/>
            </a:endParaRPr>
          </a:p>
          <a:p>
            <a:r>
              <a:rPr lang="en-US" altLang="ko-KR">
                <a:ea typeface="맑은 고딕"/>
              </a:rPr>
              <a:t>Anyway, It was the ESP32 that allowed us to build </a:t>
            </a:r>
            <a:r>
              <a:rPr lang="en-US" altLang="ko-KR" err="1">
                <a:ea typeface="맑은 고딕"/>
              </a:rPr>
              <a:t>LoRaWAN</a:t>
            </a:r>
          </a:p>
          <a:p>
            <a:endParaRPr lang="en-US" altLang="ko-KR"/>
          </a:p>
          <a:p>
            <a:endParaRPr lang="ko-KR" altLang="en-US">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23</a:t>
            </a:fld>
            <a:endParaRPr lang="ko-KR" altLang="en-US"/>
          </a:p>
        </p:txBody>
      </p:sp>
    </p:spTree>
    <p:extLst>
      <p:ext uri="{BB962C8B-B14F-4D97-AF65-F5344CB8AC3E}">
        <p14:creationId xmlns:p14="http://schemas.microsoft.com/office/powerpoint/2010/main" val="1239374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다시 돌아와서 다음 과정을 봐 보자</a:t>
            </a:r>
            <a:r>
              <a:rPr lang="en-US" altLang="ko-KR" dirty="0">
                <a:ea typeface="맑은 고딕"/>
              </a:rPr>
              <a:t>.</a:t>
            </a:r>
            <a:endParaRPr lang="ko-KR" altLang="en-US" dirty="0">
              <a:ea typeface="맑은 고딕"/>
            </a:endParaRPr>
          </a:p>
          <a:p>
            <a:r>
              <a:rPr lang="en-US" altLang="ko-KR" dirty="0">
                <a:ea typeface="맑은 고딕"/>
              </a:rPr>
              <a:t>ESP32</a:t>
            </a:r>
            <a:r>
              <a:rPr lang="ko-KR" altLang="en-US" dirty="0">
                <a:ea typeface="맑은 고딕"/>
              </a:rPr>
              <a:t>에 수집된 데이터는 </a:t>
            </a:r>
            <a:r>
              <a:rPr lang="en-US" altLang="ko-KR" dirty="0">
                <a:ea typeface="맑은 고딕"/>
              </a:rPr>
              <a:t>LoRa</a:t>
            </a:r>
            <a:r>
              <a:rPr lang="ko-KR" altLang="en-US" dirty="0">
                <a:ea typeface="맑은 고딕"/>
              </a:rPr>
              <a:t> 모듈의 로라를 통하여 </a:t>
            </a:r>
            <a:r>
              <a:rPr lang="en-US" altLang="ko-KR" dirty="0">
                <a:ea typeface="맑은 고딕"/>
              </a:rPr>
              <a:t>Senet</a:t>
            </a:r>
            <a:r>
              <a:rPr lang="ko-KR" altLang="en-US" dirty="0">
                <a:ea typeface="맑은 고딕"/>
              </a:rPr>
              <a:t>의 </a:t>
            </a:r>
            <a:r>
              <a:rPr lang="en-US" altLang="ko-KR" dirty="0">
                <a:ea typeface="맑은 고딕"/>
              </a:rPr>
              <a:t>LoRa</a:t>
            </a:r>
            <a:r>
              <a:rPr lang="ko-KR" altLang="en-US" dirty="0">
                <a:ea typeface="맑은 고딕"/>
              </a:rPr>
              <a:t> </a:t>
            </a:r>
            <a:r>
              <a:rPr lang="en-US" altLang="ko-KR" dirty="0">
                <a:ea typeface="맑은 고딕"/>
              </a:rPr>
              <a:t>Gateway</a:t>
            </a:r>
            <a:r>
              <a:rPr lang="ko-KR" altLang="en-US" dirty="0">
                <a:ea typeface="맑은 고딕"/>
              </a:rPr>
              <a:t>에 들어가게 돼</a:t>
            </a:r>
            <a:r>
              <a:rPr lang="en-US" altLang="ko-KR" dirty="0">
                <a:ea typeface="맑은 고딕"/>
              </a:rPr>
              <a:t>.</a:t>
            </a:r>
            <a:endParaRPr lang="ko-KR" altLang="en-US" dirty="0">
              <a:ea typeface="맑은 고딕"/>
            </a:endParaRPr>
          </a:p>
          <a:p>
            <a:r>
              <a:rPr lang="ko-KR" altLang="ko-KR" dirty="0">
                <a:ea typeface="맑은 고딕"/>
              </a:rPr>
              <a:t>이미 설치되어 있는 </a:t>
            </a:r>
            <a:r>
              <a:rPr lang="en-US" altLang="ko-KR" dirty="0">
                <a:ea typeface="맑은 고딕"/>
              </a:rPr>
              <a:t>senet</a:t>
            </a:r>
            <a:r>
              <a:rPr lang="ko-KR" altLang="ko-KR" dirty="0">
                <a:ea typeface="맑은 고딕"/>
              </a:rPr>
              <a:t>의 게이트 웨이를 사용하였다</a:t>
            </a:r>
            <a:r>
              <a:rPr lang="en-US" altLang="ko-KR" dirty="0">
                <a:ea typeface="맑은 고딕"/>
              </a:rPr>
              <a:t>.</a:t>
            </a:r>
            <a:r>
              <a:rPr lang="ko-KR" altLang="ko-KR" dirty="0">
                <a:ea typeface="맑은 고딕"/>
              </a:rPr>
              <a:t> </a:t>
            </a:r>
          </a:p>
          <a:p>
            <a:endParaRPr lang="ko-KR" altLang="en-US" dirty="0">
              <a:ea typeface="맑은 고딕"/>
            </a:endParaRPr>
          </a:p>
          <a:p>
            <a:r>
              <a:rPr lang="ko-KR" altLang="ko-KR" dirty="0" err="1">
                <a:ea typeface="맑은 고딕"/>
              </a:rPr>
              <a:t>well</a:t>
            </a:r>
            <a:r>
              <a:rPr lang="ko-KR" altLang="ko-KR" dirty="0">
                <a:ea typeface="맑은 고딕"/>
              </a:rPr>
              <a:t>, </a:t>
            </a:r>
            <a:r>
              <a:rPr lang="ko-KR" altLang="ko-KR" dirty="0" err="1">
                <a:ea typeface="맑은 고딕"/>
              </a:rPr>
              <a:t>let’s</a:t>
            </a:r>
            <a:r>
              <a:rPr lang="ko-KR" altLang="ko-KR" dirty="0">
                <a:ea typeface="맑은 고딕"/>
              </a:rPr>
              <a:t> </a:t>
            </a:r>
            <a:r>
              <a:rPr lang="ko-KR" altLang="ko-KR" dirty="0" err="1">
                <a:ea typeface="맑은 고딕"/>
              </a:rPr>
              <a:t>get</a:t>
            </a:r>
            <a:r>
              <a:rPr lang="ko-KR" altLang="ko-KR" dirty="0">
                <a:ea typeface="맑은 고딕"/>
              </a:rPr>
              <a:t> </a:t>
            </a:r>
            <a:r>
              <a:rPr lang="ko-KR" altLang="ko-KR" dirty="0" err="1">
                <a:ea typeface="맑은 고딕"/>
              </a:rPr>
              <a:t>back</a:t>
            </a:r>
            <a:r>
              <a:rPr lang="ko-KR" altLang="ko-KR" dirty="0">
                <a:ea typeface="맑은 고딕"/>
              </a:rPr>
              <a:t> and </a:t>
            </a:r>
            <a:r>
              <a:rPr lang="ko-KR" altLang="ko-KR" dirty="0" err="1">
                <a:ea typeface="맑은 고딕"/>
              </a:rPr>
              <a:t>see</a:t>
            </a:r>
            <a:r>
              <a:rPr lang="ko-KR" altLang="ko-KR" dirty="0">
                <a:ea typeface="맑은 고딕"/>
              </a:rPr>
              <a:t> </a:t>
            </a:r>
            <a:r>
              <a:rPr lang="ko-KR" altLang="ko-KR" dirty="0" err="1">
                <a:ea typeface="맑은 고딕"/>
              </a:rPr>
              <a:t>the</a:t>
            </a:r>
            <a:r>
              <a:rPr lang="ko-KR" altLang="ko-KR" dirty="0">
                <a:ea typeface="맑은 고딕"/>
              </a:rPr>
              <a:t> </a:t>
            </a:r>
            <a:r>
              <a:rPr lang="ko-KR" altLang="ko-KR" dirty="0" err="1">
                <a:ea typeface="맑은 고딕"/>
              </a:rPr>
              <a:t>next</a:t>
            </a:r>
            <a:r>
              <a:rPr lang="ko-KR" altLang="ko-KR" dirty="0">
                <a:ea typeface="맑은 고딕"/>
              </a:rPr>
              <a:t> </a:t>
            </a:r>
            <a:r>
              <a:rPr lang="ko-KR" altLang="ko-KR" dirty="0" err="1">
                <a:ea typeface="맑은 고딕"/>
              </a:rPr>
              <a:t>step</a:t>
            </a:r>
            <a:r>
              <a:rPr lang="ko-KR" altLang="ko-KR" dirty="0">
                <a:ea typeface="맑은 고딕"/>
              </a:rPr>
              <a:t>.</a:t>
            </a:r>
          </a:p>
          <a:p>
            <a:r>
              <a:rPr lang="ko-KR" altLang="ko-KR" dirty="0">
                <a:ea typeface="맑은 고딕"/>
              </a:rPr>
              <a:t>The </a:t>
            </a:r>
            <a:r>
              <a:rPr lang="ko-KR" altLang="ko-KR" dirty="0" err="1">
                <a:ea typeface="맑은 고딕"/>
              </a:rPr>
              <a:t>data</a:t>
            </a:r>
            <a:r>
              <a:rPr lang="ko-KR" altLang="ko-KR" dirty="0">
                <a:ea typeface="맑은 고딕"/>
              </a:rPr>
              <a:t> </a:t>
            </a:r>
            <a:r>
              <a:rPr lang="ko-KR" altLang="ko-KR" dirty="0" err="1">
                <a:ea typeface="맑은 고딕"/>
              </a:rPr>
              <a:t>from</a:t>
            </a:r>
            <a:r>
              <a:rPr lang="ko-KR" altLang="ko-KR" dirty="0">
                <a:ea typeface="맑은 고딕"/>
              </a:rPr>
              <a:t> ESP32 </a:t>
            </a:r>
            <a:r>
              <a:rPr lang="ko-KR" altLang="ko-KR" dirty="0" err="1">
                <a:ea typeface="맑은 고딕"/>
              </a:rPr>
              <a:t>is</a:t>
            </a:r>
            <a:r>
              <a:rPr lang="ko-KR" altLang="ko-KR" dirty="0">
                <a:ea typeface="맑은 고딕"/>
              </a:rPr>
              <a:t> </a:t>
            </a:r>
            <a:r>
              <a:rPr lang="ko-KR" altLang="ko-KR" dirty="0" err="1">
                <a:ea typeface="맑은 고딕"/>
              </a:rPr>
              <a:t>entered</a:t>
            </a:r>
            <a:r>
              <a:rPr lang="ko-KR" altLang="ko-KR" dirty="0">
                <a:ea typeface="맑은 고딕"/>
              </a:rPr>
              <a:t> </a:t>
            </a:r>
            <a:r>
              <a:rPr lang="ko-KR" altLang="ko-KR" dirty="0" err="1">
                <a:ea typeface="맑은 고딕"/>
              </a:rPr>
              <a:t>into</a:t>
            </a:r>
            <a:r>
              <a:rPr lang="ko-KR" altLang="en-US" dirty="0">
                <a:ea typeface="맑은 고딕"/>
              </a:rPr>
              <a:t> </a:t>
            </a:r>
            <a:r>
              <a:rPr lang="en-US" altLang="en-US" dirty="0">
                <a:ea typeface="맑은 고딕"/>
              </a:rPr>
              <a:t>already set</a:t>
            </a:r>
            <a:r>
              <a:rPr lang="ko-KR" altLang="ko-KR" dirty="0">
                <a:ea typeface="맑은 고딕"/>
              </a:rPr>
              <a:t> </a:t>
            </a:r>
            <a:r>
              <a:rPr lang="ko-KR" altLang="ko-KR" dirty="0" err="1">
                <a:ea typeface="맑은 고딕"/>
              </a:rPr>
              <a:t>Senet's</a:t>
            </a:r>
            <a:r>
              <a:rPr lang="ko-KR" altLang="ko-KR" dirty="0">
                <a:ea typeface="맑은 고딕"/>
              </a:rPr>
              <a:t> </a:t>
            </a:r>
            <a:r>
              <a:rPr lang="ko-KR" altLang="ko-KR" dirty="0" err="1">
                <a:ea typeface="맑은 고딕"/>
              </a:rPr>
              <a:t>LoRa</a:t>
            </a:r>
            <a:r>
              <a:rPr lang="ko-KR" altLang="ko-KR" dirty="0">
                <a:ea typeface="맑은 고딕"/>
              </a:rPr>
              <a:t> </a:t>
            </a:r>
            <a:r>
              <a:rPr lang="ko-KR" altLang="ko-KR" dirty="0" err="1">
                <a:ea typeface="맑은 고딕"/>
              </a:rPr>
              <a:t>Gateway</a:t>
            </a:r>
            <a:r>
              <a:rPr lang="ko-KR" altLang="ko-KR" dirty="0">
                <a:ea typeface="맑은 고딕"/>
              </a:rPr>
              <a:t> </a:t>
            </a:r>
            <a:r>
              <a:rPr lang="ko-KR" altLang="ko-KR" dirty="0" err="1">
                <a:ea typeface="맑은 고딕"/>
              </a:rPr>
              <a:t>through</a:t>
            </a:r>
            <a:r>
              <a:rPr lang="ko-KR" altLang="ko-KR" dirty="0">
                <a:ea typeface="맑은 고딕"/>
              </a:rPr>
              <a:t> </a:t>
            </a:r>
            <a:r>
              <a:rPr lang="ko-KR" altLang="ko-KR" dirty="0" err="1">
                <a:ea typeface="맑은 고딕"/>
              </a:rPr>
              <a:t>the</a:t>
            </a:r>
            <a:r>
              <a:rPr lang="ko-KR" altLang="ko-KR" dirty="0">
                <a:ea typeface="맑은 고딕"/>
              </a:rPr>
              <a:t> </a:t>
            </a:r>
            <a:r>
              <a:rPr lang="ko-KR" altLang="ko-KR" dirty="0" err="1">
                <a:ea typeface="맑은 고딕"/>
              </a:rPr>
              <a:t>LoRa</a:t>
            </a:r>
            <a:r>
              <a:rPr lang="ko-KR" altLang="ko-KR" dirty="0">
                <a:ea typeface="맑은 고딕"/>
              </a:rPr>
              <a:t>.</a:t>
            </a:r>
          </a:p>
          <a:p>
            <a:endParaRPr lang="ko-KR" altLang="en-US"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24</a:t>
            </a:fld>
            <a:endParaRPr lang="ko-KR" altLang="en-US"/>
          </a:p>
        </p:txBody>
      </p:sp>
    </p:spTree>
    <p:extLst>
      <p:ext uri="{BB962C8B-B14F-4D97-AF65-F5344CB8AC3E}">
        <p14:creationId xmlns:p14="http://schemas.microsoft.com/office/powerpoint/2010/main" val="1177234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this time, the data of Open weather was received in JSON format. </a:t>
            </a:r>
            <a:endParaRPr lang="ko-KR" altLang="en-US" dirty="0">
              <a:ea typeface="맑은 고딕"/>
            </a:endParaRPr>
          </a:p>
          <a:p>
            <a:r>
              <a:rPr lang="en-US" altLang="ko-KR" dirty="0"/>
              <a:t>However, LoRa Gateway can not get that format, So we had to parse </a:t>
            </a:r>
            <a:r>
              <a:rPr lang="en-US" altLang="ko-KR" dirty="0" err="1"/>
              <a:t>Json</a:t>
            </a:r>
            <a:r>
              <a:rPr lang="en-US" altLang="ko-KR" dirty="0"/>
              <a:t> to ASCII to get data to the gateway</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ea typeface="맑은 고딕"/>
              </a:rPr>
              <a:t>일련의 과정을 거친 데이터는 다시 </a:t>
            </a:r>
            <a:r>
              <a:rPr lang="en-US" altLang="ko-KR" dirty="0">
                <a:ea typeface="맑은 고딕"/>
              </a:rPr>
              <a:t>Senet</a:t>
            </a:r>
            <a:r>
              <a:rPr lang="ko-KR" altLang="en-US" dirty="0">
                <a:ea typeface="맑은 고딕"/>
              </a:rPr>
              <a:t> 클라우드에 있는 </a:t>
            </a:r>
            <a:r>
              <a:rPr lang="ko-KR" altLang="en-US" dirty="0" err="1">
                <a:ea typeface="맑은 고딕"/>
              </a:rPr>
              <a:t>LoRaWAN</a:t>
            </a:r>
            <a:r>
              <a:rPr lang="ko-KR" altLang="en-US" dirty="0">
                <a:ea typeface="맑은 고딕"/>
              </a:rPr>
              <a:t> </a:t>
            </a:r>
            <a:r>
              <a:rPr lang="en-US" altLang="ko-KR" dirty="0">
                <a:ea typeface="맑은 고딕"/>
              </a:rPr>
              <a:t>server</a:t>
            </a:r>
            <a:r>
              <a:rPr lang="ko-KR" altLang="en-US" dirty="0">
                <a:ea typeface="맑은 고딕"/>
              </a:rPr>
              <a:t>로 들어가게 되고</a:t>
            </a:r>
            <a:r>
              <a:rPr lang="en-US" altLang="ko-KR" dirty="0">
                <a:ea typeface="맑은 고딕"/>
              </a:rPr>
              <a:t>,</a:t>
            </a:r>
            <a:r>
              <a:rPr lang="ko-KR" altLang="en-US" dirty="0">
                <a:ea typeface="맑은 고딕"/>
              </a:rPr>
              <a:t> 어플리케이션 서버로 다시 들어가게 돼</a:t>
            </a:r>
            <a:r>
              <a:rPr lang="en-US" altLang="ko-KR" dirty="0">
                <a:ea typeface="맑은 고딕"/>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After this processes, the data goes back to the Lora WAN server in the Senet cloud and go into the application server.</a:t>
            </a:r>
            <a:endParaRPr lang="en-US" altLang="ko-KR" dirty="0">
              <a:ea typeface="맑은 고딕"/>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ea typeface="맑은 고딕"/>
            </a:endParaRPr>
          </a:p>
          <a:p>
            <a:endParaRPr lang="en-US" altLang="ko-KR" dirty="0"/>
          </a:p>
          <a:p>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25</a:t>
            </a:fld>
            <a:endParaRPr lang="ko-KR" altLang="en-US"/>
          </a:p>
        </p:txBody>
      </p:sp>
    </p:spTree>
    <p:extLst>
      <p:ext uri="{BB962C8B-B14F-4D97-AF65-F5344CB8AC3E}">
        <p14:creationId xmlns:p14="http://schemas.microsoft.com/office/powerpoint/2010/main" val="13762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err="1"/>
              <a:t>이렇게</a:t>
            </a:r>
            <a:r>
              <a:rPr lang="en-US" dirty="0"/>
              <a:t> </a:t>
            </a:r>
            <a:r>
              <a:rPr lang="en-US" dirty="0" err="1"/>
              <a:t>받은</a:t>
            </a:r>
            <a:r>
              <a:rPr lang="en-US" dirty="0"/>
              <a:t> </a:t>
            </a:r>
            <a:r>
              <a:rPr lang="en-US" dirty="0" err="1"/>
              <a:t>데이터는</a:t>
            </a:r>
            <a:r>
              <a:rPr lang="en-US" dirty="0"/>
              <a:t> </a:t>
            </a:r>
            <a:r>
              <a:rPr lang="en-US" dirty="0" err="1"/>
              <a:t>유저들에게</a:t>
            </a:r>
            <a:r>
              <a:rPr lang="en-US" dirty="0"/>
              <a:t> </a:t>
            </a:r>
            <a:r>
              <a:rPr lang="en-US" dirty="0" err="1"/>
              <a:t>어떤</a:t>
            </a:r>
            <a:r>
              <a:rPr lang="en-US" dirty="0"/>
              <a:t> </a:t>
            </a:r>
            <a:r>
              <a:rPr lang="en-US" dirty="0" err="1"/>
              <a:t>방식으로</a:t>
            </a:r>
            <a:r>
              <a:rPr lang="en-US" dirty="0"/>
              <a:t> </a:t>
            </a:r>
            <a:r>
              <a:rPr lang="en-US" dirty="0" err="1"/>
              <a:t>보여질까</a:t>
            </a:r>
            <a:r>
              <a:rPr lang="en-US" dirty="0"/>
              <a:t>?</a:t>
            </a:r>
          </a:p>
          <a:p>
            <a:r>
              <a:rPr lang="ko-KR" altLang="en-US" dirty="0"/>
              <a:t>이 부분에 대한 설명을 위해 다음 파트인 </a:t>
            </a:r>
            <a:r>
              <a:rPr lang="en-US" altLang="ko-KR" dirty="0"/>
              <a:t>Web part</a:t>
            </a:r>
            <a:r>
              <a:rPr lang="ko-KR" altLang="en-US" dirty="0"/>
              <a:t>로 넘어가자</a:t>
            </a:r>
            <a:r>
              <a:rPr lang="en-US" altLang="ko-KR" dirty="0"/>
              <a:t>!</a:t>
            </a:r>
            <a:endParaRPr lang="en-US" dirty="0"/>
          </a:p>
          <a:p>
            <a:endParaRPr lang="en-US" dirty="0">
              <a:ea typeface="맑은 고딕"/>
            </a:endParaRPr>
          </a:p>
          <a:p>
            <a:r>
              <a:rPr lang="en-US" dirty="0"/>
              <a:t>Then, now it's time to show this data to Users I mean, farmers.</a:t>
            </a:r>
            <a:endParaRPr lang="en-US" dirty="0">
              <a:ea typeface="맑은 고딕"/>
            </a:endParaRPr>
          </a:p>
          <a:p>
            <a:endParaRPr lang="en-US"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26</a:t>
            </a:fld>
            <a:endParaRPr lang="ko-KR" altLang="en-US"/>
          </a:p>
        </p:txBody>
      </p:sp>
    </p:spTree>
    <p:extLst>
      <p:ext uri="{BB962C8B-B14F-4D97-AF65-F5344CB8AC3E}">
        <p14:creationId xmlns:p14="http://schemas.microsoft.com/office/powerpoint/2010/main" val="4035907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우리는 </a:t>
            </a:r>
            <a:r>
              <a:rPr lang="ko-KR" altLang="en-US" dirty="0" err="1"/>
              <a:t>해피파머라는</a:t>
            </a:r>
            <a:r>
              <a:rPr lang="ko-KR" altLang="en-US" dirty="0"/>
              <a:t> 서비스 플랫폼을 </a:t>
            </a:r>
            <a:r>
              <a:rPr lang="ko-KR" altLang="en-US" dirty="0" err="1"/>
              <a:t>개발했어</a:t>
            </a:r>
            <a:r>
              <a:rPr lang="en-US" altLang="ko-KR" dirty="0"/>
              <a:t>.</a:t>
            </a:r>
          </a:p>
          <a:p>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27</a:t>
            </a:fld>
            <a:endParaRPr lang="ko-KR" altLang="en-US"/>
          </a:p>
        </p:txBody>
      </p:sp>
    </p:spTree>
    <p:extLst>
      <p:ext uri="{BB962C8B-B14F-4D97-AF65-F5344CB8AC3E}">
        <p14:creationId xmlns:p14="http://schemas.microsoft.com/office/powerpoint/2010/main" val="2614495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메인 페이지에 처음 들어가면 현재 위치와 가장 가까운 팜의 데이터로 렌더링이 돼</a:t>
            </a:r>
            <a:r>
              <a:rPr lang="en-US" altLang="ko-KR" dirty="0"/>
              <a:t>.</a:t>
            </a:r>
          </a:p>
          <a:p>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28</a:t>
            </a:fld>
            <a:endParaRPr lang="ko-KR" altLang="en-US"/>
          </a:p>
        </p:txBody>
      </p:sp>
    </p:spTree>
    <p:extLst>
      <p:ext uri="{BB962C8B-B14F-4D97-AF65-F5344CB8AC3E}">
        <p14:creationId xmlns:p14="http://schemas.microsoft.com/office/powerpoint/2010/main" val="1040176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왼쪽 부분은 센서 데이터를 그래프로 보여주고 있어</a:t>
            </a:r>
            <a:r>
              <a:rPr lang="en-US" altLang="ko-KR" dirty="0"/>
              <a:t>. </a:t>
            </a:r>
            <a:r>
              <a:rPr lang="ko-KR" altLang="en-US" dirty="0"/>
              <a:t>여기서 각 그래프마다 설정 버튼이 있는데 이 버튼을 누르면 사용자가 직접 센서 값에 대한 </a:t>
            </a:r>
            <a:r>
              <a:rPr lang="en-US" altLang="ko-KR" dirty="0"/>
              <a:t>range</a:t>
            </a:r>
            <a:r>
              <a:rPr lang="ko-KR" altLang="en-US" dirty="0"/>
              <a:t>를 설정할 수 있어</a:t>
            </a:r>
            <a:r>
              <a:rPr lang="en-US" altLang="ko-KR" dirty="0"/>
              <a:t>.</a:t>
            </a:r>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29</a:t>
            </a:fld>
            <a:endParaRPr lang="ko-KR" altLang="en-US"/>
          </a:p>
        </p:txBody>
      </p:sp>
    </p:spTree>
    <p:extLst>
      <p:ext uri="{BB962C8B-B14F-4D97-AF65-F5344CB8AC3E}">
        <p14:creationId xmlns:p14="http://schemas.microsoft.com/office/powerpoint/2010/main" val="3181133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According to the United Nations, the world population is growing continuously.</a:t>
            </a:r>
          </a:p>
          <a:p>
            <a:endParaRPr lang="en-US" altLang="ko-KR" dirty="0"/>
          </a:p>
          <a:p>
            <a:r>
              <a:rPr lang="en-US" altLang="ko-KR" dirty="0"/>
              <a:t>UN</a:t>
            </a:r>
            <a:r>
              <a:rPr lang="ko-KR" altLang="en-US" dirty="0"/>
              <a:t>에 따르면 계속적으로 인구가 증가</a:t>
            </a:r>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a:t>
            </a:fld>
            <a:endParaRPr lang="ko-KR" altLang="en-US"/>
          </a:p>
        </p:txBody>
      </p:sp>
    </p:spTree>
    <p:extLst>
      <p:ext uri="{BB962C8B-B14F-4D97-AF65-F5344CB8AC3E}">
        <p14:creationId xmlns:p14="http://schemas.microsoft.com/office/powerpoint/2010/main" val="1942318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왼쪽 부분은 센서 데이터를 그래프로 보여주고 있어</a:t>
            </a:r>
            <a:r>
              <a:rPr lang="en-US" altLang="ko-KR" dirty="0"/>
              <a:t>. </a:t>
            </a:r>
            <a:r>
              <a:rPr lang="ko-KR" altLang="en-US" dirty="0"/>
              <a:t>여기서 각 그래프마다 설정 버튼이 있는데 이 버튼을 누르면 사용자가 직접 센서 값에 대한 </a:t>
            </a:r>
            <a:r>
              <a:rPr lang="en-US" altLang="ko-KR" dirty="0"/>
              <a:t>range</a:t>
            </a:r>
            <a:r>
              <a:rPr lang="ko-KR" altLang="en-US" dirty="0"/>
              <a:t>를 설정할 수 있어</a:t>
            </a:r>
            <a:r>
              <a:rPr lang="en-US" altLang="ko-KR" dirty="0"/>
              <a:t>.</a:t>
            </a:r>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30</a:t>
            </a:fld>
            <a:endParaRPr lang="ko-KR" altLang="en-US"/>
          </a:p>
        </p:txBody>
      </p:sp>
    </p:spTree>
    <p:extLst>
      <p:ext uri="{BB962C8B-B14F-4D97-AF65-F5344CB8AC3E}">
        <p14:creationId xmlns:p14="http://schemas.microsoft.com/office/powerpoint/2010/main" val="2913405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왼쪽 부분은 센서 데이터를 그래프로 보여주고 있어</a:t>
            </a:r>
            <a:r>
              <a:rPr lang="en-US" altLang="ko-KR" dirty="0"/>
              <a:t>. </a:t>
            </a:r>
            <a:r>
              <a:rPr lang="ko-KR" altLang="en-US" dirty="0"/>
              <a:t>여기서 각 그래프마다 설정 버튼이 있는데 이 버튼을 누르면 사용자가 직접 센서 값에 대한 </a:t>
            </a:r>
            <a:r>
              <a:rPr lang="en-US" altLang="ko-KR" dirty="0"/>
              <a:t>range</a:t>
            </a:r>
            <a:r>
              <a:rPr lang="ko-KR" altLang="en-US" dirty="0"/>
              <a:t>를 설정할 수 있어</a:t>
            </a:r>
            <a:r>
              <a:rPr lang="en-US" altLang="ko-KR" dirty="0"/>
              <a:t>.</a:t>
            </a:r>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31</a:t>
            </a:fld>
            <a:endParaRPr lang="ko-KR" altLang="en-US"/>
          </a:p>
        </p:txBody>
      </p:sp>
    </p:spTree>
    <p:extLst>
      <p:ext uri="{BB962C8B-B14F-4D97-AF65-F5344CB8AC3E}">
        <p14:creationId xmlns:p14="http://schemas.microsoft.com/office/powerpoint/2010/main" val="2911240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설정하고 나면 그래프에 화면과 같이 </a:t>
            </a:r>
            <a:r>
              <a:rPr lang="en-US" altLang="ko-KR" dirty="0"/>
              <a:t>(</a:t>
            </a:r>
            <a:r>
              <a:rPr lang="ko-KR" altLang="en-US" dirty="0"/>
              <a:t>슬라이드에서 보이듯이 이렇게</a:t>
            </a:r>
            <a:r>
              <a:rPr lang="en-US" altLang="ko-KR" dirty="0"/>
              <a:t>) </a:t>
            </a:r>
            <a:r>
              <a:rPr lang="ko-KR" altLang="en-US" dirty="0"/>
              <a:t>나타나는데</a:t>
            </a:r>
            <a:r>
              <a:rPr lang="en-US" altLang="ko-KR" dirty="0"/>
              <a:t>, </a:t>
            </a:r>
            <a:r>
              <a:rPr lang="ko-KR" altLang="en-US" dirty="0"/>
              <a:t>이를 통해 사용자는 자신에게 필요한 정보에 집중할 수 있어</a:t>
            </a:r>
            <a:r>
              <a:rPr lang="en-US" altLang="ko-KR" dirty="0"/>
              <a:t>.</a:t>
            </a:r>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32</a:t>
            </a:fld>
            <a:endParaRPr lang="ko-KR" altLang="en-US"/>
          </a:p>
        </p:txBody>
      </p:sp>
    </p:spTree>
    <p:extLst>
      <p:ext uri="{BB962C8B-B14F-4D97-AF65-F5344CB8AC3E}">
        <p14:creationId xmlns:p14="http://schemas.microsoft.com/office/powerpoint/2010/main" val="3838958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오른쪽 부분은 맵 안의 마커를 통해 여러 지역의 현재 데이터를 수치로 확인할 수 있어</a:t>
            </a:r>
            <a:r>
              <a:rPr lang="en-US" altLang="ko-KR" dirty="0"/>
              <a:t>.</a:t>
            </a:r>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33</a:t>
            </a:fld>
            <a:endParaRPr lang="ko-KR" altLang="en-US"/>
          </a:p>
        </p:txBody>
      </p:sp>
    </p:spTree>
    <p:extLst>
      <p:ext uri="{BB962C8B-B14F-4D97-AF65-F5344CB8AC3E}">
        <p14:creationId xmlns:p14="http://schemas.microsoft.com/office/powerpoint/2010/main" val="640240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그리고 위의 검색 기능으로 팜을 선택하면 해당 팜의 데이터를 확인할 수 있어</a:t>
            </a:r>
            <a:r>
              <a:rPr lang="en-US" altLang="ko-KR" dirty="0"/>
              <a:t>.</a:t>
            </a:r>
            <a:endParaRPr lang="ko-KR" altLang="en-US" dirty="0"/>
          </a:p>
          <a:p>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34</a:t>
            </a:fld>
            <a:endParaRPr lang="ko-KR" altLang="en-US"/>
          </a:p>
        </p:txBody>
      </p:sp>
    </p:spTree>
    <p:extLst>
      <p:ext uri="{BB962C8B-B14F-4D97-AF65-F5344CB8AC3E}">
        <p14:creationId xmlns:p14="http://schemas.microsoft.com/office/powerpoint/2010/main" val="152561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그리고 위의 검색 기능으로 팜을 선택하면 해당 팜의 데이터를 확인할 수 있어</a:t>
            </a:r>
            <a:r>
              <a:rPr lang="en-US" altLang="ko-KR" dirty="0"/>
              <a:t>.</a:t>
            </a:r>
            <a:endParaRPr lang="ko-KR" altLang="en-US" dirty="0"/>
          </a:p>
          <a:p>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35</a:t>
            </a:fld>
            <a:endParaRPr lang="ko-KR" altLang="en-US"/>
          </a:p>
        </p:txBody>
      </p:sp>
    </p:spTree>
    <p:extLst>
      <p:ext uri="{BB962C8B-B14F-4D97-AF65-F5344CB8AC3E}">
        <p14:creationId xmlns:p14="http://schemas.microsoft.com/office/powerpoint/2010/main" val="1321345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ea typeface="맑은 고딕"/>
              </a:rPr>
              <a:t>Thank you, Minji! </a:t>
            </a:r>
            <a:endParaRPr lang="ko-KR" altLang="en-US"/>
          </a:p>
          <a:p>
            <a:r>
              <a:rPr lang="en-US" altLang="ko-KR">
                <a:ea typeface="맑은 고딕"/>
              </a:rPr>
              <a:t>Hello</a:t>
            </a:r>
            <a:r>
              <a:rPr lang="ko-KR">
                <a:ea typeface="맑은 고딕"/>
              </a:rPr>
              <a:t>, </a:t>
            </a:r>
            <a:r>
              <a:rPr lang="ko-KR" err="1">
                <a:ea typeface="맑은 고딕"/>
              </a:rPr>
              <a:t>I</a:t>
            </a:r>
            <a:r>
              <a:rPr lang="ko-KR">
                <a:ea typeface="맑은 고딕"/>
              </a:rPr>
              <a:t> </a:t>
            </a:r>
            <a:r>
              <a:rPr lang="ko-KR" err="1">
                <a:ea typeface="맑은 고딕"/>
              </a:rPr>
              <a:t>am</a:t>
            </a:r>
            <a:r>
              <a:rPr lang="ko-KR">
                <a:ea typeface="맑은 고딕"/>
              </a:rPr>
              <a:t> </a:t>
            </a:r>
            <a:r>
              <a:rPr lang="ko-KR" err="1">
                <a:ea typeface="맑은 고딕"/>
              </a:rPr>
              <a:t>Sungjin</a:t>
            </a:r>
            <a:r>
              <a:rPr lang="ko-KR">
                <a:ea typeface="맑은 고딕"/>
              </a:rPr>
              <a:t> </a:t>
            </a:r>
            <a:r>
              <a:rPr lang="ko-KR" err="1">
                <a:ea typeface="맑은 고딕"/>
              </a:rPr>
              <a:t>who</a:t>
            </a:r>
            <a:r>
              <a:rPr lang="ko-KR">
                <a:ea typeface="맑은 고딕"/>
              </a:rPr>
              <a:t> </a:t>
            </a:r>
            <a:r>
              <a:rPr lang="ko-KR" err="1">
                <a:ea typeface="맑은 고딕"/>
              </a:rPr>
              <a:t>took</a:t>
            </a:r>
            <a:r>
              <a:rPr lang="ko-KR">
                <a:ea typeface="맑은 고딕"/>
              </a:rPr>
              <a:t> </a:t>
            </a:r>
            <a:r>
              <a:rPr lang="ko-KR" err="1">
                <a:ea typeface="맑은 고딕"/>
              </a:rPr>
              <a:t>over</a:t>
            </a:r>
            <a:r>
              <a:rPr lang="ko-KR">
                <a:ea typeface="맑은 고딕"/>
              </a:rPr>
              <a:t> </a:t>
            </a:r>
            <a:r>
              <a:rPr lang="ko-KR" err="1">
                <a:ea typeface="맑은 고딕"/>
              </a:rPr>
              <a:t>the</a:t>
            </a:r>
            <a:r>
              <a:rPr lang="ko-KR">
                <a:ea typeface="맑은 고딕"/>
              </a:rPr>
              <a:t> </a:t>
            </a:r>
            <a:r>
              <a:rPr lang="ko-KR" err="1">
                <a:ea typeface="맑은 고딕"/>
              </a:rPr>
              <a:t>presentation</a:t>
            </a:r>
            <a:r>
              <a:rPr lang="ko-KR">
                <a:ea typeface="맑은 고딕"/>
              </a:rPr>
              <a:t>.</a:t>
            </a:r>
            <a:r>
              <a:rPr lang="ko-KR" altLang="en-US">
                <a:ea typeface="맑은 고딕"/>
              </a:rPr>
              <a:t> </a:t>
            </a:r>
            <a:r>
              <a:rPr lang="ko-KR" err="1">
                <a:ea typeface="맑은 고딕"/>
              </a:rPr>
              <a:t>What</a:t>
            </a:r>
            <a:r>
              <a:rPr lang="ko-KR">
                <a:ea typeface="맑은 고딕"/>
              </a:rPr>
              <a:t> </a:t>
            </a:r>
            <a:r>
              <a:rPr lang="ko-KR" err="1">
                <a:ea typeface="맑은 고딕"/>
              </a:rPr>
              <a:t>I’m</a:t>
            </a:r>
            <a:r>
              <a:rPr lang="ko-KR">
                <a:ea typeface="맑은 고딕"/>
              </a:rPr>
              <a:t> </a:t>
            </a:r>
            <a:r>
              <a:rPr lang="ko-KR" err="1">
                <a:ea typeface="맑은 고딕"/>
              </a:rPr>
              <a:t>going</a:t>
            </a:r>
            <a:r>
              <a:rPr lang="ko-KR">
                <a:ea typeface="맑은 고딕"/>
              </a:rPr>
              <a:t> </a:t>
            </a:r>
            <a:r>
              <a:rPr lang="ko-KR" err="1">
                <a:ea typeface="맑은 고딕"/>
              </a:rPr>
              <a:t>to</a:t>
            </a:r>
            <a:r>
              <a:rPr lang="ko-KR">
                <a:ea typeface="맑은 고딕"/>
              </a:rPr>
              <a:t> </a:t>
            </a:r>
            <a:r>
              <a:rPr lang="ko-KR" err="1">
                <a:ea typeface="맑은 고딕"/>
              </a:rPr>
              <a:t>talk</a:t>
            </a:r>
            <a:r>
              <a:rPr lang="ko-KR">
                <a:ea typeface="맑은 고딕"/>
              </a:rPr>
              <a:t> </a:t>
            </a:r>
            <a:r>
              <a:rPr lang="ko-KR" err="1">
                <a:ea typeface="맑은 고딕"/>
              </a:rPr>
              <a:t>about</a:t>
            </a:r>
            <a:r>
              <a:rPr lang="ko-KR">
                <a:ea typeface="맑은 고딕"/>
              </a:rPr>
              <a:t> </a:t>
            </a:r>
            <a:r>
              <a:rPr lang="ko-KR" err="1">
                <a:ea typeface="맑은 고딕"/>
              </a:rPr>
              <a:t>is</a:t>
            </a:r>
            <a:r>
              <a:rPr lang="ko-KR">
                <a:ea typeface="맑은 고딕"/>
              </a:rPr>
              <a:t> </a:t>
            </a:r>
            <a:r>
              <a:rPr lang="ko-KR" err="1">
                <a:ea typeface="맑은 고딕"/>
              </a:rPr>
              <a:t>Kubernetes</a:t>
            </a:r>
            <a:r>
              <a:rPr lang="en-US" altLang="ko-KR">
                <a:ea typeface="맑은 고딕"/>
              </a:rPr>
              <a:t>.</a:t>
            </a:r>
            <a:endParaRPr lang="ko-KR" altLang="en-US">
              <a:ea typeface="맑은 고딕"/>
            </a:endParaRPr>
          </a:p>
          <a:p>
            <a:r>
              <a:rPr lang="en-US" altLang="ko-KR">
                <a:ea typeface="맑은 고딕"/>
              </a:rPr>
              <a:t>Earlier,</a:t>
            </a:r>
            <a:r>
              <a:rPr lang="ko-KR" altLang="en-US">
                <a:ea typeface="맑은 고딕"/>
              </a:rPr>
              <a:t> </a:t>
            </a:r>
            <a:r>
              <a:rPr lang="en-US" altLang="ko-KR">
                <a:ea typeface="맑은 고딕"/>
              </a:rPr>
              <a:t>Minji</a:t>
            </a:r>
            <a:r>
              <a:rPr lang="ko-KR" altLang="en-US">
                <a:ea typeface="맑은 고딕"/>
              </a:rPr>
              <a:t> </a:t>
            </a:r>
            <a:r>
              <a:rPr lang="en-US" altLang="ko-KR">
                <a:ea typeface="맑은 고딕"/>
              </a:rPr>
              <a:t>showed</a:t>
            </a:r>
            <a:r>
              <a:rPr lang="ko-KR" altLang="en-US">
                <a:ea typeface="맑은 고딕"/>
              </a:rPr>
              <a:t> </a:t>
            </a:r>
            <a:r>
              <a:rPr lang="en-US" altLang="ko-KR">
                <a:ea typeface="맑은 고딕"/>
              </a:rPr>
              <a:t>a</a:t>
            </a:r>
            <a:r>
              <a:rPr lang="ko-KR" altLang="en-US">
                <a:ea typeface="맑은 고딕"/>
              </a:rPr>
              <a:t> </a:t>
            </a:r>
            <a:r>
              <a:rPr lang="en-US" altLang="ko-KR">
                <a:ea typeface="맑은 고딕"/>
              </a:rPr>
              <a:t>surprising</a:t>
            </a:r>
            <a:r>
              <a:rPr lang="ko-KR" altLang="en-US">
                <a:ea typeface="맑은 고딕"/>
              </a:rPr>
              <a:t> </a:t>
            </a:r>
            <a:r>
              <a:rPr lang="en-US" altLang="ko-KR">
                <a:ea typeface="맑은 고딕"/>
              </a:rPr>
              <a:t>service. </a:t>
            </a:r>
            <a:r>
              <a:rPr lang="en-US"/>
              <a:t>We applied Kubernetes to this service.</a:t>
            </a:r>
            <a:endParaRPr lang="ko-KR" altLang="en-US">
              <a:ea typeface="맑은 고딕"/>
            </a:endParaRPr>
          </a:p>
          <a:p>
            <a:endParaRPr lang="ko-KR" altLang="en-US">
              <a:ea typeface="맑은 고딕"/>
              <a:cs typeface="+mn-lt"/>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36</a:t>
            </a:fld>
            <a:endParaRPr lang="ko-KR" altLang="en-US"/>
          </a:p>
        </p:txBody>
      </p:sp>
    </p:spTree>
    <p:extLst>
      <p:ext uri="{BB962C8B-B14F-4D97-AF65-F5344CB8AC3E}">
        <p14:creationId xmlns:p14="http://schemas.microsoft.com/office/powerpoint/2010/main" val="3200863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This architecture shows how we applied Kubernetes to our platform. In the platform, We have two servers, a front-end web server and a back-end application server which were </a:t>
            </a:r>
            <a:r>
              <a:rPr lang="en-US" err="1"/>
              <a:t>dockerized</a:t>
            </a:r>
            <a:r>
              <a:rPr lang="en-US"/>
              <a:t>. These </a:t>
            </a:r>
            <a:r>
              <a:rPr lang="en-US" err="1"/>
              <a:t>dockerized</a:t>
            </a:r>
            <a:r>
              <a:rPr lang="en-US"/>
              <a:t> containers run in pods, the minimum execution unit of Kubernetes.</a:t>
            </a:r>
          </a:p>
          <a:p>
            <a:r>
              <a:rPr lang="en-US"/>
              <a:t>The worker node is controlled by the master node. Each worker node's </a:t>
            </a:r>
            <a:r>
              <a:rPr lang="en-US" err="1"/>
              <a:t>Kublet</a:t>
            </a:r>
            <a:r>
              <a:rPr lang="en-US"/>
              <a:t> monitors its state and delivers it to the master node.</a:t>
            </a:r>
            <a:endParaRPr lang="en-US">
              <a:ea typeface="맑은 고딕"/>
            </a:endParaRPr>
          </a:p>
          <a:p>
            <a:r>
              <a:rPr lang="en-US"/>
              <a:t>And the master node monitors this state and adjusts the number of nodes and pods. This makes the state of the cluster optimal.</a:t>
            </a: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37</a:t>
            </a:fld>
            <a:endParaRPr lang="ko-KR" altLang="en-US"/>
          </a:p>
        </p:txBody>
      </p:sp>
    </p:spTree>
    <p:extLst>
      <p:ext uri="{BB962C8B-B14F-4D97-AF65-F5344CB8AC3E}">
        <p14:creationId xmlns:p14="http://schemas.microsoft.com/office/powerpoint/2010/main" val="640377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This architecture shows how we applied Kubernetes to our platform. In the platform, We have two servers, a front-end web server and a back-end application server which were </a:t>
            </a:r>
            <a:r>
              <a:rPr lang="en-US" err="1"/>
              <a:t>dockerized</a:t>
            </a:r>
            <a:r>
              <a:rPr lang="en-US"/>
              <a:t>. These </a:t>
            </a:r>
            <a:r>
              <a:rPr lang="en-US" err="1"/>
              <a:t>dockerized</a:t>
            </a:r>
            <a:r>
              <a:rPr lang="en-US"/>
              <a:t> containers run in pods, the minimum execution unit of Kubernetes.</a:t>
            </a:r>
          </a:p>
          <a:p>
            <a:r>
              <a:rPr lang="en-US"/>
              <a:t>The worker node is controlled by the master node. Each worker node's </a:t>
            </a:r>
            <a:r>
              <a:rPr lang="en-US" err="1"/>
              <a:t>Kublet</a:t>
            </a:r>
            <a:r>
              <a:rPr lang="en-US"/>
              <a:t> monitors its state and delivers it to the master node.</a:t>
            </a:r>
            <a:endParaRPr lang="en-US">
              <a:ea typeface="맑은 고딕"/>
            </a:endParaRPr>
          </a:p>
          <a:p>
            <a:r>
              <a:rPr lang="en-US"/>
              <a:t>And the master node monitors this state and adjusts the number of nodes and pods. This makes the state of the cluster optimal.</a:t>
            </a: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38</a:t>
            </a:fld>
            <a:endParaRPr lang="ko-KR" altLang="en-US"/>
          </a:p>
        </p:txBody>
      </p:sp>
    </p:spTree>
    <p:extLst>
      <p:ext uri="{BB962C8B-B14F-4D97-AF65-F5344CB8AC3E}">
        <p14:creationId xmlns:p14="http://schemas.microsoft.com/office/powerpoint/2010/main" val="4756563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This architecture shows how we applied Kubernetes to our platform. In the platform, We have two servers, a front-end web server and a back-end application server which were </a:t>
            </a:r>
            <a:r>
              <a:rPr lang="en-US" err="1"/>
              <a:t>dockerized</a:t>
            </a:r>
            <a:r>
              <a:rPr lang="en-US"/>
              <a:t>. These </a:t>
            </a:r>
            <a:r>
              <a:rPr lang="en-US" err="1"/>
              <a:t>dockerized</a:t>
            </a:r>
            <a:r>
              <a:rPr lang="en-US"/>
              <a:t> containers run in pods, the minimum execution unit of Kubernetes.</a:t>
            </a:r>
          </a:p>
          <a:p>
            <a:r>
              <a:rPr lang="en-US"/>
              <a:t>The worker node is controlled by the master node. Each worker node's </a:t>
            </a:r>
            <a:r>
              <a:rPr lang="en-US" err="1"/>
              <a:t>Kublet</a:t>
            </a:r>
            <a:r>
              <a:rPr lang="en-US"/>
              <a:t> monitors its state and delivers it to the master node.</a:t>
            </a:r>
            <a:endParaRPr lang="en-US">
              <a:ea typeface="맑은 고딕"/>
            </a:endParaRPr>
          </a:p>
          <a:p>
            <a:r>
              <a:rPr lang="en-US"/>
              <a:t>And the master node monitors this state and adjusts the number of nodes and pods. This makes the state of the cluster optimal.</a:t>
            </a: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39</a:t>
            </a:fld>
            <a:endParaRPr lang="ko-KR" altLang="en-US"/>
          </a:p>
        </p:txBody>
      </p:sp>
    </p:spTree>
    <p:extLst>
      <p:ext uri="{BB962C8B-B14F-4D97-AF65-F5344CB8AC3E}">
        <p14:creationId xmlns:p14="http://schemas.microsoft.com/office/powerpoint/2010/main" val="901480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population growth requires an increase in food production.</a:t>
            </a:r>
          </a:p>
          <a:p>
            <a:endParaRPr lang="en-US" altLang="ko-KR" dirty="0"/>
          </a:p>
          <a:p>
            <a:r>
              <a:rPr lang="ko-KR" altLang="en-US" dirty="0"/>
              <a:t>인구가 증가함에 따라 식량 생산량도 </a:t>
            </a:r>
            <a:r>
              <a:rPr lang="ko-KR" altLang="en-US" dirty="0" err="1"/>
              <a:t>증가해야함</a:t>
            </a:r>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a:t>
            </a:fld>
            <a:endParaRPr lang="ko-KR" altLang="en-US"/>
          </a:p>
        </p:txBody>
      </p:sp>
    </p:spTree>
    <p:extLst>
      <p:ext uri="{BB962C8B-B14F-4D97-AF65-F5344CB8AC3E}">
        <p14:creationId xmlns:p14="http://schemas.microsoft.com/office/powerpoint/2010/main" val="4226681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dirty="0" err="1">
                <a:ea typeface="맑은 고딕"/>
              </a:rPr>
              <a:t>As</a:t>
            </a:r>
            <a:r>
              <a:rPr lang="ko-KR" dirty="0">
                <a:ea typeface="맑은 고딕"/>
              </a:rPr>
              <a:t> </a:t>
            </a:r>
            <a:r>
              <a:rPr lang="ko-KR" dirty="0" err="1">
                <a:ea typeface="맑은 고딕"/>
              </a:rPr>
              <a:t>we</a:t>
            </a:r>
            <a:r>
              <a:rPr lang="ko-KR" dirty="0">
                <a:ea typeface="맑은 고딕"/>
              </a:rPr>
              <a:t> </a:t>
            </a:r>
            <a:r>
              <a:rPr lang="ko-KR" dirty="0" err="1">
                <a:ea typeface="맑은 고딕"/>
              </a:rPr>
              <a:t>heard</a:t>
            </a:r>
            <a:r>
              <a:rPr lang="ko-KR" dirty="0">
                <a:ea typeface="맑은 고딕"/>
              </a:rPr>
              <a:t> </a:t>
            </a:r>
            <a:r>
              <a:rPr lang="ko-KR" dirty="0" err="1">
                <a:ea typeface="맑은 고딕"/>
              </a:rPr>
              <a:t>from</a:t>
            </a:r>
            <a:r>
              <a:rPr lang="ko-KR" dirty="0">
                <a:ea typeface="맑은 고딕"/>
              </a:rPr>
              <a:t> </a:t>
            </a:r>
            <a:r>
              <a:rPr lang="ko-KR" dirty="0" err="1">
                <a:ea typeface="맑은 고딕"/>
              </a:rPr>
              <a:t>Dayeon</a:t>
            </a:r>
            <a:r>
              <a:rPr lang="ko-KR" dirty="0">
                <a:ea typeface="맑은 고딕"/>
              </a:rPr>
              <a:t>, </a:t>
            </a:r>
            <a:r>
              <a:rPr lang="ko-KR" dirty="0" err="1">
                <a:ea typeface="맑은 고딕"/>
              </a:rPr>
              <a:t>we</a:t>
            </a:r>
            <a:r>
              <a:rPr lang="ko-KR" dirty="0">
                <a:ea typeface="맑은 고딕"/>
              </a:rPr>
              <a:t> </a:t>
            </a:r>
            <a:r>
              <a:rPr lang="ko-KR" dirty="0" err="1">
                <a:ea typeface="맑은 고딕"/>
              </a:rPr>
              <a:t>already</a:t>
            </a:r>
            <a:r>
              <a:rPr lang="ko-KR" dirty="0">
                <a:ea typeface="맑은 고딕"/>
              </a:rPr>
              <a:t> </a:t>
            </a:r>
            <a:r>
              <a:rPr lang="ko-KR" dirty="0" err="1">
                <a:ea typeface="맑은 고딕"/>
              </a:rPr>
              <a:t>know</a:t>
            </a:r>
            <a:r>
              <a:rPr lang="ko-KR" dirty="0">
                <a:ea typeface="맑은 고딕"/>
              </a:rPr>
              <a:t> </a:t>
            </a:r>
            <a:r>
              <a:rPr lang="ko-KR" dirty="0" err="1">
                <a:ea typeface="맑은 고딕"/>
              </a:rPr>
              <a:t>about</a:t>
            </a:r>
            <a:r>
              <a:rPr lang="ko-KR" dirty="0">
                <a:ea typeface="맑은 고딕"/>
              </a:rPr>
              <a:t> </a:t>
            </a:r>
            <a:r>
              <a:rPr lang="ko-KR" dirty="0" err="1">
                <a:ea typeface="맑은 고딕"/>
              </a:rPr>
              <a:t>the</a:t>
            </a:r>
            <a:r>
              <a:rPr lang="ko-KR" dirty="0">
                <a:ea typeface="맑은 고딕"/>
              </a:rPr>
              <a:t> </a:t>
            </a:r>
            <a:r>
              <a:rPr lang="ko-KR" dirty="0" err="1">
                <a:ea typeface="맑은 고딕"/>
              </a:rPr>
              <a:t>three</a:t>
            </a:r>
            <a:r>
              <a:rPr lang="ko-KR" dirty="0">
                <a:ea typeface="맑은 고딕"/>
              </a:rPr>
              <a:t> </a:t>
            </a:r>
            <a:r>
              <a:rPr lang="ko-KR" dirty="0" err="1">
                <a:ea typeface="맑은 고딕"/>
              </a:rPr>
              <a:t>benefits</a:t>
            </a:r>
            <a:r>
              <a:rPr lang="ko-KR" dirty="0">
                <a:ea typeface="맑은 고딕"/>
              </a:rPr>
              <a:t> of </a:t>
            </a:r>
            <a:r>
              <a:rPr lang="ko-KR" dirty="0" err="1">
                <a:ea typeface="맑은 고딕"/>
              </a:rPr>
              <a:t>Kubernetes</a:t>
            </a:r>
            <a:r>
              <a:rPr lang="ko-KR" dirty="0">
                <a:ea typeface="맑은 고딕"/>
              </a:rPr>
              <a:t>. </a:t>
            </a:r>
            <a:r>
              <a:rPr lang="ko-KR" dirty="0" err="1">
                <a:ea typeface="맑은 고딕"/>
              </a:rPr>
              <a:t>Does</a:t>
            </a:r>
            <a:r>
              <a:rPr lang="ko-KR" dirty="0">
                <a:ea typeface="맑은 고딕"/>
              </a:rPr>
              <a:t> </a:t>
            </a:r>
            <a:r>
              <a:rPr lang="ko-KR" dirty="0" err="1">
                <a:ea typeface="맑은 고딕"/>
              </a:rPr>
              <a:t>anyone</a:t>
            </a:r>
            <a:r>
              <a:rPr lang="ko-KR" dirty="0">
                <a:ea typeface="맑은 고딕"/>
              </a:rPr>
              <a:t> </a:t>
            </a:r>
            <a:r>
              <a:rPr lang="ko-KR" dirty="0" err="1">
                <a:ea typeface="맑은 고딕"/>
              </a:rPr>
              <a:t>remember</a:t>
            </a:r>
            <a:r>
              <a:rPr lang="ko-KR" dirty="0">
                <a:ea typeface="맑은 고딕"/>
              </a:rPr>
              <a:t>?</a:t>
            </a:r>
            <a:r>
              <a:rPr lang="ko-KR" altLang="en-US" dirty="0">
                <a:ea typeface="맑은 고딕"/>
              </a:rPr>
              <a:t> </a:t>
            </a:r>
            <a:endParaRPr lang="ko-KR" altLang="en-US" dirty="0"/>
          </a:p>
          <a:p>
            <a:r>
              <a:rPr lang="en-US" altLang="ko-KR" dirty="0">
                <a:ea typeface="맑은 고딕"/>
              </a:rPr>
              <a:t>That's</a:t>
            </a:r>
            <a:r>
              <a:rPr lang="ko-KR" dirty="0">
                <a:ea typeface="맑은 고딕"/>
              </a:rPr>
              <a:t> </a:t>
            </a:r>
            <a:r>
              <a:rPr lang="en-US" altLang="ko-KR" dirty="0">
                <a:ea typeface="맑은 고딕"/>
              </a:rPr>
              <a:t>right! Self healing, Monitoring, A</a:t>
            </a:r>
            <a:r>
              <a:rPr lang="en-US" dirty="0"/>
              <a:t>uto scaling.</a:t>
            </a:r>
            <a:endParaRPr lang="en-US" dirty="0">
              <a:ea typeface="맑은 고딕"/>
            </a:endParaRPr>
          </a:p>
          <a:p>
            <a:r>
              <a:rPr lang="en-US" dirty="0"/>
              <a:t>Through these advantages, we can expect an effect in terms of stability and availability. Therefore we compared before and after using Kubernetes in the </a:t>
            </a:r>
            <a:r>
              <a:rPr lang="en-US" dirty="0" err="1"/>
              <a:t>LoRaWAN</a:t>
            </a:r>
            <a:r>
              <a:rPr lang="en-US" dirty="0"/>
              <a:t>-based smart farm platform to find out the pros and cons.</a:t>
            </a:r>
            <a:endParaRPr lang="en-US"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40</a:t>
            </a:fld>
            <a:endParaRPr lang="ko-KR" altLang="en-US"/>
          </a:p>
        </p:txBody>
      </p:sp>
    </p:spTree>
    <p:extLst>
      <p:ext uri="{BB962C8B-B14F-4D97-AF65-F5344CB8AC3E}">
        <p14:creationId xmlns:p14="http://schemas.microsoft.com/office/powerpoint/2010/main" val="27049376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err="1">
                <a:ea typeface="맑은 고딕"/>
              </a:rPr>
              <a:t>We</a:t>
            </a:r>
            <a:r>
              <a:rPr lang="ko-KR">
                <a:ea typeface="맑은 고딕"/>
              </a:rPr>
              <a:t> </a:t>
            </a:r>
            <a:r>
              <a:rPr lang="ko-KR" err="1">
                <a:ea typeface="맑은 고딕"/>
              </a:rPr>
              <a:t>configured</a:t>
            </a:r>
            <a:r>
              <a:rPr lang="ko-KR">
                <a:ea typeface="맑은 고딕"/>
              </a:rPr>
              <a:t> </a:t>
            </a:r>
            <a:r>
              <a:rPr lang="ko-KR" err="1">
                <a:ea typeface="맑은 고딕"/>
              </a:rPr>
              <a:t>a</a:t>
            </a:r>
            <a:r>
              <a:rPr lang="ko-KR">
                <a:ea typeface="맑은 고딕"/>
              </a:rPr>
              <a:t> </a:t>
            </a:r>
            <a:r>
              <a:rPr lang="ko-KR" err="1">
                <a:ea typeface="맑은 고딕"/>
              </a:rPr>
              <a:t>distributed</a:t>
            </a:r>
            <a:r>
              <a:rPr lang="ko-KR">
                <a:ea typeface="맑은 고딕"/>
              </a:rPr>
              <a:t> </a:t>
            </a:r>
            <a:r>
              <a:rPr lang="ko-KR" err="1">
                <a:ea typeface="맑은 고딕"/>
              </a:rPr>
              <a:t>load</a:t>
            </a:r>
            <a:r>
              <a:rPr lang="ko-KR">
                <a:ea typeface="맑은 고딕"/>
              </a:rPr>
              <a:t> </a:t>
            </a:r>
            <a:r>
              <a:rPr lang="en-US" altLang="ko-KR">
                <a:ea typeface="맑은 고딕"/>
              </a:rPr>
              <a:t>testing</a:t>
            </a:r>
            <a:r>
              <a:rPr lang="ko-KR">
                <a:ea typeface="맑은 고딕"/>
              </a:rPr>
              <a:t> </a:t>
            </a:r>
            <a:r>
              <a:rPr lang="ko-KR" err="1">
                <a:ea typeface="맑은 고딕"/>
              </a:rPr>
              <a:t>cluster</a:t>
            </a:r>
            <a:r>
              <a:rPr lang="ko-KR">
                <a:ea typeface="맑은 고딕"/>
              </a:rPr>
              <a:t> </a:t>
            </a:r>
            <a:r>
              <a:rPr lang="ko-KR" err="1">
                <a:ea typeface="맑은 고딕"/>
              </a:rPr>
              <a:t>for</a:t>
            </a:r>
            <a:r>
              <a:rPr lang="ko-KR">
                <a:ea typeface="맑은 고딕"/>
              </a:rPr>
              <a:t> </a:t>
            </a:r>
            <a:r>
              <a:rPr lang="ko-KR" err="1">
                <a:ea typeface="맑은 고딕"/>
              </a:rPr>
              <a:t>accurate</a:t>
            </a:r>
            <a:r>
              <a:rPr lang="ko-KR">
                <a:ea typeface="맑은 고딕"/>
              </a:rPr>
              <a:t> </a:t>
            </a:r>
            <a:r>
              <a:rPr lang="ko-KR" err="1">
                <a:ea typeface="맑은 고딕"/>
              </a:rPr>
              <a:t>experiments</a:t>
            </a:r>
            <a:r>
              <a:rPr lang="ko-KR">
                <a:ea typeface="맑은 고딕"/>
              </a:rPr>
              <a:t>. </a:t>
            </a:r>
            <a:r>
              <a:rPr lang="ko-KR" err="1">
                <a:ea typeface="맑은 고딕"/>
              </a:rPr>
              <a:t>In</a:t>
            </a:r>
            <a:r>
              <a:rPr lang="ko-KR">
                <a:ea typeface="맑은 고딕"/>
              </a:rPr>
              <a:t> </a:t>
            </a:r>
            <a:r>
              <a:rPr lang="ko-KR" err="1">
                <a:ea typeface="맑은 고딕"/>
              </a:rPr>
              <a:t>fact</a:t>
            </a:r>
            <a:r>
              <a:rPr lang="ko-KR">
                <a:ea typeface="맑은 고딕"/>
              </a:rPr>
              <a:t>, </a:t>
            </a:r>
            <a:r>
              <a:rPr lang="ko-KR" err="1">
                <a:ea typeface="맑은 고딕"/>
              </a:rPr>
              <a:t>I</a:t>
            </a:r>
            <a:r>
              <a:rPr lang="ko-KR">
                <a:ea typeface="맑은 고딕"/>
              </a:rPr>
              <a:t> </a:t>
            </a:r>
            <a:r>
              <a:rPr lang="ko-KR" err="1">
                <a:ea typeface="맑은 고딕"/>
              </a:rPr>
              <a:t>had</a:t>
            </a:r>
            <a:r>
              <a:rPr lang="ko-KR">
                <a:ea typeface="맑은 고딕"/>
              </a:rPr>
              <a:t> </a:t>
            </a:r>
            <a:r>
              <a:rPr lang="ko-KR" err="1">
                <a:ea typeface="맑은 고딕"/>
              </a:rPr>
              <a:t>used</a:t>
            </a:r>
            <a:r>
              <a:rPr lang="ko-KR">
                <a:ea typeface="맑은 고딕"/>
              </a:rPr>
              <a:t> </a:t>
            </a:r>
            <a:r>
              <a:rPr lang="ko-KR" err="1">
                <a:ea typeface="맑은 고딕"/>
              </a:rPr>
              <a:t>several</a:t>
            </a:r>
            <a:r>
              <a:rPr lang="ko-KR">
                <a:ea typeface="맑은 고딕"/>
              </a:rPr>
              <a:t> </a:t>
            </a:r>
            <a:r>
              <a:rPr lang="ko-KR" err="1">
                <a:ea typeface="맑은 고딕"/>
              </a:rPr>
              <a:t>terminals</a:t>
            </a:r>
            <a:r>
              <a:rPr lang="ko-KR">
                <a:ea typeface="맑은 고딕"/>
              </a:rPr>
              <a:t> </a:t>
            </a:r>
            <a:r>
              <a:rPr lang="ko-KR" err="1">
                <a:ea typeface="맑은 고딕"/>
              </a:rPr>
              <a:t>on</a:t>
            </a:r>
            <a:r>
              <a:rPr lang="ko-KR">
                <a:ea typeface="맑은 고딕"/>
              </a:rPr>
              <a:t> </a:t>
            </a:r>
            <a:r>
              <a:rPr lang="ko-KR" err="1">
                <a:ea typeface="맑은 고딕"/>
              </a:rPr>
              <a:t>a</a:t>
            </a:r>
            <a:r>
              <a:rPr lang="ko-KR">
                <a:ea typeface="맑은 고딕"/>
              </a:rPr>
              <a:t> </a:t>
            </a:r>
            <a:r>
              <a:rPr lang="ko-KR" err="1">
                <a:ea typeface="맑은 고딕"/>
              </a:rPr>
              <a:t>single</a:t>
            </a:r>
            <a:r>
              <a:rPr lang="ko-KR">
                <a:ea typeface="맑은 고딕"/>
              </a:rPr>
              <a:t> </a:t>
            </a:r>
            <a:r>
              <a:rPr lang="ko-KR" err="1">
                <a:ea typeface="맑은 고딕"/>
              </a:rPr>
              <a:t>computer</a:t>
            </a:r>
            <a:r>
              <a:rPr lang="ko-KR">
                <a:ea typeface="맑은 고딕"/>
              </a:rPr>
              <a:t> </a:t>
            </a:r>
            <a:r>
              <a:rPr lang="ko-KR" err="1">
                <a:ea typeface="맑은 고딕"/>
              </a:rPr>
              <a:t>to</a:t>
            </a:r>
            <a:r>
              <a:rPr lang="ko-KR">
                <a:ea typeface="맑은 고딕"/>
              </a:rPr>
              <a:t> </a:t>
            </a:r>
            <a:r>
              <a:rPr lang="ko-KR" err="1">
                <a:ea typeface="맑은 고딕"/>
              </a:rPr>
              <a:t>conduct</a:t>
            </a:r>
            <a:r>
              <a:rPr lang="ko-KR">
                <a:ea typeface="맑은 고딕"/>
              </a:rPr>
              <a:t> </a:t>
            </a:r>
            <a:r>
              <a:rPr lang="ko-KR" err="1">
                <a:ea typeface="맑은 고딕"/>
              </a:rPr>
              <a:t>the</a:t>
            </a:r>
            <a:r>
              <a:rPr lang="ko-KR">
                <a:ea typeface="맑은 고딕"/>
              </a:rPr>
              <a:t> </a:t>
            </a:r>
            <a:r>
              <a:rPr lang="ko-KR" err="1">
                <a:ea typeface="맑은 고딕"/>
              </a:rPr>
              <a:t>test</a:t>
            </a:r>
            <a:r>
              <a:rPr lang="ko-KR">
                <a:ea typeface="맑은 고딕"/>
              </a:rPr>
              <a:t>, </a:t>
            </a:r>
            <a:r>
              <a:rPr lang="ko-KR" err="1">
                <a:ea typeface="맑은 고딕"/>
              </a:rPr>
              <a:t>but</a:t>
            </a:r>
            <a:r>
              <a:rPr lang="ko-KR">
                <a:ea typeface="맑은 고딕"/>
              </a:rPr>
              <a:t> </a:t>
            </a:r>
            <a:r>
              <a:rPr lang="ko-KR" err="1">
                <a:ea typeface="맑은 고딕"/>
              </a:rPr>
              <a:t>the</a:t>
            </a:r>
            <a:r>
              <a:rPr lang="ko-KR">
                <a:ea typeface="맑은 고딕"/>
              </a:rPr>
              <a:t> </a:t>
            </a:r>
            <a:r>
              <a:rPr lang="ko-KR" err="1">
                <a:ea typeface="맑은 고딕"/>
              </a:rPr>
              <a:t>test</a:t>
            </a:r>
            <a:r>
              <a:rPr lang="ko-KR">
                <a:ea typeface="맑은 고딕"/>
              </a:rPr>
              <a:t> PC </a:t>
            </a:r>
            <a:r>
              <a:rPr lang="ko-KR" err="1">
                <a:ea typeface="맑은 고딕"/>
              </a:rPr>
              <a:t>was</a:t>
            </a:r>
            <a:r>
              <a:rPr lang="ko-KR">
                <a:ea typeface="맑은 고딕"/>
              </a:rPr>
              <a:t> </a:t>
            </a:r>
            <a:r>
              <a:rPr lang="ko-KR" err="1">
                <a:ea typeface="맑은 고딕"/>
              </a:rPr>
              <a:t>overloaded</a:t>
            </a:r>
            <a:r>
              <a:rPr lang="en-US" altLang="ko-KR">
                <a:ea typeface="맑은 고딕"/>
              </a:rPr>
              <a:t>.</a:t>
            </a:r>
            <a:endParaRPr lang="ko-KR" altLang="en-US">
              <a:ea typeface="맑은 고딕"/>
            </a:endParaRPr>
          </a:p>
          <a:p>
            <a:r>
              <a:rPr lang="ko-KR" err="1">
                <a:ea typeface="맑은 고딕"/>
              </a:rPr>
              <a:t>That's</a:t>
            </a:r>
            <a:r>
              <a:rPr lang="ko-KR">
                <a:ea typeface="맑은 고딕"/>
              </a:rPr>
              <a:t> </a:t>
            </a:r>
            <a:r>
              <a:rPr lang="ko-KR" err="1">
                <a:ea typeface="맑은 고딕"/>
              </a:rPr>
              <a:t>why</a:t>
            </a:r>
            <a:r>
              <a:rPr lang="ko-KR">
                <a:ea typeface="맑은 고딕"/>
              </a:rPr>
              <a:t> </a:t>
            </a:r>
            <a:r>
              <a:rPr lang="ko-KR" err="1">
                <a:ea typeface="맑은 고딕"/>
              </a:rPr>
              <a:t>we</a:t>
            </a:r>
            <a:r>
              <a:rPr lang="ko-KR">
                <a:ea typeface="맑은 고딕"/>
              </a:rPr>
              <a:t> </a:t>
            </a:r>
            <a:r>
              <a:rPr lang="ko-KR" err="1">
                <a:ea typeface="맑은 고딕"/>
              </a:rPr>
              <a:t>organized</a:t>
            </a:r>
            <a:r>
              <a:rPr lang="ko-KR">
                <a:ea typeface="맑은 고딕"/>
              </a:rPr>
              <a:t> </a:t>
            </a:r>
            <a:r>
              <a:rPr lang="ko-KR" err="1">
                <a:ea typeface="맑은 고딕"/>
              </a:rPr>
              <a:t>the</a:t>
            </a:r>
            <a:r>
              <a:rPr lang="ko-KR">
                <a:ea typeface="맑은 고딕"/>
              </a:rPr>
              <a:t> </a:t>
            </a:r>
            <a:r>
              <a:rPr lang="ko-KR" err="1">
                <a:ea typeface="맑은 고딕"/>
              </a:rPr>
              <a:t>testing</a:t>
            </a:r>
            <a:r>
              <a:rPr lang="ko-KR">
                <a:ea typeface="맑은 고딕"/>
              </a:rPr>
              <a:t> </a:t>
            </a:r>
            <a:r>
              <a:rPr lang="ko-KR" err="1">
                <a:ea typeface="맑은 고딕"/>
              </a:rPr>
              <a:t>tools</a:t>
            </a:r>
            <a:r>
              <a:rPr lang="ko-KR">
                <a:ea typeface="맑은 고딕"/>
              </a:rPr>
              <a:t> </a:t>
            </a:r>
            <a:r>
              <a:rPr lang="ko-KR" err="1">
                <a:ea typeface="맑은 고딕"/>
              </a:rPr>
              <a:t>into</a:t>
            </a:r>
            <a:r>
              <a:rPr lang="ko-KR">
                <a:ea typeface="맑은 고딕"/>
              </a:rPr>
              <a:t> </a:t>
            </a:r>
            <a:r>
              <a:rPr lang="ko-KR" err="1">
                <a:ea typeface="맑은 고딕"/>
              </a:rPr>
              <a:t>clusters</a:t>
            </a:r>
            <a:r>
              <a:rPr lang="ko-KR">
                <a:ea typeface="맑은 고딕"/>
              </a:rPr>
              <a:t>. The </a:t>
            </a:r>
            <a:r>
              <a:rPr lang="ko-KR" err="1">
                <a:ea typeface="맑은 고딕"/>
              </a:rPr>
              <a:t>structure</a:t>
            </a:r>
            <a:r>
              <a:rPr lang="ko-KR">
                <a:ea typeface="맑은 고딕"/>
              </a:rPr>
              <a:t> </a:t>
            </a:r>
            <a:r>
              <a:rPr lang="ko-KR" err="1">
                <a:ea typeface="맑은 고딕"/>
              </a:rPr>
              <a:t>is</a:t>
            </a:r>
            <a:r>
              <a:rPr lang="ko-KR">
                <a:ea typeface="맑은 고딕"/>
              </a:rPr>
              <a:t> </a:t>
            </a:r>
            <a:r>
              <a:rPr lang="ko-KR" err="1">
                <a:ea typeface="맑은 고딕"/>
              </a:rPr>
              <a:t>almost</a:t>
            </a:r>
            <a:r>
              <a:rPr lang="ko-KR">
                <a:ea typeface="맑은 고딕"/>
              </a:rPr>
              <a:t> </a:t>
            </a:r>
            <a:r>
              <a:rPr lang="ko-KR" err="1">
                <a:ea typeface="맑은 고딕"/>
              </a:rPr>
              <a:t>the</a:t>
            </a:r>
            <a:r>
              <a:rPr lang="ko-KR">
                <a:ea typeface="맑은 고딕"/>
              </a:rPr>
              <a:t> </a:t>
            </a:r>
            <a:r>
              <a:rPr lang="ko-KR" err="1">
                <a:ea typeface="맑은 고딕"/>
              </a:rPr>
              <a:t>same</a:t>
            </a:r>
            <a:r>
              <a:rPr lang="ko-KR">
                <a:ea typeface="맑은 고딕"/>
              </a:rPr>
              <a:t> </a:t>
            </a:r>
            <a:r>
              <a:rPr lang="ko-KR" err="1">
                <a:ea typeface="맑은 고딕"/>
              </a:rPr>
              <a:t>as</a:t>
            </a:r>
            <a:r>
              <a:rPr lang="ko-KR">
                <a:ea typeface="맑은 고딕"/>
              </a:rPr>
              <a:t> </a:t>
            </a:r>
            <a:r>
              <a:rPr lang="ko-KR" err="1">
                <a:ea typeface="맑은 고딕"/>
              </a:rPr>
              <a:t>the</a:t>
            </a:r>
            <a:r>
              <a:rPr lang="ko-KR">
                <a:ea typeface="맑은 고딕"/>
              </a:rPr>
              <a:t> </a:t>
            </a:r>
            <a:r>
              <a:rPr lang="ko-KR" err="1">
                <a:ea typeface="맑은 고딕"/>
              </a:rPr>
              <a:t>cluster</a:t>
            </a:r>
            <a:r>
              <a:rPr lang="ko-KR">
                <a:ea typeface="맑은 고딕"/>
              </a:rPr>
              <a:t> of </a:t>
            </a:r>
            <a:r>
              <a:rPr lang="ko-KR" err="1">
                <a:ea typeface="맑은 고딕"/>
              </a:rPr>
              <a:t>the</a:t>
            </a:r>
            <a:r>
              <a:rPr lang="ko-KR">
                <a:ea typeface="맑은 고딕"/>
              </a:rPr>
              <a:t> </a:t>
            </a:r>
            <a:r>
              <a:rPr lang="ko-KR" err="1">
                <a:ea typeface="맑은 고딕"/>
              </a:rPr>
              <a:t>services</a:t>
            </a:r>
            <a:r>
              <a:rPr lang="ko-KR">
                <a:ea typeface="맑은 고딕"/>
              </a:rPr>
              <a:t> </a:t>
            </a:r>
            <a:r>
              <a:rPr lang="ko-KR" err="1">
                <a:ea typeface="맑은 고딕"/>
              </a:rPr>
              <a:t>we</a:t>
            </a:r>
            <a:r>
              <a:rPr lang="ko-KR">
                <a:ea typeface="맑은 고딕"/>
              </a:rPr>
              <a:t> </a:t>
            </a:r>
            <a:r>
              <a:rPr lang="ko-KR" err="1">
                <a:ea typeface="맑은 고딕"/>
              </a:rPr>
              <a:t>saw</a:t>
            </a:r>
            <a:r>
              <a:rPr lang="ko-KR">
                <a:ea typeface="맑은 고딕"/>
              </a:rPr>
              <a:t> </a:t>
            </a:r>
            <a:r>
              <a:rPr lang="ko-KR" err="1">
                <a:ea typeface="맑은 고딕"/>
              </a:rPr>
              <a:t>before</a:t>
            </a:r>
            <a:r>
              <a:rPr lang="ko-KR">
                <a:ea typeface="맑은 고딕"/>
              </a:rPr>
              <a:t>.</a:t>
            </a:r>
            <a:r>
              <a:rPr lang="ko-KR" altLang="en-US">
                <a:ea typeface="맑은 고딕"/>
              </a:rPr>
              <a:t> </a:t>
            </a:r>
            <a:endParaRPr lang="ko-KR">
              <a:ea typeface="맑은 고딕"/>
            </a:endParaRPr>
          </a:p>
          <a:p>
            <a:endParaRPr lang="ko-K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41</a:t>
            </a:fld>
            <a:endParaRPr lang="ko-KR" altLang="en-US"/>
          </a:p>
        </p:txBody>
      </p:sp>
    </p:spTree>
    <p:extLst>
      <p:ext uri="{BB962C8B-B14F-4D97-AF65-F5344CB8AC3E}">
        <p14:creationId xmlns:p14="http://schemas.microsoft.com/office/powerpoint/2010/main" val="31745716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err="1">
                <a:ea typeface="맑은 고딕"/>
              </a:rPr>
              <a:t>For</a:t>
            </a:r>
            <a:r>
              <a:rPr lang="ko-KR">
                <a:ea typeface="맑은 고딕"/>
              </a:rPr>
              <a:t> </a:t>
            </a:r>
            <a:r>
              <a:rPr lang="ko-KR" err="1">
                <a:ea typeface="맑은 고딕"/>
              </a:rPr>
              <a:t>the</a:t>
            </a:r>
            <a:r>
              <a:rPr lang="ko-KR">
                <a:ea typeface="맑은 고딕"/>
              </a:rPr>
              <a:t> </a:t>
            </a:r>
            <a:r>
              <a:rPr lang="ko-KR" err="1">
                <a:ea typeface="맑은 고딕"/>
              </a:rPr>
              <a:t>correct</a:t>
            </a:r>
            <a:r>
              <a:rPr lang="ko-KR">
                <a:ea typeface="맑은 고딕"/>
              </a:rPr>
              <a:t> </a:t>
            </a:r>
            <a:r>
              <a:rPr lang="ko-KR" err="1">
                <a:ea typeface="맑은 고딕"/>
              </a:rPr>
              <a:t>comparison</a:t>
            </a:r>
            <a:r>
              <a:rPr lang="ko-KR">
                <a:ea typeface="맑은 고딕"/>
              </a:rPr>
              <a:t>, </a:t>
            </a:r>
            <a:r>
              <a:rPr lang="ko-KR" err="1">
                <a:ea typeface="맑은 고딕"/>
              </a:rPr>
              <a:t>the</a:t>
            </a:r>
            <a:r>
              <a:rPr lang="ko-KR">
                <a:ea typeface="맑은 고딕"/>
              </a:rPr>
              <a:t> </a:t>
            </a:r>
            <a:r>
              <a:rPr lang="ko-KR" err="1">
                <a:ea typeface="맑은 고딕"/>
              </a:rPr>
              <a:t>hardware</a:t>
            </a:r>
            <a:r>
              <a:rPr lang="ko-KR">
                <a:ea typeface="맑은 고딕"/>
              </a:rPr>
              <a:t> </a:t>
            </a:r>
            <a:r>
              <a:rPr lang="en-US" altLang="ko-KR">
                <a:ea typeface="맑은 고딕"/>
              </a:rPr>
              <a:t>spec</a:t>
            </a:r>
            <a:r>
              <a:rPr lang="ko-KR" altLang="en-US">
                <a:ea typeface="맑은 고딕"/>
              </a:rPr>
              <a:t> </a:t>
            </a:r>
            <a:r>
              <a:rPr lang="en-US" altLang="ko-KR">
                <a:ea typeface="맑은 고딕"/>
              </a:rPr>
              <a:t>was</a:t>
            </a:r>
            <a:r>
              <a:rPr lang="ko-KR" altLang="en-US">
                <a:ea typeface="맑은 고딕"/>
              </a:rPr>
              <a:t> </a:t>
            </a:r>
            <a:r>
              <a:rPr lang="ko-KR" err="1">
                <a:ea typeface="맑은 고딕"/>
              </a:rPr>
              <a:t>set</a:t>
            </a:r>
            <a:r>
              <a:rPr lang="ko-KR">
                <a:ea typeface="맑은 고딕"/>
              </a:rPr>
              <a:t> </a:t>
            </a:r>
            <a:r>
              <a:rPr lang="ko-KR" err="1">
                <a:ea typeface="맑은 고딕"/>
              </a:rPr>
              <a:t>the</a:t>
            </a:r>
            <a:r>
              <a:rPr lang="ko-KR">
                <a:ea typeface="맑은 고딕"/>
              </a:rPr>
              <a:t> </a:t>
            </a:r>
            <a:r>
              <a:rPr lang="ko-KR" err="1">
                <a:ea typeface="맑은 고딕"/>
              </a:rPr>
              <a:t>same</a:t>
            </a:r>
            <a:r>
              <a:rPr lang="ko-KR">
                <a:ea typeface="맑은 고딕"/>
              </a:rPr>
              <a:t>.</a:t>
            </a:r>
            <a:r>
              <a:rPr lang="ko-KR" altLang="en-US">
                <a:ea typeface="맑은 고딕"/>
              </a:rPr>
              <a:t> </a:t>
            </a:r>
            <a:endParaRPr lang="ko-KR"/>
          </a:p>
          <a:p>
            <a:r>
              <a:rPr lang="en-US" altLang="ko-KR">
                <a:ea typeface="맑은 고딕"/>
              </a:rPr>
              <a:t>One </a:t>
            </a:r>
            <a:r>
              <a:rPr lang="en-US"/>
              <a:t>is</a:t>
            </a:r>
            <a:r>
              <a:rPr lang="en-US" altLang="ko-KR">
                <a:ea typeface="맑은 고딕"/>
              </a:rPr>
              <a:t> a </a:t>
            </a:r>
            <a:r>
              <a:rPr lang="en-US"/>
              <a:t>Single</a:t>
            </a:r>
            <a:r>
              <a:rPr lang="en-US" altLang="ko-KR">
                <a:ea typeface="맑은 고딕"/>
              </a:rPr>
              <a:t> instance with 4 virtual core CPU and 8GiB memory</a:t>
            </a:r>
            <a:r>
              <a:rPr lang="en-US"/>
              <a:t>. And the other is the Kubernetes cluster with 1 virtual core and 2 GiB memory per pod. The cluster can auto-scaling between one to four pods.</a:t>
            </a:r>
            <a:endParaRPr lang="ko-KR"/>
          </a:p>
          <a:p>
            <a:endParaRPr lang="ko-KR">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42</a:t>
            </a:fld>
            <a:endParaRPr lang="ko-KR" altLang="en-US"/>
          </a:p>
        </p:txBody>
      </p:sp>
    </p:spTree>
    <p:extLst>
      <p:ext uri="{BB962C8B-B14F-4D97-AF65-F5344CB8AC3E}">
        <p14:creationId xmlns:p14="http://schemas.microsoft.com/office/powerpoint/2010/main" val="1426017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In the 1st trial, the user is 250, the spawn rate is 10, and the 2nd trial was double.</a:t>
            </a:r>
            <a:endParaRPr lang="ko-KR" altLang="en-US"/>
          </a:p>
          <a:p>
            <a:r>
              <a:rPr lang="ko-KR" err="1">
                <a:ea typeface="맑은 고딕"/>
              </a:rPr>
              <a:t>Spawn</a:t>
            </a:r>
            <a:r>
              <a:rPr lang="ko-KR">
                <a:ea typeface="맑은 고딕"/>
              </a:rPr>
              <a:t> </a:t>
            </a:r>
            <a:r>
              <a:rPr lang="ko-KR" err="1">
                <a:ea typeface="맑은 고딕"/>
              </a:rPr>
              <a:t>rate</a:t>
            </a:r>
            <a:r>
              <a:rPr lang="ko-KR">
                <a:ea typeface="맑은 고딕"/>
              </a:rPr>
              <a:t> </a:t>
            </a:r>
            <a:r>
              <a:rPr lang="ko-KR" err="1">
                <a:ea typeface="맑은 고딕"/>
              </a:rPr>
              <a:t>means</a:t>
            </a:r>
            <a:r>
              <a:rPr lang="ko-KR">
                <a:ea typeface="맑은 고딕"/>
              </a:rPr>
              <a:t> </a:t>
            </a:r>
            <a:r>
              <a:rPr lang="ko-KR" err="1">
                <a:ea typeface="맑은 고딕"/>
              </a:rPr>
              <a:t>an</a:t>
            </a:r>
            <a:r>
              <a:rPr lang="ko-KR">
                <a:ea typeface="맑은 고딕"/>
              </a:rPr>
              <a:t> </a:t>
            </a:r>
            <a:r>
              <a:rPr lang="ko-KR" err="1">
                <a:ea typeface="맑은 고딕"/>
              </a:rPr>
              <a:t>increasing</a:t>
            </a:r>
            <a:r>
              <a:rPr lang="ko-KR">
                <a:ea typeface="맑은 고딕"/>
              </a:rPr>
              <a:t> </a:t>
            </a:r>
            <a:r>
              <a:rPr lang="ko-KR" err="1">
                <a:ea typeface="맑은 고딕"/>
              </a:rPr>
              <a:t>number</a:t>
            </a:r>
            <a:r>
              <a:rPr lang="ko-KR">
                <a:ea typeface="맑은 고딕"/>
              </a:rPr>
              <a:t> of </a:t>
            </a:r>
            <a:r>
              <a:rPr lang="ko-KR" err="1">
                <a:ea typeface="맑은 고딕"/>
              </a:rPr>
              <a:t>users</a:t>
            </a:r>
            <a:r>
              <a:rPr lang="ko-KR">
                <a:ea typeface="맑은 고딕"/>
              </a:rPr>
              <a:t> </a:t>
            </a:r>
            <a:r>
              <a:rPr lang="ko-KR" err="1">
                <a:ea typeface="맑은 고딕"/>
              </a:rPr>
              <a:t>per</a:t>
            </a:r>
            <a:r>
              <a:rPr lang="ko-KR">
                <a:ea typeface="맑은 고딕"/>
              </a:rPr>
              <a:t> </a:t>
            </a:r>
            <a:r>
              <a:rPr lang="ko-KR" err="1">
                <a:ea typeface="맑은 고딕"/>
              </a:rPr>
              <a:t>second</a:t>
            </a:r>
            <a:r>
              <a:rPr lang="ko-KR">
                <a:ea typeface="맑은 고딕"/>
              </a:rPr>
              <a:t>.</a:t>
            </a:r>
            <a:endParaRPr lang="ko-KR" altLang="en-US">
              <a:ea typeface="맑은 고딕"/>
            </a:endParaRPr>
          </a:p>
          <a:p>
            <a:r>
              <a:rPr lang="en-US"/>
              <a:t>By increasing the load, we tried to see Kubernetes' auto-scaling</a:t>
            </a:r>
            <a:endParaRPr lang="en-US">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43</a:t>
            </a:fld>
            <a:endParaRPr lang="ko-KR" altLang="en-US"/>
          </a:p>
        </p:txBody>
      </p:sp>
    </p:spTree>
    <p:extLst>
      <p:ext uri="{BB962C8B-B14F-4D97-AF65-F5344CB8AC3E}">
        <p14:creationId xmlns:p14="http://schemas.microsoft.com/office/powerpoint/2010/main" val="3294070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ea typeface="맑은 고딕"/>
              </a:rPr>
              <a:t>The</a:t>
            </a:r>
            <a:r>
              <a:rPr lang="ko-KR" altLang="en-US" dirty="0">
                <a:ea typeface="맑은 고딕"/>
              </a:rPr>
              <a:t> </a:t>
            </a:r>
            <a:r>
              <a:rPr lang="en-US" altLang="ko-KR" dirty="0">
                <a:ea typeface="맑은 고딕"/>
              </a:rPr>
              <a:t>results</a:t>
            </a:r>
            <a:r>
              <a:rPr lang="ko-KR" altLang="en-US" dirty="0">
                <a:ea typeface="맑은 고딕"/>
              </a:rPr>
              <a:t> </a:t>
            </a:r>
            <a:r>
              <a:rPr lang="en-US" altLang="ko-KR" dirty="0">
                <a:ea typeface="맑은 고딕"/>
              </a:rPr>
              <a:t>of</a:t>
            </a:r>
            <a:r>
              <a:rPr lang="ko-KR" altLang="en-US" dirty="0">
                <a:ea typeface="맑은 고딕"/>
              </a:rPr>
              <a:t> </a:t>
            </a:r>
            <a:r>
              <a:rPr lang="en-US" altLang="ko-KR" dirty="0">
                <a:ea typeface="맑은 고딕"/>
              </a:rPr>
              <a:t>the</a:t>
            </a:r>
            <a:r>
              <a:rPr lang="ko-KR" altLang="en-US" dirty="0">
                <a:ea typeface="맑은 고딕"/>
              </a:rPr>
              <a:t> </a:t>
            </a:r>
            <a:r>
              <a:rPr lang="en-US" altLang="ko-KR" dirty="0">
                <a:ea typeface="맑은 고딕"/>
              </a:rPr>
              <a:t>experiment</a:t>
            </a:r>
            <a:r>
              <a:rPr lang="ko-KR" altLang="en-US" dirty="0">
                <a:ea typeface="맑은 고딕"/>
              </a:rPr>
              <a:t> </a:t>
            </a:r>
            <a:r>
              <a:rPr lang="en-US" altLang="ko-KR" dirty="0">
                <a:ea typeface="맑은 고딕"/>
              </a:rPr>
              <a:t>were</a:t>
            </a:r>
            <a:r>
              <a:rPr lang="ko-KR" altLang="en-US" dirty="0">
                <a:ea typeface="맑은 고딕"/>
              </a:rPr>
              <a:t> </a:t>
            </a:r>
            <a:r>
              <a:rPr lang="en-US" altLang="ko-KR" dirty="0">
                <a:ea typeface="맑은 고딕"/>
              </a:rPr>
              <a:t>very</a:t>
            </a:r>
            <a:r>
              <a:rPr lang="ko-KR" altLang="en-US" dirty="0">
                <a:ea typeface="맑은 고딕"/>
              </a:rPr>
              <a:t> </a:t>
            </a:r>
            <a:r>
              <a:rPr lang="en-US" altLang="ko-KR" dirty="0">
                <a:ea typeface="맑은 고딕"/>
              </a:rPr>
              <a:t>surprising. </a:t>
            </a:r>
            <a:r>
              <a:rPr lang="ko-KR" altLang="en-US" dirty="0">
                <a:ea typeface="맑은 고딕"/>
              </a:rPr>
              <a:t>평가 지표 </a:t>
            </a:r>
            <a:r>
              <a:rPr lang="en-US" altLang="ko-KR" dirty="0">
                <a:ea typeface="맑은 고딕"/>
              </a:rPr>
              <a:t>3</a:t>
            </a:r>
            <a:r>
              <a:rPr lang="ko-KR" altLang="en-US" dirty="0">
                <a:ea typeface="맑은 고딕"/>
              </a:rPr>
              <a:t>가지 </a:t>
            </a:r>
            <a:r>
              <a:rPr lang="en-US" altLang="ko-KR" dirty="0">
                <a:ea typeface="맑은 고딕"/>
              </a:rPr>
              <a:t>(</a:t>
            </a:r>
            <a:r>
              <a:rPr lang="en-US" altLang="ko-KR" dirty="0" err="1">
                <a:ea typeface="맑은 고딕"/>
              </a:rPr>
              <a:t>cpu</a:t>
            </a:r>
            <a:r>
              <a:rPr lang="en-US" altLang="ko-KR" dirty="0">
                <a:ea typeface="맑은 고딕"/>
              </a:rPr>
              <a:t>, </a:t>
            </a:r>
            <a:r>
              <a:rPr lang="en-US" altLang="ko-KR" dirty="0" err="1">
                <a:ea typeface="맑은 고딕"/>
              </a:rPr>
              <a:t>rps</a:t>
            </a:r>
            <a:r>
              <a:rPr lang="en-US" altLang="ko-KR" dirty="0">
                <a:ea typeface="맑은 고딕"/>
              </a:rPr>
              <a:t>, response time)</a:t>
            </a:r>
            <a:endParaRPr lang="en-US" dirty="0">
              <a:ea typeface="맑은 고딕"/>
            </a:endParaRPr>
          </a:p>
          <a:p>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44</a:t>
            </a:fld>
            <a:endParaRPr lang="ko-KR" altLang="en-US"/>
          </a:p>
        </p:txBody>
      </p:sp>
    </p:spTree>
    <p:extLst>
      <p:ext uri="{BB962C8B-B14F-4D97-AF65-F5344CB8AC3E}">
        <p14:creationId xmlns:p14="http://schemas.microsoft.com/office/powerpoint/2010/main" val="28869934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ea typeface="맑은 고딕"/>
              </a:rPr>
              <a:t>The first is the CPU Result.</a:t>
            </a:r>
            <a:endParaRPr lang="ko-KR">
              <a:ea typeface="맑은 고딕"/>
            </a:endParaRPr>
          </a:p>
          <a:p>
            <a:r>
              <a:rPr lang="ko-KR" err="1">
                <a:ea typeface="맑은 고딕"/>
              </a:rPr>
              <a:t>Kubernetes</a:t>
            </a:r>
            <a:r>
              <a:rPr lang="ko-KR">
                <a:ea typeface="맑은 고딕"/>
              </a:rPr>
              <a:t> </a:t>
            </a:r>
            <a:r>
              <a:rPr lang="ko-KR" err="1">
                <a:ea typeface="맑은 고딕"/>
              </a:rPr>
              <a:t>flexibly</a:t>
            </a:r>
            <a:r>
              <a:rPr lang="ko-KR">
                <a:ea typeface="맑은 고딕"/>
              </a:rPr>
              <a:t> </a:t>
            </a:r>
            <a:r>
              <a:rPr lang="ko-KR" err="1">
                <a:ea typeface="맑은 고딕"/>
              </a:rPr>
              <a:t>allocates</a:t>
            </a:r>
            <a:r>
              <a:rPr lang="ko-KR">
                <a:ea typeface="맑은 고딕"/>
              </a:rPr>
              <a:t> </a:t>
            </a:r>
            <a:r>
              <a:rPr lang="ko-KR" err="1">
                <a:ea typeface="맑은 고딕"/>
              </a:rPr>
              <a:t>resources</a:t>
            </a:r>
            <a:r>
              <a:rPr lang="ko-KR">
                <a:ea typeface="맑은 고딕"/>
              </a:rPr>
              <a:t> </a:t>
            </a:r>
            <a:r>
              <a:rPr lang="ko-KR" err="1">
                <a:ea typeface="맑은 고딕"/>
              </a:rPr>
              <a:t>according</a:t>
            </a:r>
            <a:r>
              <a:rPr lang="ko-KR">
                <a:ea typeface="맑은 고딕"/>
              </a:rPr>
              <a:t> </a:t>
            </a:r>
            <a:r>
              <a:rPr lang="ko-KR" err="1">
                <a:ea typeface="맑은 고딕"/>
              </a:rPr>
              <a:t>to</a:t>
            </a:r>
            <a:r>
              <a:rPr lang="ko-KR">
                <a:ea typeface="맑은 고딕"/>
              </a:rPr>
              <a:t> </a:t>
            </a:r>
            <a:r>
              <a:rPr lang="ko-KR" err="1">
                <a:ea typeface="맑은 고딕"/>
              </a:rPr>
              <a:t>utilization</a:t>
            </a:r>
            <a:r>
              <a:rPr lang="ko-KR">
                <a:ea typeface="맑은 고딕"/>
              </a:rPr>
              <a:t>. </a:t>
            </a:r>
            <a:r>
              <a:rPr lang="ko-KR" err="1">
                <a:ea typeface="맑은 고딕"/>
              </a:rPr>
              <a:t>By</a:t>
            </a:r>
            <a:r>
              <a:rPr lang="ko-KR">
                <a:ea typeface="맑은 고딕"/>
              </a:rPr>
              <a:t> </a:t>
            </a:r>
            <a:r>
              <a:rPr lang="ko-KR" err="1">
                <a:ea typeface="맑은 고딕"/>
              </a:rPr>
              <a:t>comparison</a:t>
            </a:r>
            <a:r>
              <a:rPr lang="ko-KR">
                <a:ea typeface="맑은 고딕"/>
              </a:rPr>
              <a:t>, </a:t>
            </a:r>
            <a:r>
              <a:rPr lang="ko-KR" err="1">
                <a:ea typeface="맑은 고딕"/>
              </a:rPr>
              <a:t>a</a:t>
            </a:r>
            <a:r>
              <a:rPr lang="ko-KR">
                <a:ea typeface="맑은 고딕"/>
              </a:rPr>
              <a:t> </a:t>
            </a:r>
            <a:r>
              <a:rPr lang="ko-KR" err="1">
                <a:ea typeface="맑은 고딕"/>
              </a:rPr>
              <a:t>single</a:t>
            </a:r>
            <a:r>
              <a:rPr lang="ko-KR">
                <a:ea typeface="맑은 고딕"/>
              </a:rPr>
              <a:t> </a:t>
            </a:r>
            <a:r>
              <a:rPr lang="ko-KR" err="1">
                <a:ea typeface="맑은 고딕"/>
              </a:rPr>
              <a:t>instance</a:t>
            </a:r>
            <a:r>
              <a:rPr lang="ko-KR">
                <a:ea typeface="맑은 고딕"/>
              </a:rPr>
              <a:t> </a:t>
            </a:r>
            <a:r>
              <a:rPr lang="ko-KR" err="1">
                <a:ea typeface="맑은 고딕"/>
              </a:rPr>
              <a:t>allocates</a:t>
            </a:r>
            <a:r>
              <a:rPr lang="ko-KR">
                <a:ea typeface="맑은 고딕"/>
              </a:rPr>
              <a:t> 100% of </a:t>
            </a:r>
            <a:r>
              <a:rPr lang="ko-KR" err="1">
                <a:ea typeface="맑은 고딕"/>
              </a:rPr>
              <a:t>its</a:t>
            </a:r>
            <a:r>
              <a:rPr lang="ko-KR">
                <a:ea typeface="맑은 고딕"/>
              </a:rPr>
              <a:t> </a:t>
            </a:r>
            <a:r>
              <a:rPr lang="ko-KR" err="1">
                <a:ea typeface="맑은 고딕"/>
              </a:rPr>
              <a:t>resources</a:t>
            </a:r>
            <a:r>
              <a:rPr lang="ko-KR">
                <a:ea typeface="맑은 고딕"/>
              </a:rPr>
              <a:t>. </a:t>
            </a:r>
            <a:r>
              <a:rPr lang="en-US" altLang="ko-KR">
                <a:ea typeface="맑은 고딕"/>
              </a:rPr>
              <a:t>Thus</a:t>
            </a:r>
            <a:r>
              <a:rPr lang="ko-KR">
                <a:ea typeface="맑은 고딕"/>
              </a:rPr>
              <a:t> </a:t>
            </a:r>
            <a:r>
              <a:rPr lang="en-US" altLang="ko-KR">
                <a:ea typeface="맑은 고딕"/>
              </a:rPr>
              <a:t>Kubernetes</a:t>
            </a:r>
            <a:r>
              <a:rPr lang="ko-KR" altLang="en-US">
                <a:ea typeface="맑은 고딕"/>
              </a:rPr>
              <a:t> </a:t>
            </a:r>
            <a:r>
              <a:rPr lang="en-US" altLang="ko-KR">
                <a:ea typeface="맑은 고딕"/>
              </a:rPr>
              <a:t>is</a:t>
            </a:r>
            <a:r>
              <a:rPr lang="ko-KR" altLang="en-US">
                <a:ea typeface="맑은 고딕"/>
              </a:rPr>
              <a:t> </a:t>
            </a:r>
            <a:r>
              <a:rPr lang="en-US" altLang="ko-KR">
                <a:ea typeface="맑은 고딕"/>
              </a:rPr>
              <a:t>much</a:t>
            </a:r>
            <a:r>
              <a:rPr lang="ko-KR" altLang="en-US">
                <a:ea typeface="맑은 고딕"/>
              </a:rPr>
              <a:t> </a:t>
            </a:r>
            <a:r>
              <a:rPr lang="en-US" altLang="ko-KR">
                <a:ea typeface="맑은 고딕"/>
              </a:rPr>
              <a:t>better</a:t>
            </a:r>
            <a:r>
              <a:rPr lang="ko-KR" altLang="en-US">
                <a:ea typeface="맑은 고딕"/>
              </a:rPr>
              <a:t> </a:t>
            </a:r>
            <a:r>
              <a:rPr lang="en-US" altLang="ko-KR">
                <a:ea typeface="맑은 고딕"/>
              </a:rPr>
              <a:t>at</a:t>
            </a:r>
            <a:r>
              <a:rPr lang="ko-KR" altLang="en-US">
                <a:ea typeface="맑은 고딕"/>
              </a:rPr>
              <a:t> </a:t>
            </a:r>
            <a:r>
              <a:rPr lang="en-US" altLang="ko-KR">
                <a:ea typeface="맑은 고딕"/>
              </a:rPr>
              <a:t>resource</a:t>
            </a:r>
            <a:r>
              <a:rPr lang="ko-KR" altLang="en-US">
                <a:ea typeface="맑은 고딕"/>
              </a:rPr>
              <a:t> </a:t>
            </a:r>
            <a:r>
              <a:rPr lang="en-US" altLang="ko-KR">
                <a:ea typeface="맑은 고딕"/>
              </a:rPr>
              <a:t>efficiency.</a:t>
            </a:r>
            <a:endParaRPr lang="ko-KR">
              <a:ea typeface="맑은 고딕"/>
            </a:endParaRPr>
          </a:p>
          <a:p>
            <a:endParaRPr lang="ko-KR" altLang="en-US">
              <a:ea typeface="맑은 고딕"/>
            </a:endParaRPr>
          </a:p>
          <a:p>
            <a:endParaRPr lang="ko-KR" altLang="en-US">
              <a:ea typeface="맑은 고딕"/>
            </a:endParaRPr>
          </a:p>
          <a:p>
            <a:endParaRPr lang="ko-KR">
              <a:ea typeface="맑은 고딕" panose="020B0503020000020004" pitchFamily="34" charset="-127"/>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45</a:t>
            </a:fld>
            <a:endParaRPr lang="ko-KR" altLang="en-US"/>
          </a:p>
        </p:txBody>
      </p:sp>
    </p:spTree>
    <p:extLst>
      <p:ext uri="{BB962C8B-B14F-4D97-AF65-F5344CB8AC3E}">
        <p14:creationId xmlns:p14="http://schemas.microsoft.com/office/powerpoint/2010/main" val="755979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The second is RPS Result.</a:t>
            </a:r>
            <a:endParaRPr lang="ko-KR" dirty="0"/>
          </a:p>
          <a:p>
            <a:r>
              <a:rPr lang="en-US" dirty="0"/>
              <a:t>When Kubernetes was not applied, the RPS and performance decreased further as the load increased.</a:t>
            </a:r>
            <a:endParaRPr lang="en-US" dirty="0">
              <a:ea typeface="맑은 고딕"/>
            </a:endParaRPr>
          </a:p>
          <a:p>
            <a:r>
              <a:rPr lang="en-US" dirty="0"/>
              <a:t>However, When </a:t>
            </a:r>
            <a:r>
              <a:rPr lang="en-US" dirty="0" err="1"/>
              <a:t>kubernetes</a:t>
            </a:r>
            <a:r>
              <a:rPr lang="en-US" dirty="0"/>
              <a:t> was applied, the performance rather increased because the number of pods increased according to the load. </a:t>
            </a:r>
            <a:endParaRPr lang="en-US" dirty="0">
              <a:ea typeface="맑은 고딕"/>
            </a:endParaRPr>
          </a:p>
          <a:p>
            <a:endParaRPr lang="en-US" dirty="0">
              <a:ea typeface="맑은 고딕" panose="020B0503020000020004" pitchFamily="34" charset="-127"/>
            </a:endParaRPr>
          </a:p>
          <a:p>
            <a:endParaRPr lang="en-US" dirty="0">
              <a:ea typeface="맑은 고딕"/>
            </a:endParaRPr>
          </a:p>
          <a:p>
            <a:endParaRPr lang="en-US"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46</a:t>
            </a:fld>
            <a:endParaRPr lang="ko-KR" altLang="en-US"/>
          </a:p>
        </p:txBody>
      </p:sp>
    </p:spTree>
    <p:extLst>
      <p:ext uri="{BB962C8B-B14F-4D97-AF65-F5344CB8AC3E}">
        <p14:creationId xmlns:p14="http://schemas.microsoft.com/office/powerpoint/2010/main" val="2230893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The second is RPS Result.</a:t>
            </a:r>
            <a:endParaRPr lang="ko-KR" dirty="0"/>
          </a:p>
          <a:p>
            <a:r>
              <a:rPr lang="en-US" dirty="0"/>
              <a:t>When Kubernetes was not applied, the RPS and performance decreased further as the load increased.</a:t>
            </a:r>
            <a:endParaRPr lang="en-US" dirty="0">
              <a:ea typeface="맑은 고딕"/>
            </a:endParaRPr>
          </a:p>
          <a:p>
            <a:r>
              <a:rPr lang="en-US" dirty="0"/>
              <a:t>However, When </a:t>
            </a:r>
            <a:r>
              <a:rPr lang="en-US" dirty="0" err="1"/>
              <a:t>kubernetes</a:t>
            </a:r>
            <a:r>
              <a:rPr lang="en-US" dirty="0"/>
              <a:t> was applied, the performance rather increased because the number of pods increased according to the load. </a:t>
            </a:r>
            <a:endParaRPr lang="en-US" dirty="0">
              <a:ea typeface="맑은 고딕"/>
            </a:endParaRPr>
          </a:p>
          <a:p>
            <a:endParaRPr lang="en-US" dirty="0">
              <a:ea typeface="맑은 고딕" panose="020B0503020000020004" pitchFamily="34" charset="-127"/>
            </a:endParaRPr>
          </a:p>
          <a:p>
            <a:endParaRPr lang="en-US" dirty="0">
              <a:ea typeface="맑은 고딕"/>
            </a:endParaRPr>
          </a:p>
          <a:p>
            <a:endParaRPr lang="en-US"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47</a:t>
            </a:fld>
            <a:endParaRPr lang="ko-KR" altLang="en-US"/>
          </a:p>
        </p:txBody>
      </p:sp>
    </p:spTree>
    <p:extLst>
      <p:ext uri="{BB962C8B-B14F-4D97-AF65-F5344CB8AC3E}">
        <p14:creationId xmlns:p14="http://schemas.microsoft.com/office/powerpoint/2010/main" val="27567349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last is response times result.</a:t>
            </a:r>
            <a:endParaRPr lang="ko-KR" altLang="ko-KR" dirty="0"/>
          </a:p>
          <a:p>
            <a:r>
              <a:rPr lang="en-US" altLang="ko-KR" dirty="0"/>
              <a:t>When Kubernetes was not applied, the response times increased further as the load increased. And There is a large deviation between the response time of the top 50% and the response time of the top 95%. So it's less stable.</a:t>
            </a:r>
            <a:endParaRPr lang="en-US" altLang="ko-KR" dirty="0">
              <a:ea typeface="맑은 고딕"/>
            </a:endParaRPr>
          </a:p>
          <a:p>
            <a:r>
              <a:rPr lang="en-US" altLang="ko-KR" dirty="0"/>
              <a:t>On the contrary when </a:t>
            </a:r>
            <a:r>
              <a:rPr lang="en-US" altLang="ko-KR" dirty="0" err="1"/>
              <a:t>kubernetes</a:t>
            </a:r>
            <a:r>
              <a:rPr lang="en-US" altLang="ko-KR" dirty="0"/>
              <a:t> was applied, the response time and deviation decreased as the pods increased.</a:t>
            </a:r>
            <a:endParaRPr lang="en-US" altLang="ko-KR" dirty="0">
              <a:ea typeface="맑은 고딕"/>
            </a:endParaRPr>
          </a:p>
          <a:p>
            <a:endParaRPr lang="en-US" altLang="ko-KR" dirty="0">
              <a:ea typeface="맑은 고딕"/>
            </a:endParaRPr>
          </a:p>
          <a:p>
            <a:endParaRPr lang="en-US" altLang="ko-KR" dirty="0">
              <a:ea typeface="맑은 고딕"/>
            </a:endParaRPr>
          </a:p>
          <a:p>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48</a:t>
            </a:fld>
            <a:endParaRPr lang="ko-KR" altLang="en-US"/>
          </a:p>
        </p:txBody>
      </p:sp>
    </p:spTree>
    <p:extLst>
      <p:ext uri="{BB962C8B-B14F-4D97-AF65-F5344CB8AC3E}">
        <p14:creationId xmlns:p14="http://schemas.microsoft.com/office/powerpoint/2010/main" val="1100903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last is response times result.</a:t>
            </a:r>
            <a:endParaRPr lang="ko-KR" altLang="ko-KR" dirty="0"/>
          </a:p>
          <a:p>
            <a:r>
              <a:rPr lang="en-US" altLang="ko-KR" dirty="0"/>
              <a:t>When Kubernetes was not applied, the response times increased further as the load increased. And There is a large deviation between the response time of the top 50% and the response time of the top 95%. So it's less stable.</a:t>
            </a:r>
            <a:endParaRPr lang="en-US" altLang="ko-KR" dirty="0">
              <a:ea typeface="맑은 고딕"/>
            </a:endParaRPr>
          </a:p>
          <a:p>
            <a:r>
              <a:rPr lang="en-US" altLang="ko-KR" dirty="0"/>
              <a:t>On the contrary when </a:t>
            </a:r>
            <a:r>
              <a:rPr lang="en-US" altLang="ko-KR" dirty="0" err="1"/>
              <a:t>kubernetes</a:t>
            </a:r>
            <a:r>
              <a:rPr lang="en-US" altLang="ko-KR" dirty="0"/>
              <a:t> was applied, the response time and deviation decreased as the pods increased.</a:t>
            </a:r>
            <a:endParaRPr lang="en-US" altLang="ko-KR" dirty="0">
              <a:ea typeface="맑은 고딕"/>
            </a:endParaRPr>
          </a:p>
          <a:p>
            <a:endParaRPr lang="en-US" altLang="ko-KR" dirty="0">
              <a:ea typeface="맑은 고딕"/>
            </a:endParaRPr>
          </a:p>
          <a:p>
            <a:endParaRPr lang="en-US" altLang="ko-KR" dirty="0">
              <a:ea typeface="맑은 고딕"/>
            </a:endParaRPr>
          </a:p>
          <a:p>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49</a:t>
            </a:fld>
            <a:endParaRPr lang="ko-KR" altLang="en-US"/>
          </a:p>
        </p:txBody>
      </p:sp>
    </p:spTree>
    <p:extLst>
      <p:ext uri="{BB962C8B-B14F-4D97-AF65-F5344CB8AC3E}">
        <p14:creationId xmlns:p14="http://schemas.microsoft.com/office/powerpoint/2010/main" val="4077343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meet the growing demand for food, smart agriculture systems based on IoT have been presented. IoT technology can reduce labor costs and improve crop yields.</a:t>
            </a: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증가하는 식량 수요를 충족시키기 위해 스마트 농업이 도입됨</a:t>
            </a:r>
            <a:r>
              <a:rPr lang="en-US" altLang="ko-KR" dirty="0"/>
              <a:t>. IoT </a:t>
            </a:r>
            <a:r>
              <a:rPr lang="ko-KR" altLang="en-US" dirty="0"/>
              <a:t>기술은 노동 비용을 줄이고 작물 수확량을 개선시킴</a:t>
            </a:r>
            <a:endParaRPr lang="ko-KR" altLang="ko-KR" dirty="0"/>
          </a:p>
          <a:p>
            <a:endParaRPr 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5</a:t>
            </a:fld>
            <a:endParaRPr lang="ko-KR" altLang="en-US"/>
          </a:p>
        </p:txBody>
      </p:sp>
    </p:spTree>
    <p:extLst>
      <p:ext uri="{BB962C8B-B14F-4D97-AF65-F5344CB8AC3E}">
        <p14:creationId xmlns:p14="http://schemas.microsoft.com/office/powerpoint/2010/main" val="15554840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Lastly, I'd like to talk about our future plan.</a:t>
            </a:r>
            <a:endParaRPr lang="ko-KR" altLang="en-US"/>
          </a:p>
          <a:p>
            <a:r>
              <a:rPr lang="en-US"/>
              <a:t>I think the performance and effectiveness of Kubernetes have been fully proven through this experiment. However, Kubernetes has various structures and models. In the future, we will study the structure that can further maximize the performance of Kubernetes. </a:t>
            </a:r>
            <a:endParaRPr lang="ko-KR" altLang="en-US">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50</a:t>
            </a:fld>
            <a:endParaRPr lang="ko-KR" altLang="en-US"/>
          </a:p>
        </p:txBody>
      </p:sp>
    </p:spTree>
    <p:extLst>
      <p:ext uri="{BB962C8B-B14F-4D97-AF65-F5344CB8AC3E}">
        <p14:creationId xmlns:p14="http://schemas.microsoft.com/office/powerpoint/2010/main" val="3711692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As I said before, this project will be deployed on a large scale. However, the physical scale of our project in K-SW is a bit small, because there is no time to build </a:t>
            </a:r>
            <a:r>
              <a:rPr lang="en-US" altLang="ko-KR" err="1"/>
              <a:t>LoRaWAN</a:t>
            </a:r>
            <a:r>
              <a:rPr lang="en-US" altLang="ko-KR"/>
              <a:t> all over the world. So, we will expand the scale and fill the dataset with real data after this program.</a:t>
            </a:r>
            <a:endParaRPr kumimoji="1" lang="ko-Kore-KR" altLang="en-US"/>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51</a:t>
            </a:fld>
            <a:endParaRPr lang="ko-KR" altLang="en-US"/>
          </a:p>
        </p:txBody>
      </p:sp>
    </p:spTree>
    <p:extLst>
      <p:ext uri="{BB962C8B-B14F-4D97-AF65-F5344CB8AC3E}">
        <p14:creationId xmlns:p14="http://schemas.microsoft.com/office/powerpoint/2010/main" val="37232985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ea typeface="맑은 고딕"/>
            </a:endParaRP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52</a:t>
            </a:fld>
            <a:endParaRPr lang="ko-KR" altLang="en-US"/>
          </a:p>
        </p:txBody>
      </p:sp>
    </p:spTree>
    <p:extLst>
      <p:ext uri="{BB962C8B-B14F-4D97-AF65-F5344CB8AC3E}">
        <p14:creationId xmlns:p14="http://schemas.microsoft.com/office/powerpoint/2010/main" val="383667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IoT of agriculture collects data of wide areas. In order to have stable communication, Low Power Wide Area Network(LPWAN) protocols are needed.</a:t>
            </a:r>
          </a:p>
          <a:p>
            <a:endParaRPr lang="en-US" altLang="ko-KR" dirty="0"/>
          </a:p>
          <a:p>
            <a:r>
              <a:rPr lang="ko-KR" altLang="en-US" dirty="0"/>
              <a:t>농업에서의 </a:t>
            </a:r>
            <a:r>
              <a:rPr lang="en-US" altLang="ko-KR" dirty="0"/>
              <a:t>IoT</a:t>
            </a:r>
            <a:r>
              <a:rPr lang="ko-KR" altLang="en-US" dirty="0"/>
              <a:t>는 넓은 지역의 데이터를 수집하는데 여기서 안정적인 통신을 하기 위해서는 </a:t>
            </a:r>
            <a:r>
              <a:rPr lang="en-US" altLang="ko-KR" dirty="0"/>
              <a:t>LPWAN(Low Power Wide Area Network) </a:t>
            </a:r>
            <a:r>
              <a:rPr lang="ko-KR" altLang="en-US" dirty="0"/>
              <a:t>프로토콜이 필요</a:t>
            </a:r>
            <a:endParaRPr lang="en-US" alt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6</a:t>
            </a:fld>
            <a:endParaRPr lang="ko-KR" altLang="en-US"/>
          </a:p>
        </p:txBody>
      </p:sp>
    </p:spTree>
    <p:extLst>
      <p:ext uri="{BB962C8B-B14F-4D97-AF65-F5344CB8AC3E}">
        <p14:creationId xmlns:p14="http://schemas.microsoft.com/office/powerpoint/2010/main" val="209120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LoRaWAN</a:t>
            </a:r>
            <a:r>
              <a:rPr lang="en-US" altLang="ko-KR" dirty="0"/>
              <a:t> is the most suitable communication network for LPWAN of smart agricultural IoT. It is network protocol that functions on LoRa.</a:t>
            </a:r>
          </a:p>
          <a:p>
            <a:endParaRPr lang="en-US" altLang="ko-KR" dirty="0"/>
          </a:p>
          <a:p>
            <a:r>
              <a:rPr lang="ko-KR" altLang="en-US" dirty="0"/>
              <a:t>농업 </a:t>
            </a:r>
            <a:r>
              <a:rPr lang="en-US" altLang="ko-KR" dirty="0"/>
              <a:t>IoT</a:t>
            </a:r>
            <a:r>
              <a:rPr lang="ko-KR" altLang="en-US" dirty="0"/>
              <a:t>를 위한 </a:t>
            </a:r>
            <a:r>
              <a:rPr lang="en-US" altLang="ko-KR" dirty="0"/>
              <a:t>LPWAN (</a:t>
            </a:r>
            <a:r>
              <a:rPr lang="ko-KR" altLang="en-US" dirty="0"/>
              <a:t>네트워크</a:t>
            </a:r>
            <a:r>
              <a:rPr lang="en-US" altLang="ko-KR" dirty="0"/>
              <a:t>)</a:t>
            </a:r>
            <a:r>
              <a:rPr lang="ko-KR" altLang="en-US" dirty="0"/>
              <a:t>에 가장 적합한 통신 네트워크는 </a:t>
            </a:r>
            <a:r>
              <a:rPr lang="en-US" altLang="ko-KR" dirty="0" err="1"/>
              <a:t>LoRaWAN</a:t>
            </a:r>
            <a:endParaRPr lang="ko-KR" alt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7</a:t>
            </a:fld>
            <a:endParaRPr lang="ko-KR" altLang="en-US"/>
          </a:p>
        </p:txBody>
      </p:sp>
    </p:spTree>
    <p:extLst>
      <p:ext uri="{BB962C8B-B14F-4D97-AF65-F5344CB8AC3E}">
        <p14:creationId xmlns:p14="http://schemas.microsoft.com/office/powerpoint/2010/main" val="217112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we decided to make a data visualization platform for farmers who have smart farms based on </a:t>
            </a:r>
            <a:r>
              <a:rPr lang="en-US" altLang="ko-KR" dirty="0" err="1"/>
              <a:t>LoRaWAN</a:t>
            </a:r>
            <a:r>
              <a:rPr lang="en-US" altLang="ko-KR" dirty="0"/>
              <a:t>.</a:t>
            </a:r>
          </a:p>
          <a:p>
            <a:endParaRPr lang="en-US" altLang="ko-KR" dirty="0"/>
          </a:p>
          <a:p>
            <a:r>
              <a:rPr lang="ko-KR" altLang="en-US" dirty="0"/>
              <a:t>그래서 우리는 </a:t>
            </a:r>
            <a:r>
              <a:rPr lang="en-US" altLang="ko-KR" dirty="0" err="1"/>
              <a:t>LoRaWAN</a:t>
            </a:r>
            <a:r>
              <a:rPr lang="en-US" altLang="ko-KR" dirty="0"/>
              <a:t> </a:t>
            </a:r>
            <a:r>
              <a:rPr lang="ko-KR" altLang="en-US" dirty="0"/>
              <a:t>기반 스마트 팜을 가진 농부들을 위한 시각화 웹 서비스를 만들기로 결정했다</a:t>
            </a:r>
            <a:r>
              <a:rPr lang="en-US" altLang="ko-KR" dirty="0"/>
              <a:t>.</a:t>
            </a:r>
            <a:endParaRPr lang="ko-KR" altLang="ko-KR" dirty="0"/>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8</a:t>
            </a:fld>
            <a:endParaRPr lang="ko-KR" altLang="en-US"/>
          </a:p>
        </p:txBody>
      </p:sp>
    </p:spTree>
    <p:extLst>
      <p:ext uri="{BB962C8B-B14F-4D97-AF65-F5344CB8AC3E}">
        <p14:creationId xmlns:p14="http://schemas.microsoft.com/office/powerpoint/2010/main" val="3217823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ea typeface="맑은 고딕"/>
              </a:rPr>
              <a:t>Moreover, we applied Kubernetes in this platform to improve </a:t>
            </a:r>
            <a:r>
              <a:rPr lang="en-US" altLang="ko-KR" dirty="0"/>
              <a:t>efficiency</a:t>
            </a:r>
            <a:r>
              <a:rPr lang="en-US" altLang="ko-KR" dirty="0">
                <a:ea typeface="맑은 고딕"/>
              </a:rPr>
              <a:t>.</a:t>
            </a:r>
            <a:endParaRPr lang="en-US" altLang="ko-KR" dirty="0"/>
          </a:p>
          <a:p>
            <a:endParaRPr lang="en-US" altLang="ko-KR" dirty="0"/>
          </a:p>
          <a:p>
            <a:r>
              <a:rPr lang="ko-KR" altLang="en-US" dirty="0"/>
              <a:t>우리는 이 플랫폼에 효율성 향상을 위해 </a:t>
            </a:r>
            <a:r>
              <a:rPr lang="ko-KR" altLang="en-US" dirty="0" err="1"/>
              <a:t>쿠버네티스를</a:t>
            </a:r>
            <a:r>
              <a:rPr lang="ko-KR" altLang="en-US" dirty="0"/>
              <a:t> 도입했다</a:t>
            </a:r>
            <a:r>
              <a:rPr lang="en-US" altLang="ko-KR" dirty="0"/>
              <a:t>.</a:t>
            </a:r>
          </a:p>
        </p:txBody>
      </p:sp>
      <p:sp>
        <p:nvSpPr>
          <p:cNvPr id="4" name="슬라이드 번호 개체 틀 3"/>
          <p:cNvSpPr>
            <a:spLocks noGrp="1"/>
          </p:cNvSpPr>
          <p:nvPr>
            <p:ph type="sldNum" sz="quarter" idx="5"/>
          </p:nvPr>
        </p:nvSpPr>
        <p:spPr/>
        <p:txBody>
          <a:bodyPr/>
          <a:lstStyle/>
          <a:p>
            <a:fld id="{F7B6468E-E2C5-43C7-8A3F-E33D42245594}" type="slidenum">
              <a:rPr lang="ko-KR" altLang="en-US" smtClean="0"/>
              <a:t>9</a:t>
            </a:fld>
            <a:endParaRPr lang="ko-KR" altLang="en-US"/>
          </a:p>
        </p:txBody>
      </p:sp>
    </p:spTree>
    <p:extLst>
      <p:ext uri="{BB962C8B-B14F-4D97-AF65-F5344CB8AC3E}">
        <p14:creationId xmlns:p14="http://schemas.microsoft.com/office/powerpoint/2010/main" val="1066242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880937-98E7-4265-AD05-0DDAD75E1C9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4" name="날짜 개체 틀 3">
            <a:extLst>
              <a:ext uri="{FF2B5EF4-FFF2-40B4-BE49-F238E27FC236}">
                <a16:creationId xmlns:a16="http://schemas.microsoft.com/office/drawing/2014/main" id="{7221172C-5C29-4B0E-AEA9-F40C18C7B9B9}"/>
              </a:ext>
            </a:extLst>
          </p:cNvPr>
          <p:cNvSpPr>
            <a:spLocks noGrp="1"/>
          </p:cNvSpPr>
          <p:nvPr>
            <p:ph type="dt" sz="half" idx="10"/>
          </p:nvPr>
        </p:nvSpPr>
        <p:spPr/>
        <p:txBody>
          <a:bodyPr/>
          <a:lstStyle/>
          <a:p>
            <a:fld id="{894BA4CA-B57B-403F-9F7A-B0D89EDACBBD}" type="datetime1">
              <a:rPr lang="ko-KR" altLang="en-US" smtClean="0"/>
              <a:t>2022-08-02</a:t>
            </a:fld>
            <a:endParaRPr lang="ko-KR" altLang="en-US"/>
          </a:p>
        </p:txBody>
      </p:sp>
      <p:sp>
        <p:nvSpPr>
          <p:cNvPr id="5" name="바닥글 개체 틀 4">
            <a:extLst>
              <a:ext uri="{FF2B5EF4-FFF2-40B4-BE49-F238E27FC236}">
                <a16:creationId xmlns:a16="http://schemas.microsoft.com/office/drawing/2014/main" id="{A24432CF-C40D-4FD7-A5D5-744A66B54C9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42041A0-243B-44D8-998C-FFFB23C53EE9}"/>
              </a:ext>
            </a:extLst>
          </p:cNvPr>
          <p:cNvSpPr>
            <a:spLocks noGrp="1"/>
          </p:cNvSpPr>
          <p:nvPr>
            <p:ph type="sldNum" sz="quarter" idx="12"/>
          </p:nvPr>
        </p:nvSpPr>
        <p:spPr>
          <a:xfrm>
            <a:off x="9296400" y="6356349"/>
            <a:ext cx="2743200" cy="365125"/>
          </a:xfrm>
        </p:spPr>
        <p:txBody>
          <a:bodyPr/>
          <a:lstStyle>
            <a:lvl1pPr>
              <a:defRPr>
                <a:solidFill>
                  <a:srgbClr val="64AF65"/>
                </a:solidFill>
                <a:latin typeface="Poppins Medium" panose="00000600000000000000" pitchFamily="2" charset="0"/>
                <a:cs typeface="Poppins Medium" panose="00000600000000000000" pitchFamily="2" charset="0"/>
              </a:defRPr>
            </a:lvl1pPr>
          </a:lstStyle>
          <a:p>
            <a:fld id="{43824709-AB47-4B74-A3A8-AE5FFCA37A09}" type="slidenum">
              <a:rPr lang="ko-KR" altLang="en-US" smtClean="0"/>
              <a:pPr/>
              <a:t>‹#›</a:t>
            </a:fld>
            <a:r>
              <a:rPr lang="en-US" altLang="ko-KR" dirty="0"/>
              <a:t>/52</a:t>
            </a:r>
            <a:endParaRPr lang="ko-KR" altLang="en-US" dirty="0"/>
          </a:p>
        </p:txBody>
      </p:sp>
    </p:spTree>
    <p:extLst>
      <p:ext uri="{BB962C8B-B14F-4D97-AF65-F5344CB8AC3E}">
        <p14:creationId xmlns:p14="http://schemas.microsoft.com/office/powerpoint/2010/main" val="295444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577B06-0F3E-4C1C-B634-8582E267177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679B79D-A132-4B6A-83C7-52C07500CC9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AAF5C6C-19E1-4304-9733-75094C821CCA}"/>
              </a:ext>
            </a:extLst>
          </p:cNvPr>
          <p:cNvSpPr>
            <a:spLocks noGrp="1"/>
          </p:cNvSpPr>
          <p:nvPr>
            <p:ph type="dt" sz="half" idx="10"/>
          </p:nvPr>
        </p:nvSpPr>
        <p:spPr/>
        <p:txBody>
          <a:bodyPr/>
          <a:lstStyle/>
          <a:p>
            <a:fld id="{A70466CC-9691-4D2F-8C46-FA00CD42664D}" type="datetime1">
              <a:rPr lang="ko-KR" altLang="en-US" smtClean="0"/>
              <a:t>2022-08-02</a:t>
            </a:fld>
            <a:endParaRPr lang="ko-KR" altLang="en-US"/>
          </a:p>
        </p:txBody>
      </p:sp>
      <p:sp>
        <p:nvSpPr>
          <p:cNvPr id="5" name="바닥글 개체 틀 4">
            <a:extLst>
              <a:ext uri="{FF2B5EF4-FFF2-40B4-BE49-F238E27FC236}">
                <a16:creationId xmlns:a16="http://schemas.microsoft.com/office/drawing/2014/main" id="{561587E9-A0BA-4F09-BD4F-D6897765DDF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28F0C58-C459-491A-B70F-C9DAE6882F06}"/>
              </a:ext>
            </a:extLst>
          </p:cNvPr>
          <p:cNvSpPr>
            <a:spLocks noGrp="1"/>
          </p:cNvSpPr>
          <p:nvPr>
            <p:ph type="sldNum" sz="quarter" idx="12"/>
          </p:nvPr>
        </p:nvSpPr>
        <p:spPr/>
        <p:txBody>
          <a:bodyPr/>
          <a:lstStyle/>
          <a:p>
            <a:fld id="{43824709-AB47-4B74-A3A8-AE5FFCA37A09}" type="slidenum">
              <a:rPr lang="ko-KR" altLang="en-US" smtClean="0"/>
              <a:t>‹#›</a:t>
            </a:fld>
            <a:endParaRPr lang="ko-KR" altLang="en-US"/>
          </a:p>
        </p:txBody>
      </p:sp>
    </p:spTree>
    <p:extLst>
      <p:ext uri="{BB962C8B-B14F-4D97-AF65-F5344CB8AC3E}">
        <p14:creationId xmlns:p14="http://schemas.microsoft.com/office/powerpoint/2010/main" val="119664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58E17C0-3078-4BC4-AD0F-B397C7CF127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7BF753-E651-45EF-B05D-0F7568D5DDF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76898C3-2B1B-487D-B4AA-37F98F44ED39}"/>
              </a:ext>
            </a:extLst>
          </p:cNvPr>
          <p:cNvSpPr>
            <a:spLocks noGrp="1"/>
          </p:cNvSpPr>
          <p:nvPr>
            <p:ph type="dt" sz="half" idx="10"/>
          </p:nvPr>
        </p:nvSpPr>
        <p:spPr/>
        <p:txBody>
          <a:bodyPr/>
          <a:lstStyle/>
          <a:p>
            <a:fld id="{1CC0062C-C6AD-48EE-89AC-42F104441CE8}" type="datetime1">
              <a:rPr lang="ko-KR" altLang="en-US" smtClean="0"/>
              <a:t>2022-08-02</a:t>
            </a:fld>
            <a:endParaRPr lang="ko-KR" altLang="en-US"/>
          </a:p>
        </p:txBody>
      </p:sp>
      <p:sp>
        <p:nvSpPr>
          <p:cNvPr id="5" name="바닥글 개체 틀 4">
            <a:extLst>
              <a:ext uri="{FF2B5EF4-FFF2-40B4-BE49-F238E27FC236}">
                <a16:creationId xmlns:a16="http://schemas.microsoft.com/office/drawing/2014/main" id="{14A04AF9-7371-4A1B-8CD9-441B82F0FD8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7E66B16-23E2-4B55-B477-DB5DD07A3542}"/>
              </a:ext>
            </a:extLst>
          </p:cNvPr>
          <p:cNvSpPr>
            <a:spLocks noGrp="1"/>
          </p:cNvSpPr>
          <p:nvPr>
            <p:ph type="sldNum" sz="quarter" idx="12"/>
          </p:nvPr>
        </p:nvSpPr>
        <p:spPr/>
        <p:txBody>
          <a:bodyPr/>
          <a:lstStyle/>
          <a:p>
            <a:fld id="{43824709-AB47-4B74-A3A8-AE5FFCA37A09}" type="slidenum">
              <a:rPr lang="ko-KR" altLang="en-US" smtClean="0"/>
              <a:t>‹#›</a:t>
            </a:fld>
            <a:endParaRPr lang="ko-KR" altLang="en-US"/>
          </a:p>
        </p:txBody>
      </p:sp>
    </p:spTree>
    <p:extLst>
      <p:ext uri="{BB962C8B-B14F-4D97-AF65-F5344CB8AC3E}">
        <p14:creationId xmlns:p14="http://schemas.microsoft.com/office/powerpoint/2010/main" val="191886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08EF29-1A28-D815-6E6A-0783431203C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A5CBBC8-3FDC-5D20-F4D2-57F88DC58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072AB9A-7FF2-3EFC-01D9-A574A0067EDF}"/>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5" name="바닥글 개체 틀 4">
            <a:extLst>
              <a:ext uri="{FF2B5EF4-FFF2-40B4-BE49-F238E27FC236}">
                <a16:creationId xmlns:a16="http://schemas.microsoft.com/office/drawing/2014/main" id="{DB59CE6C-4746-A2C8-BD42-75FBBDD00E3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EF2A8D5-2AEF-A744-F800-B98EBDD03A04}"/>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2564625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A715E4-D261-6DDB-2987-339B2551300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EA20F29-FB70-CEEB-76B4-BCF644C17E6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B13A06-3F99-BACB-FB21-705CDF668853}"/>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5" name="바닥글 개체 틀 4">
            <a:extLst>
              <a:ext uri="{FF2B5EF4-FFF2-40B4-BE49-F238E27FC236}">
                <a16:creationId xmlns:a16="http://schemas.microsoft.com/office/drawing/2014/main" id="{AB8A6BD6-3B5E-BF8C-DE93-F691E70EC72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2AE0A2F-A846-F016-F6C9-4CDCECFEDDCE}"/>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1159566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DFC753-523A-2F5E-53C6-178F05BC4C6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4575DDB-A439-4073-7DC8-455C115AE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E7E3351-A83D-7FF4-7C34-17AF5FA49A92}"/>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5" name="바닥글 개체 틀 4">
            <a:extLst>
              <a:ext uri="{FF2B5EF4-FFF2-40B4-BE49-F238E27FC236}">
                <a16:creationId xmlns:a16="http://schemas.microsoft.com/office/drawing/2014/main" id="{1182F619-BB77-84C7-DA3A-23D00A45865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C84171-2B3B-CB40-9896-E4E9B105A042}"/>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281668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63F2D1-2A46-65CE-4E3E-F3BB82BBD49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25FF402-B86C-1879-638D-12D0D788BFE9}"/>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3BEBE88-EDDA-5A2C-6705-B7545900668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FA5543A-1F69-93C5-AC28-63FE835FB27B}"/>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6" name="바닥글 개체 틀 5">
            <a:extLst>
              <a:ext uri="{FF2B5EF4-FFF2-40B4-BE49-F238E27FC236}">
                <a16:creationId xmlns:a16="http://schemas.microsoft.com/office/drawing/2014/main" id="{61A3C142-EB3B-83C7-B5EF-641DC35C3E0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04B1942-317B-C8CB-AD17-678AC0429B9E}"/>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359603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41C99-1333-5594-60D4-372B23D8293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1B7FF05-513C-1C0A-1DA5-45EC1906F3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6D34AB5-8DFA-F981-0AC4-E35EB9053C0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8314F319-2C20-46A8-9D44-64AE801A1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223E9D-CC58-02E6-7576-E4D875D01E7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29AAD6B-6897-9B60-2152-02E1FF84ED48}"/>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8" name="바닥글 개체 틀 7">
            <a:extLst>
              <a:ext uri="{FF2B5EF4-FFF2-40B4-BE49-F238E27FC236}">
                <a16:creationId xmlns:a16="http://schemas.microsoft.com/office/drawing/2014/main" id="{BF09B675-C698-5478-9A95-FC8DC035267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0B23641-4D6E-D7D3-9428-9D89BDDF3D93}"/>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1750646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9F63D0-B929-F3F0-1901-195785D8569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7DC9E7D-2B5A-3199-E406-13072BB97A0D}"/>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4" name="바닥글 개체 틀 3">
            <a:extLst>
              <a:ext uri="{FF2B5EF4-FFF2-40B4-BE49-F238E27FC236}">
                <a16:creationId xmlns:a16="http://schemas.microsoft.com/office/drawing/2014/main" id="{0E9AEFE6-0CA9-7B22-8C92-9CA670EDA88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3C55B07-C87C-ED05-21F6-90ACCC2CBFD2}"/>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2108127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344872B-68A5-3D08-7F1B-A75A3DA2C832}"/>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3" name="바닥글 개체 틀 2">
            <a:extLst>
              <a:ext uri="{FF2B5EF4-FFF2-40B4-BE49-F238E27FC236}">
                <a16:creationId xmlns:a16="http://schemas.microsoft.com/office/drawing/2014/main" id="{B2AB86FB-8F6E-DFA2-215F-3D8B5EA2292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253B61B-35A2-9055-D037-2534C659ACA8}"/>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135333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EB4D4A-657F-417F-A47A-1C8C8AE9CAC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82C9C1D-71A6-4E26-4D26-0EA5B3A7F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955A690-B68D-256D-6C99-AE19049B4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172690B-FE4E-DCFF-7565-75EDF7C11890}"/>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6" name="바닥글 개체 틀 5">
            <a:extLst>
              <a:ext uri="{FF2B5EF4-FFF2-40B4-BE49-F238E27FC236}">
                <a16:creationId xmlns:a16="http://schemas.microsoft.com/office/drawing/2014/main" id="{31FAAA4D-B0C4-20FA-C0F5-53DC9E664EE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6FED5DA-9A20-424C-1628-F7BD3CCD4124}"/>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92478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B616C5-9C57-41F1-BE7B-936B440B161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543F1F7-7EA1-492E-AF48-7DA74220ADC0}"/>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DB41333-099F-84B2-539B-9FC4A0F96045}"/>
              </a:ext>
            </a:extLst>
          </p:cNvPr>
          <p:cNvSpPr>
            <a:spLocks noGrp="1"/>
          </p:cNvSpPr>
          <p:nvPr>
            <p:ph type="dt" sz="half" idx="10"/>
          </p:nvPr>
        </p:nvSpPr>
        <p:spPr/>
        <p:txBody>
          <a:bodyPr/>
          <a:lstStyle/>
          <a:p>
            <a:fld id="{6A9B3CAB-D2C1-40EC-B446-9776174C120B}" type="datetime1">
              <a:rPr lang="ko-KR" altLang="en-US" smtClean="0"/>
              <a:t>2022-08-02</a:t>
            </a:fld>
            <a:endParaRPr lang="ko-KR" altLang="en-US"/>
          </a:p>
        </p:txBody>
      </p:sp>
      <p:sp>
        <p:nvSpPr>
          <p:cNvPr id="8" name="바닥글 개체 틀 7">
            <a:extLst>
              <a:ext uri="{FF2B5EF4-FFF2-40B4-BE49-F238E27FC236}">
                <a16:creationId xmlns:a16="http://schemas.microsoft.com/office/drawing/2014/main" id="{DDAA3198-F811-1BBD-CD9D-224D8247696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029EE2B-7812-6D05-88D7-247CF9A7CF15}"/>
              </a:ext>
            </a:extLst>
          </p:cNvPr>
          <p:cNvSpPr>
            <a:spLocks noGrp="1"/>
          </p:cNvSpPr>
          <p:nvPr>
            <p:ph type="sldNum" sz="quarter" idx="12"/>
          </p:nvPr>
        </p:nvSpPr>
        <p:spPr>
          <a:xfrm>
            <a:off x="8610600" y="6356350"/>
            <a:ext cx="2743200" cy="365125"/>
          </a:xfrm>
        </p:spPr>
        <p:txBody>
          <a:bodyPr/>
          <a:lstStyle/>
          <a:p>
            <a:r>
              <a:rPr lang="en-US" altLang="ko-KR" dirty="0"/>
              <a:t>&lt;#&gt;</a:t>
            </a:r>
            <a:endParaRPr lang="ko-KR" altLang="en-US" dirty="0"/>
          </a:p>
        </p:txBody>
      </p:sp>
      <p:sp>
        <p:nvSpPr>
          <p:cNvPr id="10" name="슬라이드 번호 개체 틀 5">
            <a:extLst>
              <a:ext uri="{FF2B5EF4-FFF2-40B4-BE49-F238E27FC236}">
                <a16:creationId xmlns:a16="http://schemas.microsoft.com/office/drawing/2014/main" id="{01C17715-0342-1AEB-F538-9BA7B56B05FC}"/>
              </a:ext>
            </a:extLst>
          </p:cNvPr>
          <p:cNvSpPr txBox="1">
            <a:spLocks/>
          </p:cNvSpPr>
          <p:nvPr userDrawn="1"/>
        </p:nvSpPr>
        <p:spPr>
          <a:xfrm>
            <a:off x="9296400" y="6356349"/>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rgbClr val="64AF65"/>
                </a:solidFill>
                <a:latin typeface="Poppins Medium" panose="00000600000000000000" pitchFamily="2" charset="0"/>
                <a:ea typeface="+mn-ea"/>
                <a:cs typeface="Poppins Medium" panose="00000600000000000000" pitchFamily="2"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43824709-AB47-4B74-A3A8-AE5FFCA37A09}" type="slidenum">
              <a:rPr lang="ko-KR" altLang="en-US" smtClean="0"/>
              <a:pPr/>
              <a:t>‹#›</a:t>
            </a:fld>
            <a:r>
              <a:rPr lang="en-US" altLang="ko-KR"/>
              <a:t>/52</a:t>
            </a:r>
            <a:endParaRPr lang="ko-KR" altLang="en-US" dirty="0"/>
          </a:p>
        </p:txBody>
      </p:sp>
    </p:spTree>
    <p:extLst>
      <p:ext uri="{BB962C8B-B14F-4D97-AF65-F5344CB8AC3E}">
        <p14:creationId xmlns:p14="http://schemas.microsoft.com/office/powerpoint/2010/main" val="4075077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8A650E-996B-37FA-8B71-2972B5B659D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2DA01F2-2EC5-833E-CE4C-D793A6E84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EE2C1C6-1CF1-EAC3-7802-5F1AEB9A4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C50E8A1-9F34-C915-B468-D7403A34AA6D}"/>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6" name="바닥글 개체 틀 5">
            <a:extLst>
              <a:ext uri="{FF2B5EF4-FFF2-40B4-BE49-F238E27FC236}">
                <a16:creationId xmlns:a16="http://schemas.microsoft.com/office/drawing/2014/main" id="{4DB2FF8A-DDA6-2055-CF23-121B9F1E328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8C74D3D-5B84-FF09-4E39-C19FD664D1CD}"/>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1225306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5292F0-7806-E67A-F7BC-3088CBC0409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E982F4F-BD96-4318-E0E4-7C63D64AA1F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70C897-E102-15F3-5AEE-1A70F751D9C9}"/>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5" name="바닥글 개체 틀 4">
            <a:extLst>
              <a:ext uri="{FF2B5EF4-FFF2-40B4-BE49-F238E27FC236}">
                <a16:creationId xmlns:a16="http://schemas.microsoft.com/office/drawing/2014/main" id="{2803615D-D4E0-D376-E5F6-8854CDEDB84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33BA61A-8311-84FE-19B4-2F8EDD1841E2}"/>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4236036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5C52653-7A5E-02F6-E50C-A3D84BAD2A1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2952595-C05A-68FE-8064-3EA6EE3C2C4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8B119-ACDD-6BB5-39A9-588C8F968BA2}"/>
              </a:ext>
            </a:extLst>
          </p:cNvPr>
          <p:cNvSpPr>
            <a:spLocks noGrp="1"/>
          </p:cNvSpPr>
          <p:nvPr>
            <p:ph type="dt" sz="half" idx="10"/>
          </p:nvPr>
        </p:nvSpPr>
        <p:spPr/>
        <p:txBody>
          <a:bodyPr/>
          <a:lstStyle/>
          <a:p>
            <a:fld id="{7B16E076-18A9-4BB6-9B1E-2F5F28AD4236}" type="datetimeFigureOut">
              <a:rPr lang="ko-KR" altLang="en-US" smtClean="0"/>
              <a:t>2022-08-02</a:t>
            </a:fld>
            <a:endParaRPr lang="ko-KR" altLang="en-US"/>
          </a:p>
        </p:txBody>
      </p:sp>
      <p:sp>
        <p:nvSpPr>
          <p:cNvPr id="5" name="바닥글 개체 틀 4">
            <a:extLst>
              <a:ext uri="{FF2B5EF4-FFF2-40B4-BE49-F238E27FC236}">
                <a16:creationId xmlns:a16="http://schemas.microsoft.com/office/drawing/2014/main" id="{49EC0C2E-E855-3A17-54DC-CC4550D90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95336BE-C328-0329-5CD7-142F5F86D488}"/>
              </a:ext>
            </a:extLst>
          </p:cNvPr>
          <p:cNvSpPr>
            <a:spLocks noGrp="1"/>
          </p:cNvSpPr>
          <p:nvPr>
            <p:ph type="sldNum" sz="quarter" idx="12"/>
          </p:nvPr>
        </p:nvSpPr>
        <p:spPr/>
        <p:txBody>
          <a:body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197163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1FFD2D-B46F-4067-B688-22322B8CBAA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0084144-6AE8-444C-8B9F-0D8DC79B0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2682967-8F50-4E18-A44F-F12A22F03C5E}"/>
              </a:ext>
            </a:extLst>
          </p:cNvPr>
          <p:cNvSpPr>
            <a:spLocks noGrp="1"/>
          </p:cNvSpPr>
          <p:nvPr>
            <p:ph type="dt" sz="half" idx="10"/>
          </p:nvPr>
        </p:nvSpPr>
        <p:spPr/>
        <p:txBody>
          <a:bodyPr/>
          <a:lstStyle/>
          <a:p>
            <a:fld id="{5A704FCF-0FEF-48EC-880A-2216C97E65AB}" type="datetime1">
              <a:rPr lang="ko-KR" altLang="en-US" smtClean="0"/>
              <a:t>2022-08-02</a:t>
            </a:fld>
            <a:endParaRPr lang="ko-KR" altLang="en-US"/>
          </a:p>
        </p:txBody>
      </p:sp>
      <p:sp>
        <p:nvSpPr>
          <p:cNvPr id="5" name="바닥글 개체 틀 4">
            <a:extLst>
              <a:ext uri="{FF2B5EF4-FFF2-40B4-BE49-F238E27FC236}">
                <a16:creationId xmlns:a16="http://schemas.microsoft.com/office/drawing/2014/main" id="{C0EA7E67-B8B9-4100-972B-168173B849C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79D4782-CDAA-40CB-9942-F7458AF11CB0}"/>
              </a:ext>
            </a:extLst>
          </p:cNvPr>
          <p:cNvSpPr>
            <a:spLocks noGrp="1"/>
          </p:cNvSpPr>
          <p:nvPr>
            <p:ph type="sldNum" sz="quarter" idx="12"/>
          </p:nvPr>
        </p:nvSpPr>
        <p:spPr/>
        <p:txBody>
          <a:bodyPr/>
          <a:lstStyle/>
          <a:p>
            <a:fld id="{43824709-AB47-4B74-A3A8-AE5FFCA37A09}" type="slidenum">
              <a:rPr lang="ko-KR" altLang="en-US" smtClean="0"/>
              <a:t>‹#›</a:t>
            </a:fld>
            <a:endParaRPr lang="ko-KR" altLang="en-US"/>
          </a:p>
        </p:txBody>
      </p:sp>
      <p:sp>
        <p:nvSpPr>
          <p:cNvPr id="8" name="슬라이드 번호 개체 틀 5">
            <a:extLst>
              <a:ext uri="{FF2B5EF4-FFF2-40B4-BE49-F238E27FC236}">
                <a16:creationId xmlns:a16="http://schemas.microsoft.com/office/drawing/2014/main" id="{8F5F8F17-A3F2-9EF6-E1D2-F2A53E324372}"/>
              </a:ext>
            </a:extLst>
          </p:cNvPr>
          <p:cNvSpPr txBox="1">
            <a:spLocks/>
          </p:cNvSpPr>
          <p:nvPr userDrawn="1"/>
        </p:nvSpPr>
        <p:spPr>
          <a:xfrm>
            <a:off x="9296400" y="6356349"/>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rgbClr val="64AF65"/>
                </a:solidFill>
                <a:latin typeface="Poppins Medium" panose="00000600000000000000" pitchFamily="2" charset="0"/>
                <a:ea typeface="+mn-ea"/>
                <a:cs typeface="Poppins Medium" panose="00000600000000000000" pitchFamily="2" charset="0"/>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43824709-AB47-4B74-A3A8-AE5FFCA37A09}" type="slidenum">
              <a:rPr lang="ko-KR" altLang="en-US" smtClean="0"/>
              <a:pPr/>
              <a:t>‹#›</a:t>
            </a:fld>
            <a:r>
              <a:rPr lang="en-US" altLang="ko-KR"/>
              <a:t>/52</a:t>
            </a:r>
            <a:endParaRPr lang="ko-KR" altLang="en-US" dirty="0"/>
          </a:p>
        </p:txBody>
      </p:sp>
    </p:spTree>
    <p:extLst>
      <p:ext uri="{BB962C8B-B14F-4D97-AF65-F5344CB8AC3E}">
        <p14:creationId xmlns:p14="http://schemas.microsoft.com/office/powerpoint/2010/main" val="39866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784981-0630-46BE-9855-E1CDCDA89C4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46A856B-2AFC-4F78-A7C2-FB8762574B9B}"/>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3D228FC-93A6-41E6-A9FD-2645292BF50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B2EC862-AA01-4589-94C1-25F9E58EF43F}"/>
              </a:ext>
            </a:extLst>
          </p:cNvPr>
          <p:cNvSpPr>
            <a:spLocks noGrp="1"/>
          </p:cNvSpPr>
          <p:nvPr>
            <p:ph type="dt" sz="half" idx="10"/>
          </p:nvPr>
        </p:nvSpPr>
        <p:spPr/>
        <p:txBody>
          <a:bodyPr/>
          <a:lstStyle/>
          <a:p>
            <a:fld id="{6CC57260-53D4-47A9-BBA1-E7F4C2BF1A17}" type="datetime1">
              <a:rPr lang="ko-KR" altLang="en-US" smtClean="0"/>
              <a:t>2022-08-02</a:t>
            </a:fld>
            <a:endParaRPr lang="ko-KR" altLang="en-US"/>
          </a:p>
        </p:txBody>
      </p:sp>
      <p:sp>
        <p:nvSpPr>
          <p:cNvPr id="6" name="바닥글 개체 틀 5">
            <a:extLst>
              <a:ext uri="{FF2B5EF4-FFF2-40B4-BE49-F238E27FC236}">
                <a16:creationId xmlns:a16="http://schemas.microsoft.com/office/drawing/2014/main" id="{DAD6796A-3AE9-4B92-874A-CB5822E8D63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43168F-1F75-4E23-A97E-FE3C2492D533}"/>
              </a:ext>
            </a:extLst>
          </p:cNvPr>
          <p:cNvSpPr>
            <a:spLocks noGrp="1"/>
          </p:cNvSpPr>
          <p:nvPr>
            <p:ph type="sldNum" sz="quarter" idx="12"/>
          </p:nvPr>
        </p:nvSpPr>
        <p:spPr/>
        <p:txBody>
          <a:bodyPr/>
          <a:lstStyle/>
          <a:p>
            <a:fld id="{43824709-AB47-4B74-A3A8-AE5FFCA37A09}" type="slidenum">
              <a:rPr lang="ko-KR" altLang="en-US" smtClean="0"/>
              <a:t>‹#›</a:t>
            </a:fld>
            <a:endParaRPr lang="ko-KR" altLang="en-US"/>
          </a:p>
        </p:txBody>
      </p:sp>
    </p:spTree>
    <p:extLst>
      <p:ext uri="{BB962C8B-B14F-4D97-AF65-F5344CB8AC3E}">
        <p14:creationId xmlns:p14="http://schemas.microsoft.com/office/powerpoint/2010/main" val="82595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9D8273-C5AD-43F3-970B-D818ECCC1BA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3122F5A-8D00-4C0A-A585-15F0C190F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CDD0155-79AE-4ADD-B73F-42DE093DC3C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38C21A4-EA69-4471-9879-4437899AE9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0F2B5C7-3E02-42FA-BD53-01C7CF94FA7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E7273EF-7957-4A5F-9276-00CF5BB1FA81}"/>
              </a:ext>
            </a:extLst>
          </p:cNvPr>
          <p:cNvSpPr>
            <a:spLocks noGrp="1"/>
          </p:cNvSpPr>
          <p:nvPr>
            <p:ph type="dt" sz="half" idx="10"/>
          </p:nvPr>
        </p:nvSpPr>
        <p:spPr/>
        <p:txBody>
          <a:bodyPr/>
          <a:lstStyle/>
          <a:p>
            <a:fld id="{FBD3209C-79B9-4F5C-93DA-B1558CC757F7}" type="datetime1">
              <a:rPr lang="ko-KR" altLang="en-US" smtClean="0"/>
              <a:t>2022-08-02</a:t>
            </a:fld>
            <a:endParaRPr lang="ko-KR" altLang="en-US"/>
          </a:p>
        </p:txBody>
      </p:sp>
      <p:sp>
        <p:nvSpPr>
          <p:cNvPr id="8" name="바닥글 개체 틀 7">
            <a:extLst>
              <a:ext uri="{FF2B5EF4-FFF2-40B4-BE49-F238E27FC236}">
                <a16:creationId xmlns:a16="http://schemas.microsoft.com/office/drawing/2014/main" id="{9F342D3A-DD67-452B-BD4A-45FBAB2AB20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3BE85DB-0A2F-4DD4-89FA-1618A530C8D7}"/>
              </a:ext>
            </a:extLst>
          </p:cNvPr>
          <p:cNvSpPr>
            <a:spLocks noGrp="1"/>
          </p:cNvSpPr>
          <p:nvPr>
            <p:ph type="sldNum" sz="quarter" idx="12"/>
          </p:nvPr>
        </p:nvSpPr>
        <p:spPr/>
        <p:txBody>
          <a:bodyPr/>
          <a:lstStyle/>
          <a:p>
            <a:fld id="{43824709-AB47-4B74-A3A8-AE5FFCA37A09}" type="slidenum">
              <a:rPr lang="ko-KR" altLang="en-US" smtClean="0"/>
              <a:t>‹#›</a:t>
            </a:fld>
            <a:endParaRPr lang="ko-KR" altLang="en-US"/>
          </a:p>
        </p:txBody>
      </p:sp>
    </p:spTree>
    <p:extLst>
      <p:ext uri="{BB962C8B-B14F-4D97-AF65-F5344CB8AC3E}">
        <p14:creationId xmlns:p14="http://schemas.microsoft.com/office/powerpoint/2010/main" val="244153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9C39F1-A608-4DFF-B873-E0426A633EA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E459309-F557-4962-8366-B3A7B4818903}"/>
              </a:ext>
            </a:extLst>
          </p:cNvPr>
          <p:cNvSpPr>
            <a:spLocks noGrp="1"/>
          </p:cNvSpPr>
          <p:nvPr>
            <p:ph type="dt" sz="half" idx="10"/>
          </p:nvPr>
        </p:nvSpPr>
        <p:spPr/>
        <p:txBody>
          <a:bodyPr/>
          <a:lstStyle/>
          <a:p>
            <a:fld id="{5D8D36BD-7ED4-4B23-9538-1413CB5E355C}" type="datetime1">
              <a:rPr lang="ko-KR" altLang="en-US" smtClean="0"/>
              <a:t>2022-08-02</a:t>
            </a:fld>
            <a:endParaRPr lang="ko-KR" altLang="en-US"/>
          </a:p>
        </p:txBody>
      </p:sp>
      <p:sp>
        <p:nvSpPr>
          <p:cNvPr id="4" name="바닥글 개체 틀 3">
            <a:extLst>
              <a:ext uri="{FF2B5EF4-FFF2-40B4-BE49-F238E27FC236}">
                <a16:creationId xmlns:a16="http://schemas.microsoft.com/office/drawing/2014/main" id="{1BCE08A6-808C-42BD-B81A-4CAF4A7F9D7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4F506CF-6B1B-4224-9B38-A2687EFF080B}"/>
              </a:ext>
            </a:extLst>
          </p:cNvPr>
          <p:cNvSpPr>
            <a:spLocks noGrp="1"/>
          </p:cNvSpPr>
          <p:nvPr>
            <p:ph type="sldNum" sz="quarter" idx="12"/>
          </p:nvPr>
        </p:nvSpPr>
        <p:spPr/>
        <p:txBody>
          <a:bodyPr/>
          <a:lstStyle/>
          <a:p>
            <a:fld id="{43824709-AB47-4B74-A3A8-AE5FFCA37A09}" type="slidenum">
              <a:rPr lang="ko-KR" altLang="en-US" smtClean="0"/>
              <a:t>‹#›</a:t>
            </a:fld>
            <a:endParaRPr lang="ko-KR" altLang="en-US"/>
          </a:p>
        </p:txBody>
      </p:sp>
    </p:spTree>
    <p:extLst>
      <p:ext uri="{BB962C8B-B14F-4D97-AF65-F5344CB8AC3E}">
        <p14:creationId xmlns:p14="http://schemas.microsoft.com/office/powerpoint/2010/main" val="288213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E6672B2-7CE5-441F-B85A-092854F3D4BF}"/>
              </a:ext>
            </a:extLst>
          </p:cNvPr>
          <p:cNvSpPr>
            <a:spLocks noGrp="1"/>
          </p:cNvSpPr>
          <p:nvPr>
            <p:ph type="dt" sz="half" idx="10"/>
          </p:nvPr>
        </p:nvSpPr>
        <p:spPr/>
        <p:txBody>
          <a:bodyPr/>
          <a:lstStyle/>
          <a:p>
            <a:fld id="{A8E06AB0-D5ED-46D7-9CE6-19603EE3F0EB}" type="datetime1">
              <a:rPr lang="ko-KR" altLang="en-US" smtClean="0"/>
              <a:t>2022-08-02</a:t>
            </a:fld>
            <a:endParaRPr lang="ko-KR" altLang="en-US"/>
          </a:p>
        </p:txBody>
      </p:sp>
      <p:sp>
        <p:nvSpPr>
          <p:cNvPr id="3" name="바닥글 개체 틀 2">
            <a:extLst>
              <a:ext uri="{FF2B5EF4-FFF2-40B4-BE49-F238E27FC236}">
                <a16:creationId xmlns:a16="http://schemas.microsoft.com/office/drawing/2014/main" id="{059D299A-5BDC-4D1E-B0B5-8E6CAEEF6BC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64881D77-C900-4B36-9B28-4E8E517EBA65}"/>
              </a:ext>
            </a:extLst>
          </p:cNvPr>
          <p:cNvSpPr>
            <a:spLocks noGrp="1"/>
          </p:cNvSpPr>
          <p:nvPr>
            <p:ph type="sldNum" sz="quarter" idx="12"/>
          </p:nvPr>
        </p:nvSpPr>
        <p:spPr/>
        <p:txBody>
          <a:bodyPr/>
          <a:lstStyle/>
          <a:p>
            <a:fld id="{43824709-AB47-4B74-A3A8-AE5FFCA37A09}" type="slidenum">
              <a:rPr lang="ko-KR" altLang="en-US" smtClean="0"/>
              <a:t>‹#›</a:t>
            </a:fld>
            <a:endParaRPr lang="ko-KR" altLang="en-US"/>
          </a:p>
        </p:txBody>
      </p:sp>
    </p:spTree>
    <p:extLst>
      <p:ext uri="{BB962C8B-B14F-4D97-AF65-F5344CB8AC3E}">
        <p14:creationId xmlns:p14="http://schemas.microsoft.com/office/powerpoint/2010/main" val="1886274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C3B7FE-8CB6-499F-9A77-129704AAD74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8C4ADB0-380F-47C1-9696-DB1759387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20CBA1D-EF54-45CE-8AB5-8C9B8CBFC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ADCD293-9143-4A4D-8A7A-71C6BC2747B3}"/>
              </a:ext>
            </a:extLst>
          </p:cNvPr>
          <p:cNvSpPr>
            <a:spLocks noGrp="1"/>
          </p:cNvSpPr>
          <p:nvPr>
            <p:ph type="dt" sz="half" idx="10"/>
          </p:nvPr>
        </p:nvSpPr>
        <p:spPr/>
        <p:txBody>
          <a:bodyPr/>
          <a:lstStyle/>
          <a:p>
            <a:fld id="{F94F0E9B-3D67-485F-8C3D-3F5571B70447}" type="datetime1">
              <a:rPr lang="ko-KR" altLang="en-US" smtClean="0"/>
              <a:t>2022-08-02</a:t>
            </a:fld>
            <a:endParaRPr lang="ko-KR" altLang="en-US"/>
          </a:p>
        </p:txBody>
      </p:sp>
      <p:sp>
        <p:nvSpPr>
          <p:cNvPr id="6" name="바닥글 개체 틀 5">
            <a:extLst>
              <a:ext uri="{FF2B5EF4-FFF2-40B4-BE49-F238E27FC236}">
                <a16:creationId xmlns:a16="http://schemas.microsoft.com/office/drawing/2014/main" id="{9214637C-92FF-41AB-A1A1-19B79F04C1A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BB41290-919B-4A36-89CA-6E49ACE98D1D}"/>
              </a:ext>
            </a:extLst>
          </p:cNvPr>
          <p:cNvSpPr>
            <a:spLocks noGrp="1"/>
          </p:cNvSpPr>
          <p:nvPr>
            <p:ph type="sldNum" sz="quarter" idx="12"/>
          </p:nvPr>
        </p:nvSpPr>
        <p:spPr/>
        <p:txBody>
          <a:bodyPr/>
          <a:lstStyle/>
          <a:p>
            <a:fld id="{43824709-AB47-4B74-A3A8-AE5FFCA37A09}" type="slidenum">
              <a:rPr lang="ko-KR" altLang="en-US" smtClean="0"/>
              <a:t>‹#›</a:t>
            </a:fld>
            <a:endParaRPr lang="ko-KR" altLang="en-US"/>
          </a:p>
        </p:txBody>
      </p:sp>
    </p:spTree>
    <p:extLst>
      <p:ext uri="{BB962C8B-B14F-4D97-AF65-F5344CB8AC3E}">
        <p14:creationId xmlns:p14="http://schemas.microsoft.com/office/powerpoint/2010/main" val="1154654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682B54-54A7-45FE-991F-18297917E2D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F187CF1-EF96-4EFF-9967-31968ED131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a:extLst>
              <a:ext uri="{FF2B5EF4-FFF2-40B4-BE49-F238E27FC236}">
                <a16:creationId xmlns:a16="http://schemas.microsoft.com/office/drawing/2014/main" id="{F51CF219-32BC-4C64-A61A-88C3A3684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8E1743F-89D3-4F45-9F62-7794706BA65B}"/>
              </a:ext>
            </a:extLst>
          </p:cNvPr>
          <p:cNvSpPr>
            <a:spLocks noGrp="1"/>
          </p:cNvSpPr>
          <p:nvPr>
            <p:ph type="dt" sz="half" idx="10"/>
          </p:nvPr>
        </p:nvSpPr>
        <p:spPr/>
        <p:txBody>
          <a:bodyPr/>
          <a:lstStyle/>
          <a:p>
            <a:fld id="{88C3D4DE-EBAC-453A-8417-8EBB801AF40D}" type="datetime1">
              <a:rPr lang="ko-KR" altLang="en-US" smtClean="0"/>
              <a:t>2022-08-02</a:t>
            </a:fld>
            <a:endParaRPr lang="ko-KR" altLang="en-US"/>
          </a:p>
        </p:txBody>
      </p:sp>
      <p:sp>
        <p:nvSpPr>
          <p:cNvPr id="6" name="바닥글 개체 틀 5">
            <a:extLst>
              <a:ext uri="{FF2B5EF4-FFF2-40B4-BE49-F238E27FC236}">
                <a16:creationId xmlns:a16="http://schemas.microsoft.com/office/drawing/2014/main" id="{E4775478-00E4-4718-AD66-2FD97BAF153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B50858D-0C63-4BCD-9F21-21E8BDE6677F}"/>
              </a:ext>
            </a:extLst>
          </p:cNvPr>
          <p:cNvSpPr>
            <a:spLocks noGrp="1"/>
          </p:cNvSpPr>
          <p:nvPr>
            <p:ph type="sldNum" sz="quarter" idx="12"/>
          </p:nvPr>
        </p:nvSpPr>
        <p:spPr/>
        <p:txBody>
          <a:bodyPr/>
          <a:lstStyle/>
          <a:p>
            <a:fld id="{43824709-AB47-4B74-A3A8-AE5FFCA37A09}" type="slidenum">
              <a:rPr lang="ko-KR" altLang="en-US" smtClean="0"/>
              <a:t>‹#›</a:t>
            </a:fld>
            <a:endParaRPr lang="ko-KR" altLang="en-US"/>
          </a:p>
        </p:txBody>
      </p:sp>
    </p:spTree>
    <p:extLst>
      <p:ext uri="{BB962C8B-B14F-4D97-AF65-F5344CB8AC3E}">
        <p14:creationId xmlns:p14="http://schemas.microsoft.com/office/powerpoint/2010/main" val="203402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3880476-DE91-4A5B-AC13-30E4935123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7A7B1BA-A03F-4362-A7D1-845B53B0BF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9EB168B-F54A-422D-9798-0BF0C66503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091DB-F355-4A93-8EF0-04B78F48E02E}" type="datetime1">
              <a:rPr lang="ko-KR" altLang="en-US" smtClean="0"/>
              <a:t>2022-08-02</a:t>
            </a:fld>
            <a:endParaRPr lang="ko-KR" altLang="en-US"/>
          </a:p>
        </p:txBody>
      </p:sp>
      <p:sp>
        <p:nvSpPr>
          <p:cNvPr id="5" name="바닥글 개체 틀 4">
            <a:extLst>
              <a:ext uri="{FF2B5EF4-FFF2-40B4-BE49-F238E27FC236}">
                <a16:creationId xmlns:a16="http://schemas.microsoft.com/office/drawing/2014/main" id="{D6D754C0-EDF3-49CE-A9B1-1A4792F0E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88CA353-99EE-44D3-8675-5E918E12E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&lt;#&gt;/51</a:t>
            </a:r>
            <a:endParaRPr lang="ko-KR" altLang="en-US" dirty="0"/>
          </a:p>
        </p:txBody>
      </p:sp>
    </p:spTree>
    <p:extLst>
      <p:ext uri="{BB962C8B-B14F-4D97-AF65-F5344CB8AC3E}">
        <p14:creationId xmlns:p14="http://schemas.microsoft.com/office/powerpoint/2010/main" val="712013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0F52E19-D2B8-6ECE-9A5D-AD109E761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8BB7BE-F064-3720-EC3C-691A4FA2B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C0D9B51-0058-85C6-B537-96B8B47D4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6E076-18A9-4BB6-9B1E-2F5F28AD4236}" type="datetimeFigureOut">
              <a:rPr lang="ko-KR" altLang="en-US" smtClean="0"/>
              <a:t>2022-08-02</a:t>
            </a:fld>
            <a:endParaRPr lang="ko-KR" altLang="en-US"/>
          </a:p>
        </p:txBody>
      </p:sp>
      <p:sp>
        <p:nvSpPr>
          <p:cNvPr id="5" name="바닥글 개체 틀 4">
            <a:extLst>
              <a:ext uri="{FF2B5EF4-FFF2-40B4-BE49-F238E27FC236}">
                <a16:creationId xmlns:a16="http://schemas.microsoft.com/office/drawing/2014/main" id="{D41D6531-8043-BA09-2FF1-BA419EAF9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0E7A418-1852-E8C3-8A34-BCDDB2604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7D1F0-2A48-49AB-A140-C9273AEC1A57}" type="slidenum">
              <a:rPr lang="ko-KR" altLang="en-US" smtClean="0"/>
              <a:t>‹#›</a:t>
            </a:fld>
            <a:endParaRPr lang="ko-KR" altLang="en-US"/>
          </a:p>
        </p:txBody>
      </p:sp>
    </p:spTree>
    <p:extLst>
      <p:ext uri="{BB962C8B-B14F-4D97-AF65-F5344CB8AC3E}">
        <p14:creationId xmlns:p14="http://schemas.microsoft.com/office/powerpoint/2010/main" val="1960654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35.224.133.107/" TargetMode="External"/><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AF65"/>
        </a:solid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0198AC3D-8A01-03C5-D565-9214109F8E6A}"/>
              </a:ext>
            </a:extLst>
          </p:cNvPr>
          <p:cNvSpPr/>
          <p:nvPr/>
        </p:nvSpPr>
        <p:spPr>
          <a:xfrm>
            <a:off x="0" y="5039832"/>
            <a:ext cx="12192000" cy="181816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4C7C97F2-7D58-EEE0-1E20-0A6E94CB8231}"/>
              </a:ext>
            </a:extLst>
          </p:cNvPr>
          <p:cNvSpPr txBox="1"/>
          <p:nvPr/>
        </p:nvSpPr>
        <p:spPr>
          <a:xfrm>
            <a:off x="885049" y="5668970"/>
            <a:ext cx="2350679" cy="732508"/>
          </a:xfrm>
          <a:prstGeom prst="rect">
            <a:avLst/>
          </a:prstGeom>
          <a:noFill/>
        </p:spPr>
        <p:txBody>
          <a:bodyPr wrap="square" lIns="91440" tIns="45720" rIns="91440" bIns="45720" rtlCol="0" anchor="t">
            <a:spAutoFit/>
          </a:bodyPr>
          <a:lstStyle/>
          <a:p>
            <a:pPr>
              <a:lnSpc>
                <a:spcPct val="200000"/>
              </a:lnSpc>
            </a:pPr>
            <a:r>
              <a:rPr lang="en-US" altLang="ko-KR" sz="2000">
                <a:solidFill>
                  <a:srgbClr val="64AF65"/>
                </a:solidFill>
                <a:latin typeface="Poppins Medium" panose="00000600000000000000" pitchFamily="2" charset="0"/>
                <a:ea typeface="-윤고딕340"/>
                <a:cs typeface="Poppins Medium" panose="00000600000000000000" pitchFamily="2" charset="0"/>
              </a:rPr>
              <a:t>TEAM 5  </a:t>
            </a:r>
            <a:r>
              <a:rPr lang="en-US" altLang="ko-KR" sz="2400">
                <a:solidFill>
                  <a:srgbClr val="64AF65"/>
                </a:solidFill>
                <a:latin typeface="Poppins SemiBold" panose="00000700000000000000" pitchFamily="2" charset="0"/>
                <a:ea typeface="-윤고딕340"/>
                <a:cs typeface="Poppins SemiBold" panose="00000700000000000000" pitchFamily="2" charset="0"/>
              </a:rPr>
              <a:t>IIEEE</a:t>
            </a:r>
            <a:endParaRPr lang="ko-KR" altLang="en-US" sz="2800">
              <a:solidFill>
                <a:srgbClr val="64AF65"/>
              </a:solidFill>
              <a:latin typeface="Poppins SemiBold" panose="00000700000000000000" pitchFamily="2" charset="0"/>
              <a:cs typeface="Poppins SemiBold" panose="00000700000000000000" pitchFamily="2" charset="0"/>
            </a:endParaRPr>
          </a:p>
        </p:txBody>
      </p:sp>
      <p:sp>
        <p:nvSpPr>
          <p:cNvPr id="15" name="직사각형 14">
            <a:extLst>
              <a:ext uri="{FF2B5EF4-FFF2-40B4-BE49-F238E27FC236}">
                <a16:creationId xmlns:a16="http://schemas.microsoft.com/office/drawing/2014/main" id="{4BB1E22F-77E8-E0DD-4D2C-3016F45E34E3}"/>
              </a:ext>
            </a:extLst>
          </p:cNvPr>
          <p:cNvSpPr/>
          <p:nvPr/>
        </p:nvSpPr>
        <p:spPr>
          <a:xfrm flipV="1">
            <a:off x="972196" y="5764705"/>
            <a:ext cx="547412" cy="45719"/>
          </a:xfrm>
          <a:prstGeom prst="rect">
            <a:avLst/>
          </a:prstGeom>
          <a:solidFill>
            <a:srgbClr val="64A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endParaRPr>
          </a:p>
        </p:txBody>
      </p:sp>
      <p:pic>
        <p:nvPicPr>
          <p:cNvPr id="17" name="그림 16">
            <a:extLst>
              <a:ext uri="{FF2B5EF4-FFF2-40B4-BE49-F238E27FC236}">
                <a16:creationId xmlns:a16="http://schemas.microsoft.com/office/drawing/2014/main" id="{EDE180EE-08E3-576E-3A79-0B546CC31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2300" y="5468046"/>
            <a:ext cx="933432" cy="933432"/>
          </a:xfrm>
          <a:prstGeom prst="rect">
            <a:avLst/>
          </a:prstGeom>
          <a:effectLst>
            <a:outerShdw blurRad="50800" dist="38100" dir="2700000" algn="tl" rotWithShape="0">
              <a:srgbClr val="448446">
                <a:alpha val="40000"/>
              </a:srgbClr>
            </a:outerShdw>
          </a:effectLst>
        </p:spPr>
      </p:pic>
      <p:sp>
        <p:nvSpPr>
          <p:cNvPr id="12" name="TextBox 11">
            <a:extLst>
              <a:ext uri="{FF2B5EF4-FFF2-40B4-BE49-F238E27FC236}">
                <a16:creationId xmlns:a16="http://schemas.microsoft.com/office/drawing/2014/main" id="{F8F3D148-8B5A-4C4C-85CA-5FB37AC89280}"/>
              </a:ext>
            </a:extLst>
          </p:cNvPr>
          <p:cNvSpPr txBox="1"/>
          <p:nvPr/>
        </p:nvSpPr>
        <p:spPr>
          <a:xfrm>
            <a:off x="885049" y="980864"/>
            <a:ext cx="10601098" cy="3529171"/>
          </a:xfrm>
          <a:prstGeom prst="rect">
            <a:avLst/>
          </a:prstGeom>
          <a:noFill/>
        </p:spPr>
        <p:txBody>
          <a:bodyPr wrap="square" lIns="91440" tIns="45720" rIns="91440" bIns="45720" rtlCol="0" anchor="t">
            <a:spAutoFit/>
          </a:bodyPr>
          <a:lstStyle/>
          <a:p>
            <a:pPr>
              <a:spcBef>
                <a:spcPts val="400"/>
              </a:spcBef>
            </a:pPr>
            <a:r>
              <a:rPr lang="en-US" altLang="ko-KR" sz="4200" dirty="0">
                <a:solidFill>
                  <a:schemeClr val="bg1"/>
                </a:solidFill>
                <a:effectLst>
                  <a:outerShdw blurRad="50800" dist="38100" dir="2700000" algn="tl" rotWithShape="0">
                    <a:srgbClr val="448446">
                      <a:alpha val="28000"/>
                    </a:srgbClr>
                  </a:outerShdw>
                </a:effectLst>
                <a:latin typeface="Poppins SemiBold"/>
                <a:ea typeface="+mn-lt"/>
                <a:cs typeface="Poppins SemiBold"/>
              </a:rPr>
              <a:t>Performance Evaluation of</a:t>
            </a:r>
          </a:p>
          <a:p>
            <a:pPr>
              <a:spcBef>
                <a:spcPts val="400"/>
              </a:spcBef>
            </a:pPr>
            <a:r>
              <a:rPr lang="en-US" altLang="ko-KR" sz="4200" dirty="0">
                <a:solidFill>
                  <a:schemeClr val="bg1"/>
                </a:solidFill>
                <a:effectLst>
                  <a:outerShdw blurRad="50800" dist="38100" dir="2700000" algn="tl" rotWithShape="0">
                    <a:srgbClr val="448446">
                      <a:alpha val="28000"/>
                    </a:srgbClr>
                  </a:outerShdw>
                </a:effectLst>
                <a:latin typeface="Poppins SemiBold"/>
                <a:ea typeface="+mn-lt"/>
                <a:cs typeface="Poppins SemiBold"/>
              </a:rPr>
              <a:t>Containerized Systems </a:t>
            </a:r>
          </a:p>
          <a:p>
            <a:pPr>
              <a:spcBef>
                <a:spcPts val="400"/>
              </a:spcBef>
            </a:pPr>
            <a:r>
              <a:rPr lang="en-US" altLang="ko-KR" sz="4200" dirty="0">
                <a:solidFill>
                  <a:schemeClr val="bg1"/>
                </a:solidFill>
                <a:effectLst>
                  <a:outerShdw blurRad="50800" dist="38100" dir="2700000" algn="tl" rotWithShape="0">
                    <a:srgbClr val="448446">
                      <a:alpha val="28000"/>
                    </a:srgbClr>
                  </a:outerShdw>
                </a:effectLst>
                <a:latin typeface="Poppins SemiBold"/>
                <a:ea typeface="+mn-lt"/>
                <a:cs typeface="Poppins SemiBold"/>
              </a:rPr>
              <a:t>before and after using Kubernetes</a:t>
            </a:r>
          </a:p>
          <a:p>
            <a:pPr>
              <a:spcBef>
                <a:spcPts val="400"/>
              </a:spcBef>
            </a:pPr>
            <a:r>
              <a:rPr lang="en-US" altLang="ko-KR" sz="4200" dirty="0">
                <a:solidFill>
                  <a:schemeClr val="bg1"/>
                </a:solidFill>
                <a:effectLst>
                  <a:outerShdw blurRad="50800" dist="38100" dir="2700000" algn="tl" rotWithShape="0">
                    <a:srgbClr val="448446">
                      <a:alpha val="28000"/>
                    </a:srgbClr>
                  </a:outerShdw>
                </a:effectLst>
                <a:latin typeface="Poppins SemiBold"/>
                <a:ea typeface="+mn-lt"/>
                <a:cs typeface="Poppins SemiBold"/>
              </a:rPr>
              <a:t>for Smart Farm Visualization Platform</a:t>
            </a:r>
          </a:p>
          <a:p>
            <a:pPr>
              <a:spcBef>
                <a:spcPts val="400"/>
              </a:spcBef>
            </a:pPr>
            <a:r>
              <a:rPr lang="en-US" altLang="ko-KR" sz="4200" dirty="0">
                <a:solidFill>
                  <a:schemeClr val="bg1"/>
                </a:solidFill>
                <a:effectLst>
                  <a:outerShdw blurRad="50800" dist="38100" dir="2700000" algn="tl" rotWithShape="0">
                    <a:srgbClr val="448446">
                      <a:alpha val="28000"/>
                    </a:srgbClr>
                  </a:outerShdw>
                </a:effectLst>
                <a:latin typeface="Poppins SemiBold"/>
                <a:ea typeface="+mn-lt"/>
                <a:cs typeface="Poppins SemiBold"/>
              </a:rPr>
              <a:t>based on </a:t>
            </a:r>
            <a:r>
              <a:rPr lang="en-US" altLang="ko-KR" sz="4200" dirty="0" err="1">
                <a:solidFill>
                  <a:schemeClr val="bg1"/>
                </a:solidFill>
                <a:effectLst>
                  <a:outerShdw blurRad="50800" dist="38100" dir="2700000" algn="tl" rotWithShape="0">
                    <a:srgbClr val="448446">
                      <a:alpha val="28000"/>
                    </a:srgbClr>
                  </a:outerShdw>
                </a:effectLst>
                <a:latin typeface="Poppins SemiBold"/>
                <a:ea typeface="+mn-lt"/>
                <a:cs typeface="Poppins SemiBold"/>
              </a:rPr>
              <a:t>LoRaWAN</a:t>
            </a:r>
            <a:endParaRPr lang="ko-KR" sz="4200" dirty="0">
              <a:solidFill>
                <a:schemeClr val="bg1"/>
              </a:solidFill>
              <a:effectLst>
                <a:outerShdw blurRad="50800" dist="38100" dir="2700000" algn="tl" rotWithShape="0">
                  <a:srgbClr val="448446">
                    <a:alpha val="28000"/>
                  </a:srgbClr>
                </a:outerShdw>
              </a:effectLst>
              <a:latin typeface="Poppins SemiBold"/>
              <a:ea typeface="+mn-lt"/>
              <a:cs typeface="Poppins SemiBold"/>
            </a:endParaRPr>
          </a:p>
        </p:txBody>
      </p:sp>
      <p:sp>
        <p:nvSpPr>
          <p:cNvPr id="2" name="슬라이드 번호 개체 틀 1">
            <a:extLst>
              <a:ext uri="{FF2B5EF4-FFF2-40B4-BE49-F238E27FC236}">
                <a16:creationId xmlns:a16="http://schemas.microsoft.com/office/drawing/2014/main" id="{BC6FDBF0-B49A-652C-B077-3F0976AC0668}"/>
              </a:ext>
            </a:extLst>
          </p:cNvPr>
          <p:cNvSpPr>
            <a:spLocks noGrp="1"/>
          </p:cNvSpPr>
          <p:nvPr>
            <p:ph type="sldNum" sz="quarter" idx="12"/>
          </p:nvPr>
        </p:nvSpPr>
        <p:spPr/>
        <p:txBody>
          <a:bodyPr/>
          <a:lstStyle/>
          <a:p>
            <a:fld id="{43824709-AB47-4B74-A3A8-AE5FFCA37A09}" type="slidenum">
              <a:rPr lang="ko-KR" altLang="en-US" smtClean="0"/>
              <a:pPr/>
              <a:t>1</a:t>
            </a:fld>
            <a:r>
              <a:rPr lang="en-US" altLang="ko-KR"/>
              <a:t>/47</a:t>
            </a:r>
            <a:endParaRPr lang="ko-KR" altLang="en-US" dirty="0"/>
          </a:p>
        </p:txBody>
      </p:sp>
    </p:spTree>
    <p:extLst>
      <p:ext uri="{BB962C8B-B14F-4D97-AF65-F5344CB8AC3E}">
        <p14:creationId xmlns:p14="http://schemas.microsoft.com/office/powerpoint/2010/main" val="376414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Objectives</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10</a:t>
            </a:fld>
            <a:r>
              <a:rPr lang="en-US" altLang="ko-KR"/>
              <a:t>/47</a:t>
            </a:r>
            <a:endParaRPr lang="ko-KR" altLang="en-US" dirty="0"/>
          </a:p>
        </p:txBody>
      </p:sp>
      <p:pic>
        <p:nvPicPr>
          <p:cNvPr id="20" name="그림 19">
            <a:extLst>
              <a:ext uri="{FF2B5EF4-FFF2-40B4-BE49-F238E27FC236}">
                <a16:creationId xmlns:a16="http://schemas.microsoft.com/office/drawing/2014/main" id="{56DDB0E9-C9B1-AD5A-B023-2F59AD8AEB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350" y="2855101"/>
            <a:ext cx="1765300" cy="1765300"/>
          </a:xfrm>
          <a:prstGeom prst="rect">
            <a:avLst/>
          </a:prstGeom>
        </p:spPr>
      </p:pic>
      <p:sp>
        <p:nvSpPr>
          <p:cNvPr id="21" name="TextBox 20">
            <a:extLst>
              <a:ext uri="{FF2B5EF4-FFF2-40B4-BE49-F238E27FC236}">
                <a16:creationId xmlns:a16="http://schemas.microsoft.com/office/drawing/2014/main" id="{9C7A1591-E63B-CB9B-7018-239A7B5C52F7}"/>
              </a:ext>
            </a:extLst>
          </p:cNvPr>
          <p:cNvSpPr txBox="1"/>
          <p:nvPr/>
        </p:nvSpPr>
        <p:spPr>
          <a:xfrm>
            <a:off x="673323" y="5059568"/>
            <a:ext cx="3615118" cy="461665"/>
          </a:xfrm>
          <a:prstGeom prst="rect">
            <a:avLst/>
          </a:prstGeom>
          <a:noFill/>
        </p:spPr>
        <p:txBody>
          <a:bodyPr wrap="square" lIns="91440" tIns="45720" rIns="91440" bIns="45720" rtlCol="0" anchor="t">
            <a:spAutoFit/>
          </a:bodyPr>
          <a:lstStyle/>
          <a:p>
            <a:pPr algn="ctr">
              <a:spcBef>
                <a:spcPts val="400"/>
              </a:spcBef>
            </a:pPr>
            <a:r>
              <a:rPr lang="en-US" altLang="ko-KR" sz="2400">
                <a:solidFill>
                  <a:schemeClr val="tx1">
                    <a:lumMod val="75000"/>
                    <a:lumOff val="25000"/>
                  </a:schemeClr>
                </a:solidFill>
                <a:latin typeface="Poppins Medium" panose="00000600000000000000" pitchFamily="2" charset="0"/>
                <a:ea typeface="+mn-lt"/>
                <a:cs typeface="Poppins Medium" panose="00000600000000000000" pitchFamily="2" charset="0"/>
              </a:rPr>
              <a:t>Self healing</a:t>
            </a:r>
          </a:p>
        </p:txBody>
      </p:sp>
      <p:sp>
        <p:nvSpPr>
          <p:cNvPr id="22" name="TextBox 21">
            <a:extLst>
              <a:ext uri="{FF2B5EF4-FFF2-40B4-BE49-F238E27FC236}">
                <a16:creationId xmlns:a16="http://schemas.microsoft.com/office/drawing/2014/main" id="{A0274020-FD89-63B8-8533-ECB392B9CE02}"/>
              </a:ext>
            </a:extLst>
          </p:cNvPr>
          <p:cNvSpPr txBox="1"/>
          <p:nvPr/>
        </p:nvSpPr>
        <p:spPr>
          <a:xfrm>
            <a:off x="8371347" y="5059568"/>
            <a:ext cx="2716092" cy="477054"/>
          </a:xfrm>
          <a:prstGeom prst="rect">
            <a:avLst/>
          </a:prstGeom>
          <a:noFill/>
        </p:spPr>
        <p:txBody>
          <a:bodyPr wrap="square" lIns="91440" tIns="45720" rIns="91440" bIns="45720" rtlCol="0" anchor="t">
            <a:spAutoFit/>
          </a:bodyPr>
          <a:lstStyle/>
          <a:p>
            <a:pPr algn="ctr">
              <a:spcBef>
                <a:spcPts val="400"/>
              </a:spcBef>
            </a:pPr>
            <a:r>
              <a:rPr lang="en-US" altLang="ko-KR" sz="2400">
                <a:solidFill>
                  <a:schemeClr val="tx1">
                    <a:lumMod val="75000"/>
                    <a:lumOff val="25000"/>
                  </a:schemeClr>
                </a:solidFill>
                <a:latin typeface="Poppins Medium" panose="00000600000000000000" pitchFamily="2" charset="0"/>
                <a:ea typeface="+mn-lt"/>
                <a:cs typeface="Poppins Medium" panose="00000600000000000000" pitchFamily="2" charset="0"/>
              </a:rPr>
              <a:t>Auto scaling</a:t>
            </a:r>
          </a:p>
        </p:txBody>
      </p:sp>
      <p:sp>
        <p:nvSpPr>
          <p:cNvPr id="23" name="TextBox 22">
            <a:extLst>
              <a:ext uri="{FF2B5EF4-FFF2-40B4-BE49-F238E27FC236}">
                <a16:creationId xmlns:a16="http://schemas.microsoft.com/office/drawing/2014/main" id="{BD4CE26A-254F-43B8-A798-DDC75E628488}"/>
              </a:ext>
            </a:extLst>
          </p:cNvPr>
          <p:cNvSpPr txBox="1"/>
          <p:nvPr/>
        </p:nvSpPr>
        <p:spPr>
          <a:xfrm>
            <a:off x="4288441" y="5059568"/>
            <a:ext cx="3615118" cy="461665"/>
          </a:xfrm>
          <a:prstGeom prst="rect">
            <a:avLst/>
          </a:prstGeom>
          <a:noFill/>
        </p:spPr>
        <p:txBody>
          <a:bodyPr wrap="square" lIns="91440" tIns="45720" rIns="91440" bIns="45720" rtlCol="0" anchor="t">
            <a:spAutoFit/>
          </a:bodyPr>
          <a:lstStyle/>
          <a:p>
            <a:pPr algn="ctr">
              <a:spcBef>
                <a:spcPts val="400"/>
              </a:spcBef>
            </a:pPr>
            <a:r>
              <a:rPr lang="en-US" altLang="ko-KR" sz="2400">
                <a:solidFill>
                  <a:schemeClr val="tx1">
                    <a:lumMod val="75000"/>
                    <a:lumOff val="25000"/>
                  </a:schemeClr>
                </a:solidFill>
                <a:latin typeface="Poppins Medium" panose="00000600000000000000" pitchFamily="2" charset="0"/>
                <a:ea typeface="+mn-lt"/>
                <a:cs typeface="Poppins Medium" panose="00000600000000000000" pitchFamily="2" charset="0"/>
              </a:rPr>
              <a:t>Monitoring</a:t>
            </a:r>
          </a:p>
        </p:txBody>
      </p:sp>
      <p:pic>
        <p:nvPicPr>
          <p:cNvPr id="24" name="그림 23">
            <a:extLst>
              <a:ext uri="{FF2B5EF4-FFF2-40B4-BE49-F238E27FC236}">
                <a16:creationId xmlns:a16="http://schemas.microsoft.com/office/drawing/2014/main" id="{56779860-B1C1-86B1-EE4B-5FEA81D89B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0357" y="3156570"/>
            <a:ext cx="1248866" cy="1248866"/>
          </a:xfrm>
          <a:prstGeom prst="rect">
            <a:avLst/>
          </a:prstGeom>
        </p:spPr>
      </p:pic>
      <p:pic>
        <p:nvPicPr>
          <p:cNvPr id="25" name="그림 24">
            <a:extLst>
              <a:ext uri="{FF2B5EF4-FFF2-40B4-BE49-F238E27FC236}">
                <a16:creationId xmlns:a16="http://schemas.microsoft.com/office/drawing/2014/main" id="{6DDACDC3-374C-7D14-8123-5E66ECB5EE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9277" y="3026146"/>
            <a:ext cx="1423210" cy="1423210"/>
          </a:xfrm>
          <a:prstGeom prst="rect">
            <a:avLst/>
          </a:prstGeom>
        </p:spPr>
      </p:pic>
      <p:sp>
        <p:nvSpPr>
          <p:cNvPr id="18" name="TextBox 17">
            <a:extLst>
              <a:ext uri="{FF2B5EF4-FFF2-40B4-BE49-F238E27FC236}">
                <a16:creationId xmlns:a16="http://schemas.microsoft.com/office/drawing/2014/main" id="{ACE12832-9BE8-EFD3-F88F-BB0C9DA6961B}"/>
              </a:ext>
            </a:extLst>
          </p:cNvPr>
          <p:cNvSpPr txBox="1"/>
          <p:nvPr/>
        </p:nvSpPr>
        <p:spPr>
          <a:xfrm>
            <a:off x="3900389" y="1732614"/>
            <a:ext cx="2120979" cy="400110"/>
          </a:xfrm>
          <a:prstGeom prst="rect">
            <a:avLst/>
          </a:prstGeom>
          <a:noFill/>
        </p:spPr>
        <p:txBody>
          <a:bodyPr wrap="square" lIns="91440" tIns="45720" rIns="91440" bIns="45720" rtlCol="0" anchor="t">
            <a:spAutoFit/>
          </a:bodyPr>
          <a:lstStyle/>
          <a:p>
            <a:pP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Advantages of</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grpSp>
        <p:nvGrpSpPr>
          <p:cNvPr id="3" name="그룹 2">
            <a:extLst>
              <a:ext uri="{FF2B5EF4-FFF2-40B4-BE49-F238E27FC236}">
                <a16:creationId xmlns:a16="http://schemas.microsoft.com/office/drawing/2014/main" id="{11C2DF5C-6491-78D9-88C4-393F8ADA76CB}"/>
              </a:ext>
            </a:extLst>
          </p:cNvPr>
          <p:cNvGrpSpPr/>
          <p:nvPr/>
        </p:nvGrpSpPr>
        <p:grpSpPr>
          <a:xfrm>
            <a:off x="6017370" y="1727193"/>
            <a:ext cx="2224813" cy="353431"/>
            <a:chOff x="6559368" y="1899219"/>
            <a:chExt cx="2224813" cy="353431"/>
          </a:xfrm>
        </p:grpSpPr>
        <p:pic>
          <p:nvPicPr>
            <p:cNvPr id="29" name="그림 28" descr="텍스트이(가) 표시된 사진&#10;&#10;자동 생성된 설명">
              <a:extLst>
                <a:ext uri="{FF2B5EF4-FFF2-40B4-BE49-F238E27FC236}">
                  <a16:creationId xmlns:a16="http://schemas.microsoft.com/office/drawing/2014/main" id="{762A0EA8-2819-5676-8942-2333308724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2937" y="1945491"/>
              <a:ext cx="1761244" cy="260885"/>
            </a:xfrm>
            <a:prstGeom prst="rect">
              <a:avLst/>
            </a:prstGeom>
          </p:spPr>
        </p:pic>
        <p:pic>
          <p:nvPicPr>
            <p:cNvPr id="30" name="그림 29">
              <a:extLst>
                <a:ext uri="{FF2B5EF4-FFF2-40B4-BE49-F238E27FC236}">
                  <a16:creationId xmlns:a16="http://schemas.microsoft.com/office/drawing/2014/main" id="{22B55E14-7A58-9852-9495-754C60F3DE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9368" y="1899219"/>
              <a:ext cx="364049" cy="353431"/>
            </a:xfrm>
            <a:prstGeom prst="rect">
              <a:avLst/>
            </a:prstGeom>
          </p:spPr>
        </p:pic>
      </p:grpSp>
    </p:spTree>
    <p:extLst>
      <p:ext uri="{BB962C8B-B14F-4D97-AF65-F5344CB8AC3E}">
        <p14:creationId xmlns:p14="http://schemas.microsoft.com/office/powerpoint/2010/main" val="1010725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Objectives</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11</a:t>
            </a:fld>
            <a:r>
              <a:rPr lang="en-US" altLang="ko-KR"/>
              <a:t>/47</a:t>
            </a:r>
            <a:endParaRPr lang="ko-KR" altLang="en-US" dirty="0"/>
          </a:p>
        </p:txBody>
      </p:sp>
      <p:grpSp>
        <p:nvGrpSpPr>
          <p:cNvPr id="13" name="그룹 12">
            <a:extLst>
              <a:ext uri="{FF2B5EF4-FFF2-40B4-BE49-F238E27FC236}">
                <a16:creationId xmlns:a16="http://schemas.microsoft.com/office/drawing/2014/main" id="{8699A445-C68B-39AD-80CE-3F8CD2D3D8A2}"/>
              </a:ext>
            </a:extLst>
          </p:cNvPr>
          <p:cNvGrpSpPr/>
          <p:nvPr/>
        </p:nvGrpSpPr>
        <p:grpSpPr>
          <a:xfrm>
            <a:off x="2368150" y="2377862"/>
            <a:ext cx="7455700" cy="2819861"/>
            <a:chOff x="2443942" y="2365830"/>
            <a:chExt cx="7455700" cy="2819861"/>
          </a:xfrm>
        </p:grpSpPr>
        <p:sp>
          <p:nvSpPr>
            <p:cNvPr id="12" name="TextBox 11">
              <a:extLst>
                <a:ext uri="{FF2B5EF4-FFF2-40B4-BE49-F238E27FC236}">
                  <a16:creationId xmlns:a16="http://schemas.microsoft.com/office/drawing/2014/main" id="{1E5BCCBA-D377-1898-1630-54F45C81740A}"/>
                </a:ext>
              </a:extLst>
            </p:cNvPr>
            <p:cNvSpPr txBox="1"/>
            <p:nvPr/>
          </p:nvSpPr>
          <p:spPr>
            <a:xfrm>
              <a:off x="2443942" y="4754804"/>
              <a:ext cx="2481768" cy="430887"/>
            </a:xfrm>
            <a:prstGeom prst="rect">
              <a:avLst/>
            </a:prstGeom>
            <a:noFill/>
          </p:spPr>
          <p:txBody>
            <a:bodyPr wrap="square" lIns="91440" tIns="45720" rIns="91440" bIns="45720" rtlCol="0" anchor="t">
              <a:spAutoFit/>
            </a:bodyPr>
            <a:lstStyle/>
            <a:p>
              <a:pPr algn="ctr">
                <a:spcBef>
                  <a:spcPts val="400"/>
                </a:spcBef>
              </a:pPr>
              <a:r>
                <a:rPr lang="en-US" altLang="ko-KR" sz="2200" dirty="0">
                  <a:solidFill>
                    <a:schemeClr val="bg1">
                      <a:lumMod val="75000"/>
                    </a:schemeClr>
                  </a:solidFill>
                  <a:latin typeface="Poppins Medium"/>
                  <a:ea typeface="+mn-lt"/>
                  <a:cs typeface="Poppins Medium"/>
                </a:rPr>
                <a:t>Learning curve</a:t>
              </a:r>
            </a:p>
          </p:txBody>
        </p:sp>
        <p:pic>
          <p:nvPicPr>
            <p:cNvPr id="9" name="그림 8">
              <a:extLst>
                <a:ext uri="{FF2B5EF4-FFF2-40B4-BE49-F238E27FC236}">
                  <a16:creationId xmlns:a16="http://schemas.microsoft.com/office/drawing/2014/main" id="{47F82A65-C879-2E72-4D51-DBBC986D7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485" y="2365830"/>
              <a:ext cx="2438400" cy="2438400"/>
            </a:xfrm>
            <a:prstGeom prst="rect">
              <a:avLst/>
            </a:prstGeom>
          </p:spPr>
        </p:pic>
        <p:sp>
          <p:nvSpPr>
            <p:cNvPr id="15" name="TextBox 14">
              <a:extLst>
                <a:ext uri="{FF2B5EF4-FFF2-40B4-BE49-F238E27FC236}">
                  <a16:creationId xmlns:a16="http://schemas.microsoft.com/office/drawing/2014/main" id="{4449810B-7DF9-EB96-D090-7827DE266982}"/>
                </a:ext>
              </a:extLst>
            </p:cNvPr>
            <p:cNvSpPr txBox="1"/>
            <p:nvPr/>
          </p:nvSpPr>
          <p:spPr>
            <a:xfrm>
              <a:off x="6859727" y="4754804"/>
              <a:ext cx="3039915" cy="430887"/>
            </a:xfrm>
            <a:prstGeom prst="rect">
              <a:avLst/>
            </a:prstGeom>
            <a:noFill/>
          </p:spPr>
          <p:txBody>
            <a:bodyPr wrap="square" lIns="91440" tIns="45720" rIns="91440" bIns="45720" rtlCol="0" anchor="t">
              <a:spAutoFit/>
            </a:bodyPr>
            <a:lstStyle/>
            <a:p>
              <a:pPr algn="ctr">
                <a:spcBef>
                  <a:spcPts val="400"/>
                </a:spcBef>
              </a:pPr>
              <a:r>
                <a:rPr lang="en-US" altLang="ko-KR" sz="2200">
                  <a:solidFill>
                    <a:schemeClr val="bg1">
                      <a:lumMod val="75000"/>
                    </a:schemeClr>
                  </a:solidFill>
                  <a:latin typeface="Poppins Medium"/>
                  <a:ea typeface="+mn-lt"/>
                  <a:cs typeface="Poppins Medium"/>
                </a:rPr>
                <a:t>opportunity </a:t>
              </a:r>
              <a:r>
                <a:rPr lang="en-US" altLang="ko-KR" sz="2200" dirty="0">
                  <a:solidFill>
                    <a:schemeClr val="bg1">
                      <a:lumMod val="75000"/>
                    </a:schemeClr>
                  </a:solidFill>
                  <a:latin typeface="Poppins Medium"/>
                  <a:ea typeface="+mn-lt"/>
                  <a:cs typeface="Poppins Medium"/>
                </a:rPr>
                <a:t>cost</a:t>
              </a:r>
            </a:p>
          </p:txBody>
        </p:sp>
        <p:pic>
          <p:nvPicPr>
            <p:cNvPr id="6" name="그림 5">
              <a:extLst>
                <a:ext uri="{FF2B5EF4-FFF2-40B4-BE49-F238E27FC236}">
                  <a16:creationId xmlns:a16="http://schemas.microsoft.com/office/drawing/2014/main" id="{1097813F-6B94-9AEA-B2BC-1FF5C40969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783" y="2728916"/>
              <a:ext cx="1730085" cy="1730085"/>
            </a:xfrm>
            <a:prstGeom prst="rect">
              <a:avLst/>
            </a:prstGeom>
          </p:spPr>
        </p:pic>
      </p:grpSp>
      <p:sp>
        <p:nvSpPr>
          <p:cNvPr id="18" name="TextBox 17">
            <a:extLst>
              <a:ext uri="{FF2B5EF4-FFF2-40B4-BE49-F238E27FC236}">
                <a16:creationId xmlns:a16="http://schemas.microsoft.com/office/drawing/2014/main" id="{58CDBAFA-5B46-77EB-ED96-97705E7FE26C}"/>
              </a:ext>
            </a:extLst>
          </p:cNvPr>
          <p:cNvSpPr txBox="1"/>
          <p:nvPr/>
        </p:nvSpPr>
        <p:spPr>
          <a:xfrm>
            <a:off x="5035510" y="1691054"/>
            <a:ext cx="2120979"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It can cause</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spTree>
    <p:extLst>
      <p:ext uri="{BB962C8B-B14F-4D97-AF65-F5344CB8AC3E}">
        <p14:creationId xmlns:p14="http://schemas.microsoft.com/office/powerpoint/2010/main" val="428009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Objectives</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12</a:t>
            </a:fld>
            <a:r>
              <a:rPr lang="en-US" altLang="ko-KR"/>
              <a:t>/47</a:t>
            </a:r>
            <a:endParaRPr lang="ko-KR" altLang="en-US" dirty="0"/>
          </a:p>
        </p:txBody>
      </p:sp>
      <p:sp>
        <p:nvSpPr>
          <p:cNvPr id="15" name="TextBox 14">
            <a:extLst>
              <a:ext uri="{FF2B5EF4-FFF2-40B4-BE49-F238E27FC236}">
                <a16:creationId xmlns:a16="http://schemas.microsoft.com/office/drawing/2014/main" id="{4449810B-7DF9-EB96-D090-7827DE266982}"/>
              </a:ext>
            </a:extLst>
          </p:cNvPr>
          <p:cNvSpPr txBox="1"/>
          <p:nvPr/>
        </p:nvSpPr>
        <p:spPr>
          <a:xfrm>
            <a:off x="3830068" y="5434994"/>
            <a:ext cx="4531863" cy="430887"/>
          </a:xfrm>
          <a:prstGeom prst="rect">
            <a:avLst/>
          </a:prstGeom>
          <a:noFill/>
        </p:spPr>
        <p:txBody>
          <a:bodyPr wrap="square" lIns="91440" tIns="45720" rIns="91440" bIns="45720" rtlCol="0" anchor="t">
            <a:spAutoFit/>
          </a:bodyPr>
          <a:lstStyle/>
          <a:p>
            <a:pPr algn="ctr">
              <a:spcBef>
                <a:spcPts val="400"/>
              </a:spcBef>
            </a:pPr>
            <a:r>
              <a:rPr lang="en-US" altLang="ko-KR" sz="2200">
                <a:solidFill>
                  <a:schemeClr val="bg1">
                    <a:lumMod val="75000"/>
                  </a:schemeClr>
                </a:solidFill>
                <a:latin typeface="Poppins Medium"/>
                <a:ea typeface="+mn-lt"/>
                <a:cs typeface="Poppins Medium"/>
              </a:rPr>
              <a:t>performance </a:t>
            </a:r>
            <a:r>
              <a:rPr lang="en-US" altLang="ko-KR" sz="2200" dirty="0">
                <a:solidFill>
                  <a:schemeClr val="bg1">
                    <a:lumMod val="75000"/>
                  </a:schemeClr>
                </a:solidFill>
                <a:latin typeface="Poppins Medium"/>
                <a:ea typeface="+mn-lt"/>
                <a:cs typeface="Poppins Medium"/>
              </a:rPr>
              <a:t>and resources</a:t>
            </a:r>
          </a:p>
        </p:txBody>
      </p:sp>
      <p:sp>
        <p:nvSpPr>
          <p:cNvPr id="18" name="TextBox 17">
            <a:extLst>
              <a:ext uri="{FF2B5EF4-FFF2-40B4-BE49-F238E27FC236}">
                <a16:creationId xmlns:a16="http://schemas.microsoft.com/office/drawing/2014/main" id="{58CDBAFA-5B46-77EB-ED96-97705E7FE26C}"/>
              </a:ext>
            </a:extLst>
          </p:cNvPr>
          <p:cNvSpPr txBox="1"/>
          <p:nvPr/>
        </p:nvSpPr>
        <p:spPr>
          <a:xfrm>
            <a:off x="4708505" y="1691054"/>
            <a:ext cx="2774990"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It </a:t>
            </a:r>
            <a:r>
              <a:rPr lang="en-US" altLang="ko-KR" sz="2000">
                <a:solidFill>
                  <a:schemeClr val="bg1">
                    <a:lumMod val="50000"/>
                  </a:schemeClr>
                </a:solidFill>
                <a:latin typeface="Poppins Medium" panose="00000600000000000000" pitchFamily="2" charset="0"/>
                <a:ea typeface="+mn-lt"/>
                <a:cs typeface="Poppins Medium" panose="00000600000000000000" pitchFamily="2" charset="0"/>
              </a:rPr>
              <a:t>can be effective</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pic>
        <p:nvPicPr>
          <p:cNvPr id="4" name="그림 3">
            <a:extLst>
              <a:ext uri="{FF2B5EF4-FFF2-40B4-BE49-F238E27FC236}">
                <a16:creationId xmlns:a16="http://schemas.microsoft.com/office/drawing/2014/main" id="{122E7DAA-B44B-605D-F65E-2F442AFFD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543879"/>
            <a:ext cx="2438400" cy="2438400"/>
          </a:xfrm>
          <a:prstGeom prst="rect">
            <a:avLst/>
          </a:prstGeom>
        </p:spPr>
      </p:pic>
    </p:spTree>
    <p:extLst>
      <p:ext uri="{BB962C8B-B14F-4D97-AF65-F5344CB8AC3E}">
        <p14:creationId xmlns:p14="http://schemas.microsoft.com/office/powerpoint/2010/main" val="1583191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Objectives</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19" name="TextBox 18">
            <a:extLst>
              <a:ext uri="{FF2B5EF4-FFF2-40B4-BE49-F238E27FC236}">
                <a16:creationId xmlns:a16="http://schemas.microsoft.com/office/drawing/2014/main" id="{02101E7D-88E9-8273-C640-AADCF3A82706}"/>
              </a:ext>
            </a:extLst>
          </p:cNvPr>
          <p:cNvSpPr txBox="1"/>
          <p:nvPr/>
        </p:nvSpPr>
        <p:spPr>
          <a:xfrm>
            <a:off x="1128821" y="5128764"/>
            <a:ext cx="9963111"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Before and after using Kubernetes to find out the efficiency</a:t>
            </a:r>
            <a:endParaRPr lang="ko-KR" dirty="0">
              <a:solidFill>
                <a:schemeClr val="tx1">
                  <a:lumMod val="75000"/>
                  <a:lumOff val="25000"/>
                </a:schemeClr>
              </a:solidFill>
              <a:latin typeface="Poppins Medium"/>
              <a:ea typeface="맑은 고딕"/>
              <a:cs typeface="Poppins Medium"/>
            </a:endParaRPr>
          </a:p>
        </p:txBody>
      </p:sp>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13</a:t>
            </a:fld>
            <a:r>
              <a:rPr lang="en-US" altLang="ko-KR"/>
              <a:t>/47</a:t>
            </a:r>
            <a:endParaRPr lang="ko-KR" altLang="en-US" dirty="0"/>
          </a:p>
        </p:txBody>
      </p:sp>
      <p:grpSp>
        <p:nvGrpSpPr>
          <p:cNvPr id="5" name="그룹 4">
            <a:extLst>
              <a:ext uri="{FF2B5EF4-FFF2-40B4-BE49-F238E27FC236}">
                <a16:creationId xmlns:a16="http://schemas.microsoft.com/office/drawing/2014/main" id="{26992CA9-E18D-A863-521E-8483D9E9E01F}"/>
              </a:ext>
            </a:extLst>
          </p:cNvPr>
          <p:cNvGrpSpPr/>
          <p:nvPr/>
        </p:nvGrpSpPr>
        <p:grpSpPr>
          <a:xfrm>
            <a:off x="7395618" y="2084266"/>
            <a:ext cx="2325562" cy="2509410"/>
            <a:chOff x="4933218" y="2084266"/>
            <a:chExt cx="2325562" cy="2509410"/>
          </a:xfrm>
        </p:grpSpPr>
        <p:pic>
          <p:nvPicPr>
            <p:cNvPr id="17" name="그림 16" descr="텍스트, 손목시계, 게이지, 밤하늘이(가) 표시된 사진&#10;&#10;자동 생성된 설명">
              <a:extLst>
                <a:ext uri="{FF2B5EF4-FFF2-40B4-BE49-F238E27FC236}">
                  <a16:creationId xmlns:a16="http://schemas.microsoft.com/office/drawing/2014/main" id="{6EBAB1D8-B175-1209-CE90-80C813E96DF8}"/>
                </a:ext>
              </a:extLst>
            </p:cNvPr>
            <p:cNvPicPr>
              <a:picLocks noChangeAspect="1"/>
            </p:cNvPicPr>
            <p:nvPr/>
          </p:nvPicPr>
          <p:blipFill rotWithShape="1">
            <a:blip r:embed="rId3">
              <a:extLst>
                <a:ext uri="{28A0092B-C50C-407E-A947-70E740481C1C}">
                  <a14:useLocalDpi xmlns:a14="http://schemas.microsoft.com/office/drawing/2010/main" val="0"/>
                </a:ext>
              </a:extLst>
            </a:blip>
            <a:srcRect l="79859" t="40260" r="3344" b="26209"/>
            <a:stretch/>
          </p:blipFill>
          <p:spPr>
            <a:xfrm>
              <a:off x="5047668" y="2601655"/>
              <a:ext cx="2096661" cy="1422221"/>
            </a:xfrm>
            <a:prstGeom prst="rect">
              <a:avLst/>
            </a:prstGeom>
          </p:spPr>
        </p:pic>
        <p:grpSp>
          <p:nvGrpSpPr>
            <p:cNvPr id="8" name="그룹 7">
              <a:extLst>
                <a:ext uri="{FF2B5EF4-FFF2-40B4-BE49-F238E27FC236}">
                  <a16:creationId xmlns:a16="http://schemas.microsoft.com/office/drawing/2014/main" id="{2571332A-3D48-2A65-5FE9-2F31D5603535}"/>
                </a:ext>
              </a:extLst>
            </p:cNvPr>
            <p:cNvGrpSpPr/>
            <p:nvPr/>
          </p:nvGrpSpPr>
          <p:grpSpPr>
            <a:xfrm>
              <a:off x="4953422" y="2084266"/>
              <a:ext cx="2212960" cy="351548"/>
              <a:chOff x="6559368" y="1899219"/>
              <a:chExt cx="2224813" cy="353431"/>
            </a:xfrm>
          </p:grpSpPr>
          <p:pic>
            <p:nvPicPr>
              <p:cNvPr id="9" name="그림 8" descr="텍스트이(가) 표시된 사진&#10;&#10;자동 생성된 설명">
                <a:extLst>
                  <a:ext uri="{FF2B5EF4-FFF2-40B4-BE49-F238E27FC236}">
                    <a16:creationId xmlns:a16="http://schemas.microsoft.com/office/drawing/2014/main" id="{0D84FE33-9700-0577-200E-BE7988B8B5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2937" y="1945491"/>
                <a:ext cx="1761244" cy="260885"/>
              </a:xfrm>
              <a:prstGeom prst="rect">
                <a:avLst/>
              </a:prstGeom>
            </p:spPr>
          </p:pic>
          <p:pic>
            <p:nvPicPr>
              <p:cNvPr id="12" name="그림 11">
                <a:extLst>
                  <a:ext uri="{FF2B5EF4-FFF2-40B4-BE49-F238E27FC236}">
                    <a16:creationId xmlns:a16="http://schemas.microsoft.com/office/drawing/2014/main" id="{7279D8FB-1F98-C4FC-F011-86F20958D0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9368" y="1899219"/>
                <a:ext cx="364049" cy="353431"/>
              </a:xfrm>
              <a:prstGeom prst="rect">
                <a:avLst/>
              </a:prstGeom>
            </p:spPr>
          </p:pic>
        </p:grpSp>
        <p:sp>
          <p:nvSpPr>
            <p:cNvPr id="13" name="TextBox 12">
              <a:extLst>
                <a:ext uri="{FF2B5EF4-FFF2-40B4-BE49-F238E27FC236}">
                  <a16:creationId xmlns:a16="http://schemas.microsoft.com/office/drawing/2014/main" id="{A5CAE299-A855-923A-59A7-5887B271EDB6}"/>
                </a:ext>
              </a:extLst>
            </p:cNvPr>
            <p:cNvSpPr txBox="1"/>
            <p:nvPr/>
          </p:nvSpPr>
          <p:spPr>
            <a:xfrm>
              <a:off x="4933218" y="4162789"/>
              <a:ext cx="2325562" cy="430887"/>
            </a:xfrm>
            <a:prstGeom prst="rect">
              <a:avLst/>
            </a:prstGeom>
            <a:noFill/>
          </p:spPr>
          <p:txBody>
            <a:bodyPr wrap="square" lIns="91440" tIns="45720" rIns="91440" bIns="45720" rtlCol="0" anchor="t">
              <a:spAutoFit/>
            </a:bodyPr>
            <a:lstStyle/>
            <a:p>
              <a:pPr algn="ctr">
                <a:spcBef>
                  <a:spcPts val="400"/>
                </a:spcBef>
              </a:pPr>
              <a:r>
                <a:rPr lang="en-US" altLang="ko-KR" sz="2200" dirty="0">
                  <a:solidFill>
                    <a:schemeClr val="bg1">
                      <a:lumMod val="75000"/>
                    </a:schemeClr>
                  </a:solidFill>
                  <a:latin typeface="Poppins Medium"/>
                  <a:ea typeface="+mn-lt"/>
                  <a:cs typeface="Poppins Medium"/>
                </a:rPr>
                <a:t>Web interface</a:t>
              </a:r>
            </a:p>
          </p:txBody>
        </p:sp>
      </p:grpSp>
      <p:grpSp>
        <p:nvGrpSpPr>
          <p:cNvPr id="4" name="그룹 3">
            <a:extLst>
              <a:ext uri="{FF2B5EF4-FFF2-40B4-BE49-F238E27FC236}">
                <a16:creationId xmlns:a16="http://schemas.microsoft.com/office/drawing/2014/main" id="{C4E54614-3633-E364-629F-81250FB9017A}"/>
              </a:ext>
            </a:extLst>
          </p:cNvPr>
          <p:cNvGrpSpPr/>
          <p:nvPr/>
        </p:nvGrpSpPr>
        <p:grpSpPr>
          <a:xfrm>
            <a:off x="2470820" y="2601655"/>
            <a:ext cx="2558118" cy="1992021"/>
            <a:chOff x="8270004" y="2601655"/>
            <a:chExt cx="2558118" cy="1992021"/>
          </a:xfrm>
        </p:grpSpPr>
        <p:pic>
          <p:nvPicPr>
            <p:cNvPr id="14" name="그림 13" descr="텍스트, 손목시계, 게이지, 밤하늘이(가) 표시된 사진&#10;&#10;자동 생성된 설명">
              <a:extLst>
                <a:ext uri="{FF2B5EF4-FFF2-40B4-BE49-F238E27FC236}">
                  <a16:creationId xmlns:a16="http://schemas.microsoft.com/office/drawing/2014/main" id="{FB37128F-4A76-2E6E-DAF7-2A1604047D14}"/>
                </a:ext>
              </a:extLst>
            </p:cNvPr>
            <p:cNvPicPr>
              <a:picLocks noChangeAspect="1"/>
            </p:cNvPicPr>
            <p:nvPr/>
          </p:nvPicPr>
          <p:blipFill rotWithShape="1">
            <a:blip r:embed="rId3">
              <a:extLst>
                <a:ext uri="{28A0092B-C50C-407E-A947-70E740481C1C}">
                  <a14:useLocalDpi xmlns:a14="http://schemas.microsoft.com/office/drawing/2010/main" val="0"/>
                </a:ext>
              </a:extLst>
            </a:blip>
            <a:srcRect l="79859" t="40260" r="3344" b="26209"/>
            <a:stretch/>
          </p:blipFill>
          <p:spPr>
            <a:xfrm>
              <a:off x="8500732" y="2601655"/>
              <a:ext cx="2096661" cy="1422221"/>
            </a:xfrm>
            <a:prstGeom prst="rect">
              <a:avLst/>
            </a:prstGeom>
          </p:spPr>
        </p:pic>
        <p:sp>
          <p:nvSpPr>
            <p:cNvPr id="20" name="TextBox 19">
              <a:extLst>
                <a:ext uri="{FF2B5EF4-FFF2-40B4-BE49-F238E27FC236}">
                  <a16:creationId xmlns:a16="http://schemas.microsoft.com/office/drawing/2014/main" id="{B5B95FFE-A024-5606-B948-A5F73D0D10F2}"/>
                </a:ext>
              </a:extLst>
            </p:cNvPr>
            <p:cNvSpPr txBox="1"/>
            <p:nvPr/>
          </p:nvSpPr>
          <p:spPr>
            <a:xfrm>
              <a:off x="8270004" y="4162789"/>
              <a:ext cx="2558118" cy="430887"/>
            </a:xfrm>
            <a:prstGeom prst="rect">
              <a:avLst/>
            </a:prstGeom>
            <a:noFill/>
          </p:spPr>
          <p:txBody>
            <a:bodyPr wrap="square" lIns="91440" tIns="45720" rIns="91440" bIns="45720" rtlCol="0" anchor="t">
              <a:spAutoFit/>
            </a:bodyPr>
            <a:lstStyle/>
            <a:p>
              <a:pPr algn="ctr">
                <a:spcBef>
                  <a:spcPts val="400"/>
                </a:spcBef>
              </a:pPr>
              <a:r>
                <a:rPr lang="en-US" altLang="ko-KR" sz="2200" dirty="0">
                  <a:solidFill>
                    <a:schemeClr val="bg1">
                      <a:lumMod val="75000"/>
                    </a:schemeClr>
                  </a:solidFill>
                  <a:latin typeface="Poppins Medium"/>
                  <a:ea typeface="+mn-lt"/>
                  <a:cs typeface="Poppins Medium"/>
                </a:rPr>
                <a:t>Web interface</a:t>
              </a:r>
            </a:p>
          </p:txBody>
        </p:sp>
      </p:grpSp>
      <p:cxnSp>
        <p:nvCxnSpPr>
          <p:cNvPr id="21" name="직선 연결선 20">
            <a:extLst>
              <a:ext uri="{FF2B5EF4-FFF2-40B4-BE49-F238E27FC236}">
                <a16:creationId xmlns:a16="http://schemas.microsoft.com/office/drawing/2014/main" id="{73065680-E4BD-7241-FCEE-02084FE69793}"/>
              </a:ext>
            </a:extLst>
          </p:cNvPr>
          <p:cNvCxnSpPr>
            <a:cxnSpLocks/>
          </p:cNvCxnSpPr>
          <p:nvPr/>
        </p:nvCxnSpPr>
        <p:spPr>
          <a:xfrm>
            <a:off x="6096000" y="2501627"/>
            <a:ext cx="0" cy="1792706"/>
          </a:xfrm>
          <a:prstGeom prst="line">
            <a:avLst/>
          </a:prstGeom>
          <a:ln w="28575">
            <a:solidFill>
              <a:srgbClr val="326CE5"/>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4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Objectives</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14</a:t>
            </a:fld>
            <a:r>
              <a:rPr lang="en-US" altLang="ko-KR"/>
              <a:t>/47</a:t>
            </a:r>
            <a:endParaRPr lang="ko-KR" altLang="en-US" dirty="0"/>
          </a:p>
        </p:txBody>
      </p:sp>
      <p:sp>
        <p:nvSpPr>
          <p:cNvPr id="8" name="TextBox 7">
            <a:extLst>
              <a:ext uri="{FF2B5EF4-FFF2-40B4-BE49-F238E27FC236}">
                <a16:creationId xmlns:a16="http://schemas.microsoft.com/office/drawing/2014/main" id="{D2482F30-19C9-31E9-AC89-2F8A6E42BD53}"/>
              </a:ext>
            </a:extLst>
          </p:cNvPr>
          <p:cNvSpPr txBox="1"/>
          <p:nvPr/>
        </p:nvSpPr>
        <p:spPr>
          <a:xfrm>
            <a:off x="2514386" y="809452"/>
            <a:ext cx="2032912" cy="369332"/>
          </a:xfrm>
          <a:prstGeom prst="rect">
            <a:avLst/>
          </a:prstGeom>
          <a:noFill/>
        </p:spPr>
        <p:txBody>
          <a:bodyPr wrap="square">
            <a:spAutoFit/>
          </a:bodyPr>
          <a:lstStyle/>
          <a:p>
            <a:pPr algn="ctr"/>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Architecture</a:t>
            </a:r>
            <a:endParaRPr lang="ko-KR" altLang="en-US" dirty="0">
              <a:solidFill>
                <a:schemeClr val="bg1">
                  <a:lumMod val="65000"/>
                </a:schemeClr>
              </a:solidFill>
            </a:endParaRPr>
          </a:p>
        </p:txBody>
      </p:sp>
      <p:pic>
        <p:nvPicPr>
          <p:cNvPr id="9" name="그림 8">
            <a:extLst>
              <a:ext uri="{FF2B5EF4-FFF2-40B4-BE49-F238E27FC236}">
                <a16:creationId xmlns:a16="http://schemas.microsoft.com/office/drawing/2014/main" id="{AC273DCD-D83B-6665-EE2F-B5A8FC490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79" y="2200111"/>
            <a:ext cx="11365200" cy="3195577"/>
          </a:xfrm>
          <a:prstGeom prst="rect">
            <a:avLst/>
          </a:prstGeom>
        </p:spPr>
      </p:pic>
    </p:spTree>
    <p:extLst>
      <p:ext uri="{BB962C8B-B14F-4D97-AF65-F5344CB8AC3E}">
        <p14:creationId xmlns:p14="http://schemas.microsoft.com/office/powerpoint/2010/main" val="2767351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Objectives</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15</a:t>
            </a:fld>
            <a:r>
              <a:rPr lang="en-US" altLang="ko-KR"/>
              <a:t>/47</a:t>
            </a:r>
            <a:endParaRPr lang="ko-KR" altLang="en-US" dirty="0"/>
          </a:p>
        </p:txBody>
      </p:sp>
      <p:sp>
        <p:nvSpPr>
          <p:cNvPr id="8" name="TextBox 7">
            <a:extLst>
              <a:ext uri="{FF2B5EF4-FFF2-40B4-BE49-F238E27FC236}">
                <a16:creationId xmlns:a16="http://schemas.microsoft.com/office/drawing/2014/main" id="{D2482F30-19C9-31E9-AC89-2F8A6E42BD53}"/>
              </a:ext>
            </a:extLst>
          </p:cNvPr>
          <p:cNvSpPr txBox="1"/>
          <p:nvPr/>
        </p:nvSpPr>
        <p:spPr>
          <a:xfrm>
            <a:off x="2514386" y="809452"/>
            <a:ext cx="2032912" cy="369332"/>
          </a:xfrm>
          <a:prstGeom prst="rect">
            <a:avLst/>
          </a:prstGeom>
          <a:noFill/>
        </p:spPr>
        <p:txBody>
          <a:bodyPr wrap="square">
            <a:spAutoFit/>
          </a:bodyPr>
          <a:lstStyle/>
          <a:p>
            <a:pPr algn="ctr"/>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Architecture</a:t>
            </a:r>
            <a:endParaRPr lang="ko-KR" altLang="en-US" dirty="0">
              <a:solidFill>
                <a:schemeClr val="bg1">
                  <a:lumMod val="65000"/>
                </a:schemeClr>
              </a:solidFill>
            </a:endParaRPr>
          </a:p>
        </p:txBody>
      </p:sp>
      <p:sp>
        <p:nvSpPr>
          <p:cNvPr id="12" name="직사각형 11">
            <a:extLst>
              <a:ext uri="{FF2B5EF4-FFF2-40B4-BE49-F238E27FC236}">
                <a16:creationId xmlns:a16="http://schemas.microsoft.com/office/drawing/2014/main" id="{E10431CF-50CC-F6EB-787B-46F92964B4F8}"/>
              </a:ext>
            </a:extLst>
          </p:cNvPr>
          <p:cNvSpPr/>
          <p:nvPr/>
        </p:nvSpPr>
        <p:spPr>
          <a:xfrm>
            <a:off x="412779" y="2018644"/>
            <a:ext cx="8129642" cy="3558162"/>
          </a:xfrm>
          <a:prstGeom prst="rect">
            <a:avLst/>
          </a:prstGeom>
          <a:solidFill>
            <a:srgbClr val="64AF65">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14" name="TextBox 13">
            <a:extLst>
              <a:ext uri="{FF2B5EF4-FFF2-40B4-BE49-F238E27FC236}">
                <a16:creationId xmlns:a16="http://schemas.microsoft.com/office/drawing/2014/main" id="{E70D8C23-92E5-7EA1-E221-B588C8F1442A}"/>
              </a:ext>
            </a:extLst>
          </p:cNvPr>
          <p:cNvSpPr txBox="1"/>
          <p:nvPr/>
        </p:nvSpPr>
        <p:spPr>
          <a:xfrm>
            <a:off x="4547298" y="5652880"/>
            <a:ext cx="4025202" cy="446276"/>
          </a:xfrm>
          <a:prstGeom prst="rect">
            <a:avLst/>
          </a:prstGeom>
          <a:noFill/>
        </p:spPr>
        <p:txBody>
          <a:bodyPr wrap="square" lIns="91440" tIns="45720" rIns="91440" bIns="45720" rtlCol="0" anchor="t">
            <a:spAutoFit/>
          </a:bodyPr>
          <a:lstStyle/>
          <a:p>
            <a:pPr algn="ctr">
              <a:spcBef>
                <a:spcPts val="400"/>
              </a:spcBef>
            </a:pPr>
            <a:r>
              <a:rPr lang="en-US" altLang="ko-KR" sz="2300" dirty="0">
                <a:solidFill>
                  <a:srgbClr val="64AF65"/>
                </a:solidFill>
                <a:latin typeface="Poppins Medium" panose="00000600000000000000" pitchFamily="2" charset="0"/>
                <a:ea typeface="+mn-lt"/>
                <a:cs typeface="Poppins Medium" panose="00000600000000000000" pitchFamily="2" charset="0"/>
              </a:rPr>
              <a:t>Process of gathering data</a:t>
            </a:r>
          </a:p>
        </p:txBody>
      </p:sp>
      <p:pic>
        <p:nvPicPr>
          <p:cNvPr id="13" name="그림 12">
            <a:extLst>
              <a:ext uri="{FF2B5EF4-FFF2-40B4-BE49-F238E27FC236}">
                <a16:creationId xmlns:a16="http://schemas.microsoft.com/office/drawing/2014/main" id="{9F0D3EC9-221F-20D5-547F-B5E1084B3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79" y="2200111"/>
            <a:ext cx="11365200" cy="3195577"/>
          </a:xfrm>
          <a:prstGeom prst="rect">
            <a:avLst/>
          </a:prstGeom>
        </p:spPr>
      </p:pic>
    </p:spTree>
    <p:extLst>
      <p:ext uri="{BB962C8B-B14F-4D97-AF65-F5344CB8AC3E}">
        <p14:creationId xmlns:p14="http://schemas.microsoft.com/office/powerpoint/2010/main" val="64095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Objectives</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16</a:t>
            </a:fld>
            <a:r>
              <a:rPr lang="en-US" altLang="ko-KR"/>
              <a:t>/47</a:t>
            </a:r>
            <a:endParaRPr lang="ko-KR" altLang="en-US" dirty="0"/>
          </a:p>
        </p:txBody>
      </p:sp>
      <p:sp>
        <p:nvSpPr>
          <p:cNvPr id="8" name="TextBox 7">
            <a:extLst>
              <a:ext uri="{FF2B5EF4-FFF2-40B4-BE49-F238E27FC236}">
                <a16:creationId xmlns:a16="http://schemas.microsoft.com/office/drawing/2014/main" id="{D2482F30-19C9-31E9-AC89-2F8A6E42BD53}"/>
              </a:ext>
            </a:extLst>
          </p:cNvPr>
          <p:cNvSpPr txBox="1"/>
          <p:nvPr/>
        </p:nvSpPr>
        <p:spPr>
          <a:xfrm>
            <a:off x="2514386" y="809452"/>
            <a:ext cx="2032912" cy="369332"/>
          </a:xfrm>
          <a:prstGeom prst="rect">
            <a:avLst/>
          </a:prstGeom>
          <a:noFill/>
        </p:spPr>
        <p:txBody>
          <a:bodyPr wrap="square">
            <a:spAutoFit/>
          </a:bodyPr>
          <a:lstStyle/>
          <a:p>
            <a:pPr algn="ctr"/>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Architecture</a:t>
            </a:r>
            <a:endParaRPr lang="ko-KR" altLang="en-US" dirty="0">
              <a:solidFill>
                <a:schemeClr val="bg1">
                  <a:lumMod val="65000"/>
                </a:schemeClr>
              </a:solidFill>
            </a:endParaRPr>
          </a:p>
        </p:txBody>
      </p:sp>
      <p:sp>
        <p:nvSpPr>
          <p:cNvPr id="12" name="직사각형 11">
            <a:extLst>
              <a:ext uri="{FF2B5EF4-FFF2-40B4-BE49-F238E27FC236}">
                <a16:creationId xmlns:a16="http://schemas.microsoft.com/office/drawing/2014/main" id="{E10431CF-50CC-F6EB-787B-46F92964B4F8}"/>
              </a:ext>
            </a:extLst>
          </p:cNvPr>
          <p:cNvSpPr/>
          <p:nvPr/>
        </p:nvSpPr>
        <p:spPr>
          <a:xfrm flipH="1">
            <a:off x="8542421" y="2018644"/>
            <a:ext cx="3236799" cy="3558162"/>
          </a:xfrm>
          <a:prstGeom prst="rect">
            <a:avLst/>
          </a:prstGeom>
          <a:solidFill>
            <a:srgbClr val="64AF65">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14" name="TextBox 13">
            <a:extLst>
              <a:ext uri="{FF2B5EF4-FFF2-40B4-BE49-F238E27FC236}">
                <a16:creationId xmlns:a16="http://schemas.microsoft.com/office/drawing/2014/main" id="{E70D8C23-92E5-7EA1-E221-B588C8F1442A}"/>
              </a:ext>
            </a:extLst>
          </p:cNvPr>
          <p:cNvSpPr txBox="1"/>
          <p:nvPr/>
        </p:nvSpPr>
        <p:spPr>
          <a:xfrm>
            <a:off x="8148219" y="1484262"/>
            <a:ext cx="4025202" cy="446276"/>
          </a:xfrm>
          <a:prstGeom prst="rect">
            <a:avLst/>
          </a:prstGeom>
          <a:noFill/>
        </p:spPr>
        <p:txBody>
          <a:bodyPr wrap="square" lIns="91440" tIns="45720" rIns="91440" bIns="45720" rtlCol="0" anchor="t">
            <a:spAutoFit/>
          </a:bodyPr>
          <a:lstStyle/>
          <a:p>
            <a:pPr algn="ctr">
              <a:spcBef>
                <a:spcPts val="400"/>
              </a:spcBef>
            </a:pPr>
            <a:r>
              <a:rPr lang="en-US" altLang="ko-KR" sz="2300" dirty="0">
                <a:solidFill>
                  <a:srgbClr val="64AF65"/>
                </a:solidFill>
                <a:latin typeface="Poppins Medium" panose="00000600000000000000" pitchFamily="2" charset="0"/>
                <a:ea typeface="+mn-lt"/>
                <a:cs typeface="Poppins Medium" panose="00000600000000000000" pitchFamily="2" charset="0"/>
              </a:rPr>
              <a:t>Applying Kubernetes</a:t>
            </a:r>
          </a:p>
        </p:txBody>
      </p:sp>
      <p:pic>
        <p:nvPicPr>
          <p:cNvPr id="13" name="그림 12">
            <a:extLst>
              <a:ext uri="{FF2B5EF4-FFF2-40B4-BE49-F238E27FC236}">
                <a16:creationId xmlns:a16="http://schemas.microsoft.com/office/drawing/2014/main" id="{BEB6C770-CA77-A3AC-B63F-B86F6FB41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79" y="2200111"/>
            <a:ext cx="11365200" cy="3195577"/>
          </a:xfrm>
          <a:prstGeom prst="rect">
            <a:avLst/>
          </a:prstGeom>
        </p:spPr>
      </p:pic>
    </p:spTree>
    <p:extLst>
      <p:ext uri="{BB962C8B-B14F-4D97-AF65-F5344CB8AC3E}">
        <p14:creationId xmlns:p14="http://schemas.microsoft.com/office/powerpoint/2010/main" val="34582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Objectives</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17</a:t>
            </a:fld>
            <a:r>
              <a:rPr lang="en-US" altLang="ko-KR"/>
              <a:t>/47</a:t>
            </a:r>
            <a:endParaRPr lang="ko-KR" altLang="en-US"/>
          </a:p>
        </p:txBody>
      </p:sp>
      <p:sp>
        <p:nvSpPr>
          <p:cNvPr id="8" name="TextBox 7">
            <a:extLst>
              <a:ext uri="{FF2B5EF4-FFF2-40B4-BE49-F238E27FC236}">
                <a16:creationId xmlns:a16="http://schemas.microsoft.com/office/drawing/2014/main" id="{D2482F30-19C9-31E9-AC89-2F8A6E42BD53}"/>
              </a:ext>
            </a:extLst>
          </p:cNvPr>
          <p:cNvSpPr txBox="1"/>
          <p:nvPr/>
        </p:nvSpPr>
        <p:spPr>
          <a:xfrm>
            <a:off x="2514386" y="809452"/>
            <a:ext cx="2032912" cy="369332"/>
          </a:xfrm>
          <a:prstGeom prst="rect">
            <a:avLst/>
          </a:prstGeom>
          <a:noFill/>
        </p:spPr>
        <p:txBody>
          <a:bodyPr wrap="square">
            <a:spAutoFit/>
          </a:bodyPr>
          <a:lstStyle/>
          <a:p>
            <a:pPr algn="ctr"/>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Architecture</a:t>
            </a:r>
            <a:endParaRPr lang="ko-KR" altLang="en-US">
              <a:solidFill>
                <a:schemeClr val="bg1">
                  <a:lumMod val="65000"/>
                </a:schemeClr>
              </a:solidFill>
            </a:endParaRPr>
          </a:p>
        </p:txBody>
      </p:sp>
      <p:pic>
        <p:nvPicPr>
          <p:cNvPr id="9" name="그림 8">
            <a:extLst>
              <a:ext uri="{FF2B5EF4-FFF2-40B4-BE49-F238E27FC236}">
                <a16:creationId xmlns:a16="http://schemas.microsoft.com/office/drawing/2014/main" id="{AC273DCD-D83B-6665-EE2F-B5A8FC490550}"/>
              </a:ext>
            </a:extLst>
          </p:cNvPr>
          <p:cNvPicPr>
            <a:picLocks noChangeAspect="1"/>
          </p:cNvPicPr>
          <p:nvPr/>
        </p:nvPicPr>
        <p:blipFill rotWithShape="1">
          <a:blip r:embed="rId3">
            <a:extLst>
              <a:ext uri="{28A0092B-C50C-407E-A947-70E740481C1C}">
                <a14:useLocalDpi xmlns:a14="http://schemas.microsoft.com/office/drawing/2010/main" val="0"/>
              </a:ext>
            </a:extLst>
          </a:blip>
          <a:srcRect l="67720"/>
          <a:stretch/>
        </p:blipFill>
        <p:spPr>
          <a:xfrm>
            <a:off x="8109283" y="2200111"/>
            <a:ext cx="3668695" cy="3195577"/>
          </a:xfrm>
          <a:prstGeom prst="rect">
            <a:avLst/>
          </a:prstGeom>
        </p:spPr>
      </p:pic>
      <p:pic>
        <p:nvPicPr>
          <p:cNvPr id="7" name="그림 6">
            <a:extLst>
              <a:ext uri="{FF2B5EF4-FFF2-40B4-BE49-F238E27FC236}">
                <a16:creationId xmlns:a16="http://schemas.microsoft.com/office/drawing/2014/main" id="{60E03206-CC82-D38B-727F-D0F6251C6432}"/>
              </a:ext>
            </a:extLst>
          </p:cNvPr>
          <p:cNvPicPr>
            <a:picLocks noChangeAspect="1"/>
          </p:cNvPicPr>
          <p:nvPr/>
        </p:nvPicPr>
        <p:blipFill rotWithShape="1">
          <a:blip r:embed="rId3">
            <a:extLst>
              <a:ext uri="{28A0092B-C50C-407E-A947-70E740481C1C}">
                <a14:useLocalDpi xmlns:a14="http://schemas.microsoft.com/office/drawing/2010/main" val="0"/>
              </a:ext>
            </a:extLst>
          </a:blip>
          <a:srcRect r="32280" b="15259"/>
          <a:stretch/>
        </p:blipFill>
        <p:spPr>
          <a:xfrm>
            <a:off x="412779" y="2200112"/>
            <a:ext cx="7696505" cy="2707966"/>
          </a:xfrm>
          <a:prstGeom prst="rect">
            <a:avLst/>
          </a:prstGeom>
        </p:spPr>
      </p:pic>
    </p:spTree>
    <p:extLst>
      <p:ext uri="{BB962C8B-B14F-4D97-AF65-F5344CB8AC3E}">
        <p14:creationId xmlns:p14="http://schemas.microsoft.com/office/powerpoint/2010/main" val="293779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18</a:t>
            </a:fld>
            <a:r>
              <a:rPr lang="en-US" altLang="ko-KR"/>
              <a:t>/47</a:t>
            </a:r>
            <a:endParaRPr lang="ko-KR" altLang="en-US"/>
          </a:p>
        </p:txBody>
      </p:sp>
      <p:pic>
        <p:nvPicPr>
          <p:cNvPr id="9" name="그림 8">
            <a:extLst>
              <a:ext uri="{FF2B5EF4-FFF2-40B4-BE49-F238E27FC236}">
                <a16:creationId xmlns:a16="http://schemas.microsoft.com/office/drawing/2014/main" id="{AC273DCD-D83B-6665-EE2F-B5A8FC490550}"/>
              </a:ext>
            </a:extLst>
          </p:cNvPr>
          <p:cNvPicPr>
            <a:picLocks noChangeAspect="1"/>
          </p:cNvPicPr>
          <p:nvPr/>
        </p:nvPicPr>
        <p:blipFill rotWithShape="1">
          <a:blip r:embed="rId3">
            <a:extLst>
              <a:ext uri="{28A0092B-C50C-407E-A947-70E740481C1C}">
                <a14:useLocalDpi xmlns:a14="http://schemas.microsoft.com/office/drawing/2010/main" val="0"/>
              </a:ext>
            </a:extLst>
          </a:blip>
          <a:srcRect r="32280" b="15259"/>
          <a:stretch/>
        </p:blipFill>
        <p:spPr>
          <a:xfrm>
            <a:off x="758802" y="2009242"/>
            <a:ext cx="10532399" cy="3705757"/>
          </a:xfrm>
          <a:prstGeom prst="rect">
            <a:avLst/>
          </a:prstGeom>
        </p:spPr>
      </p:pic>
      <p:sp>
        <p:nvSpPr>
          <p:cNvPr id="14" name="TextBox 13">
            <a:extLst>
              <a:ext uri="{FF2B5EF4-FFF2-40B4-BE49-F238E27FC236}">
                <a16:creationId xmlns:a16="http://schemas.microsoft.com/office/drawing/2014/main" id="{76F8007B-D36D-AF37-CFB6-39EE73CE2A14}"/>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15" name="직사각형 14">
            <a:extLst>
              <a:ext uri="{FF2B5EF4-FFF2-40B4-BE49-F238E27FC236}">
                <a16:creationId xmlns:a16="http://schemas.microsoft.com/office/drawing/2014/main" id="{E1672FB2-2706-B59A-B09C-CB959D47CF20}"/>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16" name="TextBox 15">
            <a:extLst>
              <a:ext uri="{FF2B5EF4-FFF2-40B4-BE49-F238E27FC236}">
                <a16:creationId xmlns:a16="http://schemas.microsoft.com/office/drawing/2014/main" id="{8E8AF2EA-F53D-1C8B-5925-15B0C6CF441D}"/>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Network</a:t>
            </a:r>
            <a:endParaRPr lang="ko-KR" altLang="en-US">
              <a:solidFill>
                <a:schemeClr val="bg1">
                  <a:lumMod val="65000"/>
                </a:schemeClr>
              </a:solidFill>
            </a:endParaRPr>
          </a:p>
        </p:txBody>
      </p:sp>
    </p:spTree>
    <p:extLst>
      <p:ext uri="{BB962C8B-B14F-4D97-AF65-F5344CB8AC3E}">
        <p14:creationId xmlns:p14="http://schemas.microsoft.com/office/powerpoint/2010/main" val="3730205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Network</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19</a:t>
            </a:fld>
            <a:r>
              <a:rPr lang="en-US" altLang="ko-KR"/>
              <a:t>/47</a:t>
            </a:r>
            <a:endParaRPr lang="ko-KR" altLang="en-US"/>
          </a:p>
        </p:txBody>
      </p:sp>
      <p:sp>
        <p:nvSpPr>
          <p:cNvPr id="9" name="TextBox 8">
            <a:extLst>
              <a:ext uri="{FF2B5EF4-FFF2-40B4-BE49-F238E27FC236}">
                <a16:creationId xmlns:a16="http://schemas.microsoft.com/office/drawing/2014/main" id="{87935A15-48D7-9DC8-F9D4-F7F1112A55C9}"/>
              </a:ext>
            </a:extLst>
          </p:cNvPr>
          <p:cNvSpPr txBox="1"/>
          <p:nvPr/>
        </p:nvSpPr>
        <p:spPr>
          <a:xfrm>
            <a:off x="3543638" y="5654792"/>
            <a:ext cx="5112651"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To get weather data</a:t>
            </a:r>
            <a:endParaRPr lang="ko-KR" dirty="0">
              <a:solidFill>
                <a:schemeClr val="tx1">
                  <a:lumMod val="75000"/>
                  <a:lumOff val="25000"/>
                </a:schemeClr>
              </a:solidFill>
              <a:latin typeface="Poppins Medium"/>
              <a:ea typeface="맑은 고딕"/>
              <a:cs typeface="Poppins Medium"/>
            </a:endParaRPr>
          </a:p>
        </p:txBody>
      </p:sp>
      <p:pic>
        <p:nvPicPr>
          <p:cNvPr id="10" name="그림 9">
            <a:extLst>
              <a:ext uri="{FF2B5EF4-FFF2-40B4-BE49-F238E27FC236}">
                <a16:creationId xmlns:a16="http://schemas.microsoft.com/office/drawing/2014/main" id="{79A95C3E-90F6-00A0-9C42-99D6143D31DE}"/>
              </a:ext>
            </a:extLst>
          </p:cNvPr>
          <p:cNvPicPr>
            <a:picLocks noChangeAspect="1"/>
          </p:cNvPicPr>
          <p:nvPr/>
        </p:nvPicPr>
        <p:blipFill rotWithShape="1">
          <a:blip r:embed="rId3">
            <a:extLst>
              <a:ext uri="{28A0092B-C50C-407E-A947-70E740481C1C}">
                <a14:useLocalDpi xmlns:a14="http://schemas.microsoft.com/office/drawing/2010/main" val="0"/>
              </a:ext>
            </a:extLst>
          </a:blip>
          <a:srcRect r="71454" b="15259"/>
          <a:stretch/>
        </p:blipFill>
        <p:spPr>
          <a:xfrm>
            <a:off x="3660156" y="1395828"/>
            <a:ext cx="4871687" cy="4066343"/>
          </a:xfrm>
          <a:prstGeom prst="rect">
            <a:avLst/>
          </a:prstGeom>
        </p:spPr>
      </p:pic>
    </p:spTree>
    <p:extLst>
      <p:ext uri="{BB962C8B-B14F-4D97-AF65-F5344CB8AC3E}">
        <p14:creationId xmlns:p14="http://schemas.microsoft.com/office/powerpoint/2010/main" val="84259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B24AEFC-AE5D-9B66-EBF3-A1F32950BD97}"/>
              </a:ext>
            </a:extLst>
          </p:cNvPr>
          <p:cNvSpPr txBox="1"/>
          <p:nvPr/>
        </p:nvSpPr>
        <p:spPr>
          <a:xfrm>
            <a:off x="352707" y="3606044"/>
            <a:ext cx="1911989" cy="461665"/>
          </a:xfrm>
          <a:prstGeom prst="rect">
            <a:avLst/>
          </a:prstGeom>
          <a:noFill/>
        </p:spPr>
        <p:txBody>
          <a:bodyPr wrap="square" rtlCol="0">
            <a:spAutoFit/>
          </a:bodyPr>
          <a:lstStyle/>
          <a:p>
            <a:pPr algn="ctr">
              <a:spcBef>
                <a:spcPts val="400"/>
              </a:spcBef>
            </a:pPr>
            <a:r>
              <a:rPr lang="en-US" altLang="ko-KR" sz="2400" dirty="0">
                <a:solidFill>
                  <a:srgbClr val="64AF65"/>
                </a:solidFill>
                <a:latin typeface="Poppins SemiBold" panose="00000700000000000000" pitchFamily="2" charset="0"/>
                <a:ea typeface="-윤고딕340" panose="02030504000101010101" pitchFamily="18" charset="-127"/>
                <a:cs typeface="Poppins SemiBold" panose="00000700000000000000" pitchFamily="2" charset="0"/>
              </a:rPr>
              <a:t>Motivation</a:t>
            </a:r>
          </a:p>
        </p:txBody>
      </p:sp>
      <p:sp>
        <p:nvSpPr>
          <p:cNvPr id="11" name="TextBox 10">
            <a:extLst>
              <a:ext uri="{FF2B5EF4-FFF2-40B4-BE49-F238E27FC236}">
                <a16:creationId xmlns:a16="http://schemas.microsoft.com/office/drawing/2014/main" id="{0B23A4C6-39A9-529E-8EFB-3492DDD66B6C}"/>
              </a:ext>
            </a:extLst>
          </p:cNvPr>
          <p:cNvSpPr txBox="1"/>
          <p:nvPr/>
        </p:nvSpPr>
        <p:spPr>
          <a:xfrm>
            <a:off x="818506" y="2159494"/>
            <a:ext cx="975416" cy="1446550"/>
          </a:xfrm>
          <a:prstGeom prst="rect">
            <a:avLst/>
          </a:prstGeom>
          <a:noFill/>
        </p:spPr>
        <p:txBody>
          <a:bodyPr wrap="square" rtlCol="0">
            <a:spAutoFit/>
          </a:bodyPr>
          <a:lstStyle/>
          <a:p>
            <a:pPr algn="ctr">
              <a:spcBef>
                <a:spcPts val="400"/>
              </a:spcBef>
            </a:pPr>
            <a:r>
              <a:rPr lang="en-US" altLang="ko-KR" sz="8800" dirty="0">
                <a:gradFill>
                  <a:gsLst>
                    <a:gs pos="0">
                      <a:srgbClr val="96D072"/>
                    </a:gs>
                    <a:gs pos="99000">
                      <a:srgbClr val="7EBC7F"/>
                    </a:gs>
                  </a:gsLst>
                  <a:lin ang="2700000" scaled="1"/>
                </a:gradFill>
                <a:latin typeface="-윤고딕350" panose="02030504000101010101" pitchFamily="18" charset="-127"/>
                <a:ea typeface="-윤고딕350" panose="02030504000101010101" pitchFamily="18" charset="-127"/>
                <a:cs typeface="둥근모꼴" panose="020B0500000000000000" pitchFamily="50" charset="-127"/>
              </a:rPr>
              <a:t>1</a:t>
            </a:r>
          </a:p>
        </p:txBody>
      </p:sp>
      <p:sp>
        <p:nvSpPr>
          <p:cNvPr id="24" name="TextBox 23">
            <a:extLst>
              <a:ext uri="{FF2B5EF4-FFF2-40B4-BE49-F238E27FC236}">
                <a16:creationId xmlns:a16="http://schemas.microsoft.com/office/drawing/2014/main" id="{3EE6575E-4578-5D1A-4EFD-857C977C3B10}"/>
              </a:ext>
            </a:extLst>
          </p:cNvPr>
          <p:cNvSpPr txBox="1"/>
          <p:nvPr/>
        </p:nvSpPr>
        <p:spPr>
          <a:xfrm>
            <a:off x="3139973" y="2159494"/>
            <a:ext cx="975416" cy="1446550"/>
          </a:xfrm>
          <a:prstGeom prst="rect">
            <a:avLst/>
          </a:prstGeom>
          <a:noFill/>
        </p:spPr>
        <p:txBody>
          <a:bodyPr wrap="square" rtlCol="0">
            <a:spAutoFit/>
          </a:bodyPr>
          <a:lstStyle/>
          <a:p>
            <a:pPr algn="ctr">
              <a:spcBef>
                <a:spcPts val="400"/>
              </a:spcBef>
            </a:pPr>
            <a:r>
              <a:rPr lang="en-US" altLang="ko-KR" sz="8800" dirty="0">
                <a:gradFill>
                  <a:gsLst>
                    <a:gs pos="0">
                      <a:srgbClr val="96D072"/>
                    </a:gs>
                    <a:gs pos="99000">
                      <a:srgbClr val="7EBC7F"/>
                    </a:gs>
                  </a:gsLst>
                  <a:lin ang="2700000" scaled="1"/>
                </a:gradFill>
                <a:latin typeface="-윤고딕350" panose="02030504000101010101" pitchFamily="18" charset="-127"/>
                <a:ea typeface="-윤고딕350" panose="02030504000101010101" pitchFamily="18" charset="-127"/>
                <a:cs typeface="둥근모꼴" panose="020B0500000000000000" pitchFamily="50" charset="-127"/>
              </a:rPr>
              <a:t>2</a:t>
            </a:r>
          </a:p>
        </p:txBody>
      </p:sp>
      <p:sp>
        <p:nvSpPr>
          <p:cNvPr id="26" name="TextBox 25">
            <a:extLst>
              <a:ext uri="{FF2B5EF4-FFF2-40B4-BE49-F238E27FC236}">
                <a16:creationId xmlns:a16="http://schemas.microsoft.com/office/drawing/2014/main" id="{AAE76F5F-0CAF-7664-30B2-F309D694DFC7}"/>
              </a:ext>
            </a:extLst>
          </p:cNvPr>
          <p:cNvSpPr txBox="1"/>
          <p:nvPr/>
        </p:nvSpPr>
        <p:spPr>
          <a:xfrm>
            <a:off x="5608292" y="2159494"/>
            <a:ext cx="975416" cy="1446550"/>
          </a:xfrm>
          <a:prstGeom prst="rect">
            <a:avLst/>
          </a:prstGeom>
          <a:noFill/>
        </p:spPr>
        <p:txBody>
          <a:bodyPr wrap="square" rtlCol="0">
            <a:spAutoFit/>
          </a:bodyPr>
          <a:lstStyle/>
          <a:p>
            <a:pPr algn="ctr">
              <a:spcBef>
                <a:spcPts val="400"/>
              </a:spcBef>
            </a:pPr>
            <a:r>
              <a:rPr lang="en-US" altLang="ko-KR" sz="8800" dirty="0">
                <a:gradFill>
                  <a:gsLst>
                    <a:gs pos="0">
                      <a:srgbClr val="96D072"/>
                    </a:gs>
                    <a:gs pos="99000">
                      <a:srgbClr val="7EBC7F"/>
                    </a:gs>
                  </a:gsLst>
                  <a:lin ang="2700000" scaled="1"/>
                </a:gradFill>
                <a:latin typeface="-윤고딕350" panose="02030504000101010101" pitchFamily="18" charset="-127"/>
                <a:ea typeface="-윤고딕350" panose="02030504000101010101" pitchFamily="18" charset="-127"/>
                <a:cs typeface="둥근모꼴" panose="020B0500000000000000" pitchFamily="50" charset="-127"/>
              </a:rPr>
              <a:t>3</a:t>
            </a:r>
          </a:p>
        </p:txBody>
      </p:sp>
      <p:sp>
        <p:nvSpPr>
          <p:cNvPr id="28" name="TextBox 27">
            <a:extLst>
              <a:ext uri="{FF2B5EF4-FFF2-40B4-BE49-F238E27FC236}">
                <a16:creationId xmlns:a16="http://schemas.microsoft.com/office/drawing/2014/main" id="{847F6903-7F83-B920-B31A-B3D14F19E42E}"/>
              </a:ext>
            </a:extLst>
          </p:cNvPr>
          <p:cNvSpPr txBox="1"/>
          <p:nvPr/>
        </p:nvSpPr>
        <p:spPr>
          <a:xfrm>
            <a:off x="8051211" y="2159494"/>
            <a:ext cx="975416" cy="1446550"/>
          </a:xfrm>
          <a:prstGeom prst="rect">
            <a:avLst/>
          </a:prstGeom>
          <a:noFill/>
        </p:spPr>
        <p:txBody>
          <a:bodyPr wrap="square" rtlCol="0">
            <a:spAutoFit/>
          </a:bodyPr>
          <a:lstStyle/>
          <a:p>
            <a:pPr algn="ctr">
              <a:spcBef>
                <a:spcPts val="400"/>
              </a:spcBef>
            </a:pPr>
            <a:r>
              <a:rPr lang="en-US" altLang="ko-KR" sz="8800" dirty="0">
                <a:gradFill flip="none" rotWithShape="1">
                  <a:gsLst>
                    <a:gs pos="0">
                      <a:srgbClr val="96D072"/>
                    </a:gs>
                    <a:gs pos="99000">
                      <a:srgbClr val="7EBC7F"/>
                    </a:gs>
                  </a:gsLst>
                  <a:lin ang="2700000" scaled="1"/>
                  <a:tileRect/>
                </a:gradFill>
                <a:latin typeface="-윤고딕350" panose="02030504000101010101" pitchFamily="18" charset="-127"/>
                <a:ea typeface="-윤고딕350" panose="02030504000101010101" pitchFamily="18" charset="-127"/>
                <a:cs typeface="둥근모꼴" panose="020B0500000000000000" pitchFamily="50" charset="-127"/>
              </a:rPr>
              <a:t>4</a:t>
            </a:r>
          </a:p>
        </p:txBody>
      </p:sp>
      <p:sp>
        <p:nvSpPr>
          <p:cNvPr id="30" name="TextBox 29">
            <a:extLst>
              <a:ext uri="{FF2B5EF4-FFF2-40B4-BE49-F238E27FC236}">
                <a16:creationId xmlns:a16="http://schemas.microsoft.com/office/drawing/2014/main" id="{50EA9D44-15AD-70BA-D8E0-49B896540004}"/>
              </a:ext>
            </a:extLst>
          </p:cNvPr>
          <p:cNvSpPr txBox="1"/>
          <p:nvPr/>
        </p:nvSpPr>
        <p:spPr>
          <a:xfrm>
            <a:off x="671655" y="400099"/>
            <a:ext cx="2350679"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Contents</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31" name="직사각형 30">
            <a:extLst>
              <a:ext uri="{FF2B5EF4-FFF2-40B4-BE49-F238E27FC236}">
                <a16:creationId xmlns:a16="http://schemas.microsoft.com/office/drawing/2014/main" id="{62BBE542-23D5-D63D-1F94-047A933B5B72}"/>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13" name="TextBox 12">
            <a:extLst>
              <a:ext uri="{FF2B5EF4-FFF2-40B4-BE49-F238E27FC236}">
                <a16:creationId xmlns:a16="http://schemas.microsoft.com/office/drawing/2014/main" id="{E2DFCFCE-75CA-24C4-903D-6F687FCEF368}"/>
              </a:ext>
            </a:extLst>
          </p:cNvPr>
          <p:cNvSpPr txBox="1"/>
          <p:nvPr/>
        </p:nvSpPr>
        <p:spPr>
          <a:xfrm>
            <a:off x="10407583" y="2159494"/>
            <a:ext cx="975416" cy="1446550"/>
          </a:xfrm>
          <a:prstGeom prst="rect">
            <a:avLst/>
          </a:prstGeom>
          <a:noFill/>
        </p:spPr>
        <p:txBody>
          <a:bodyPr wrap="square" rtlCol="0">
            <a:spAutoFit/>
          </a:bodyPr>
          <a:lstStyle/>
          <a:p>
            <a:pPr algn="ctr">
              <a:spcBef>
                <a:spcPts val="400"/>
              </a:spcBef>
            </a:pPr>
            <a:r>
              <a:rPr lang="en-US" altLang="ko-KR" sz="8800" dirty="0">
                <a:gradFill flip="none" rotWithShape="1">
                  <a:gsLst>
                    <a:gs pos="0">
                      <a:srgbClr val="96D072"/>
                    </a:gs>
                    <a:gs pos="99000">
                      <a:srgbClr val="7EBC7F"/>
                    </a:gs>
                  </a:gsLst>
                  <a:lin ang="2700000" scaled="1"/>
                  <a:tileRect/>
                </a:gradFill>
                <a:latin typeface="-윤고딕350" panose="02030504000101010101" pitchFamily="18" charset="-127"/>
                <a:ea typeface="-윤고딕350" panose="02030504000101010101" pitchFamily="18" charset="-127"/>
                <a:cs typeface="둥근모꼴" panose="020B0500000000000000" pitchFamily="50" charset="-127"/>
              </a:rPr>
              <a:t>5</a:t>
            </a:r>
          </a:p>
        </p:txBody>
      </p:sp>
      <p:sp>
        <p:nvSpPr>
          <p:cNvPr id="14" name="TextBox 13">
            <a:extLst>
              <a:ext uri="{FF2B5EF4-FFF2-40B4-BE49-F238E27FC236}">
                <a16:creationId xmlns:a16="http://schemas.microsoft.com/office/drawing/2014/main" id="{DA15FE30-4CF3-8F2E-24F4-0DB96BBCA5A2}"/>
              </a:ext>
            </a:extLst>
          </p:cNvPr>
          <p:cNvSpPr txBox="1"/>
          <p:nvPr/>
        </p:nvSpPr>
        <p:spPr>
          <a:xfrm>
            <a:off x="2670512" y="3606044"/>
            <a:ext cx="1911989" cy="461665"/>
          </a:xfrm>
          <a:prstGeom prst="rect">
            <a:avLst/>
          </a:prstGeom>
          <a:noFill/>
        </p:spPr>
        <p:txBody>
          <a:bodyPr wrap="square" rtlCol="0">
            <a:spAutoFit/>
          </a:bodyPr>
          <a:lstStyle/>
          <a:p>
            <a:pPr algn="ctr">
              <a:spcBef>
                <a:spcPts val="400"/>
              </a:spcBef>
            </a:pPr>
            <a:r>
              <a:rPr lang="en-US" altLang="ko-KR" sz="2400" dirty="0">
                <a:solidFill>
                  <a:srgbClr val="64AF65"/>
                </a:solidFill>
                <a:latin typeface="Poppins SemiBold" panose="00000700000000000000" pitchFamily="2" charset="0"/>
                <a:ea typeface="-윤고딕340" panose="02030504000101010101" pitchFamily="18" charset="-127"/>
                <a:cs typeface="Poppins SemiBold" panose="00000700000000000000" pitchFamily="2" charset="0"/>
              </a:rPr>
              <a:t>Objectives</a:t>
            </a:r>
          </a:p>
        </p:txBody>
      </p:sp>
      <p:sp>
        <p:nvSpPr>
          <p:cNvPr id="15" name="TextBox 14">
            <a:extLst>
              <a:ext uri="{FF2B5EF4-FFF2-40B4-BE49-F238E27FC236}">
                <a16:creationId xmlns:a16="http://schemas.microsoft.com/office/drawing/2014/main" id="{CB59C24B-156B-5A01-3A77-BC3BF36670DA}"/>
              </a:ext>
            </a:extLst>
          </p:cNvPr>
          <p:cNvSpPr txBox="1"/>
          <p:nvPr/>
        </p:nvSpPr>
        <p:spPr>
          <a:xfrm>
            <a:off x="4875492" y="3606044"/>
            <a:ext cx="2441016" cy="461665"/>
          </a:xfrm>
          <a:prstGeom prst="rect">
            <a:avLst/>
          </a:prstGeom>
          <a:noFill/>
        </p:spPr>
        <p:txBody>
          <a:bodyPr wrap="square" rtlCol="0">
            <a:spAutoFit/>
          </a:bodyPr>
          <a:lstStyle/>
          <a:p>
            <a:pPr algn="ctr">
              <a:spcBef>
                <a:spcPts val="400"/>
              </a:spcBef>
            </a:pPr>
            <a:r>
              <a:rPr lang="en-US" altLang="ko-KR" sz="2400" dirty="0">
                <a:solidFill>
                  <a:srgbClr val="64AF65"/>
                </a:solidFill>
                <a:latin typeface="Poppins SemiBold" panose="00000700000000000000" pitchFamily="2" charset="0"/>
                <a:ea typeface="-윤고딕340" panose="02030504000101010101" pitchFamily="18" charset="-127"/>
                <a:cs typeface="Poppins SemiBold" panose="00000700000000000000" pitchFamily="2" charset="0"/>
              </a:rPr>
              <a:t>Methodology</a:t>
            </a:r>
          </a:p>
        </p:txBody>
      </p:sp>
      <p:sp>
        <p:nvSpPr>
          <p:cNvPr id="16" name="TextBox 15">
            <a:extLst>
              <a:ext uri="{FF2B5EF4-FFF2-40B4-BE49-F238E27FC236}">
                <a16:creationId xmlns:a16="http://schemas.microsoft.com/office/drawing/2014/main" id="{E41601F0-1E6C-5FA9-87C2-C3553B36DE73}"/>
              </a:ext>
            </a:extLst>
          </p:cNvPr>
          <p:cNvSpPr txBox="1"/>
          <p:nvPr/>
        </p:nvSpPr>
        <p:spPr>
          <a:xfrm>
            <a:off x="7318411" y="3606044"/>
            <a:ext cx="2441016" cy="461665"/>
          </a:xfrm>
          <a:prstGeom prst="rect">
            <a:avLst/>
          </a:prstGeom>
          <a:noFill/>
        </p:spPr>
        <p:txBody>
          <a:bodyPr wrap="square" rtlCol="0">
            <a:spAutoFit/>
          </a:bodyPr>
          <a:lstStyle/>
          <a:p>
            <a:pPr algn="ctr">
              <a:spcBef>
                <a:spcPts val="400"/>
              </a:spcBef>
            </a:pPr>
            <a:r>
              <a:rPr lang="en-US" altLang="ko-KR" sz="2400" dirty="0">
                <a:solidFill>
                  <a:srgbClr val="64AF65"/>
                </a:solidFill>
                <a:latin typeface="Poppins SemiBold" panose="00000700000000000000" pitchFamily="2" charset="0"/>
                <a:ea typeface="-윤고딕340" panose="02030504000101010101" pitchFamily="18" charset="-127"/>
                <a:cs typeface="Poppins SemiBold" panose="00000700000000000000" pitchFamily="2" charset="0"/>
              </a:rPr>
              <a:t>Experiment</a:t>
            </a:r>
          </a:p>
        </p:txBody>
      </p:sp>
      <p:sp>
        <p:nvSpPr>
          <p:cNvPr id="17" name="TextBox 16">
            <a:extLst>
              <a:ext uri="{FF2B5EF4-FFF2-40B4-BE49-F238E27FC236}">
                <a16:creationId xmlns:a16="http://schemas.microsoft.com/office/drawing/2014/main" id="{7394D5BE-19A4-1F40-B550-5E17D8529C68}"/>
              </a:ext>
            </a:extLst>
          </p:cNvPr>
          <p:cNvSpPr txBox="1"/>
          <p:nvPr/>
        </p:nvSpPr>
        <p:spPr>
          <a:xfrm>
            <a:off x="9674784" y="3606044"/>
            <a:ext cx="2441016" cy="461665"/>
          </a:xfrm>
          <a:prstGeom prst="rect">
            <a:avLst/>
          </a:prstGeom>
          <a:noFill/>
        </p:spPr>
        <p:txBody>
          <a:bodyPr wrap="square" rtlCol="0">
            <a:spAutoFit/>
          </a:bodyPr>
          <a:lstStyle/>
          <a:p>
            <a:pPr algn="ctr">
              <a:spcBef>
                <a:spcPts val="400"/>
              </a:spcBef>
            </a:pPr>
            <a:r>
              <a:rPr lang="en-US" altLang="ko-KR" sz="2400" dirty="0">
                <a:solidFill>
                  <a:srgbClr val="64AF65"/>
                </a:solidFill>
                <a:latin typeface="Poppins SemiBold" panose="00000700000000000000" pitchFamily="2" charset="0"/>
                <a:ea typeface="-윤고딕340" panose="02030504000101010101" pitchFamily="18" charset="-127"/>
                <a:cs typeface="Poppins SemiBold" panose="00000700000000000000" pitchFamily="2" charset="0"/>
              </a:rPr>
              <a:t>Conclusion</a:t>
            </a:r>
          </a:p>
        </p:txBody>
      </p:sp>
      <p:sp>
        <p:nvSpPr>
          <p:cNvPr id="20" name="TextBox 19">
            <a:extLst>
              <a:ext uri="{FF2B5EF4-FFF2-40B4-BE49-F238E27FC236}">
                <a16:creationId xmlns:a16="http://schemas.microsoft.com/office/drawing/2014/main" id="{0DC7485A-8C17-7716-D5E0-E241285A9191}"/>
              </a:ext>
            </a:extLst>
          </p:cNvPr>
          <p:cNvSpPr txBox="1"/>
          <p:nvPr/>
        </p:nvSpPr>
        <p:spPr>
          <a:xfrm>
            <a:off x="5187344" y="4214672"/>
            <a:ext cx="2032912" cy="12995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dirty="0">
                <a:solidFill>
                  <a:schemeClr val="bg1">
                    <a:lumMod val="75000"/>
                  </a:schemeClr>
                </a:solidFill>
                <a:latin typeface="Poppins Medium" panose="00000600000000000000" pitchFamily="2" charset="0"/>
                <a:ea typeface="-윤고딕340"/>
                <a:cs typeface="Poppins Medium" panose="00000600000000000000" pitchFamily="2" charset="0"/>
              </a:rPr>
              <a:t>Network</a:t>
            </a:r>
          </a:p>
          <a:p>
            <a:pPr marL="285750" indent="-285750">
              <a:lnSpc>
                <a:spcPct val="150000"/>
              </a:lnSpc>
              <a:buFont typeface="Arial" panose="020B0604020202020204" pitchFamily="34" charset="0"/>
              <a:buChar char="•"/>
            </a:pPr>
            <a:r>
              <a:rPr lang="en-US" altLang="ko-KR" dirty="0">
                <a:solidFill>
                  <a:schemeClr val="bg1">
                    <a:lumMod val="75000"/>
                  </a:schemeClr>
                </a:solidFill>
                <a:latin typeface="Poppins Medium" panose="00000600000000000000" pitchFamily="2" charset="0"/>
                <a:ea typeface="-윤고딕340"/>
                <a:cs typeface="Poppins Medium" panose="00000600000000000000" pitchFamily="2" charset="0"/>
              </a:rPr>
              <a:t>Web</a:t>
            </a:r>
          </a:p>
          <a:p>
            <a:pPr marL="285750" indent="-285750">
              <a:lnSpc>
                <a:spcPct val="150000"/>
              </a:lnSpc>
              <a:buFont typeface="Arial" panose="020B0604020202020204" pitchFamily="34" charset="0"/>
              <a:buChar char="•"/>
            </a:pPr>
            <a:r>
              <a:rPr lang="en-US" altLang="ko-KR" dirty="0">
                <a:solidFill>
                  <a:schemeClr val="bg1">
                    <a:lumMod val="75000"/>
                  </a:schemeClr>
                </a:solidFill>
                <a:latin typeface="Poppins Medium" panose="00000600000000000000" pitchFamily="2" charset="0"/>
                <a:ea typeface="-윤고딕340"/>
                <a:cs typeface="Poppins Medium" panose="00000600000000000000" pitchFamily="2" charset="0"/>
              </a:rPr>
              <a:t>Kubernetes</a:t>
            </a:r>
          </a:p>
        </p:txBody>
      </p:sp>
      <p:sp>
        <p:nvSpPr>
          <p:cNvPr id="21" name="TextBox 20">
            <a:extLst>
              <a:ext uri="{FF2B5EF4-FFF2-40B4-BE49-F238E27FC236}">
                <a16:creationId xmlns:a16="http://schemas.microsoft.com/office/drawing/2014/main" id="{38D55C67-E07E-9221-F190-F8581D6D6586}"/>
              </a:ext>
            </a:extLst>
          </p:cNvPr>
          <p:cNvSpPr txBox="1"/>
          <p:nvPr/>
        </p:nvSpPr>
        <p:spPr>
          <a:xfrm>
            <a:off x="10027697" y="4214672"/>
            <a:ext cx="2032912" cy="88408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dirty="0">
                <a:solidFill>
                  <a:schemeClr val="bg1">
                    <a:lumMod val="75000"/>
                  </a:schemeClr>
                </a:solidFill>
                <a:latin typeface="Poppins Medium" panose="00000600000000000000" pitchFamily="2" charset="0"/>
                <a:ea typeface="-윤고딕340"/>
                <a:cs typeface="Poppins Medium" panose="00000600000000000000" pitchFamily="2" charset="0"/>
              </a:rPr>
              <a:t>Result</a:t>
            </a:r>
          </a:p>
          <a:p>
            <a:pPr marL="285750" indent="-285750">
              <a:lnSpc>
                <a:spcPct val="150000"/>
              </a:lnSpc>
              <a:buFont typeface="Arial" panose="020B0604020202020204" pitchFamily="34" charset="0"/>
              <a:buChar char="•"/>
            </a:pPr>
            <a:r>
              <a:rPr lang="en-US" altLang="ko-KR" dirty="0">
                <a:solidFill>
                  <a:schemeClr val="bg1">
                    <a:lumMod val="75000"/>
                  </a:schemeClr>
                </a:solidFill>
                <a:latin typeface="Poppins Medium" panose="00000600000000000000" pitchFamily="2" charset="0"/>
                <a:ea typeface="-윤고딕340"/>
                <a:cs typeface="Poppins Medium" panose="00000600000000000000" pitchFamily="2" charset="0"/>
              </a:rPr>
              <a:t>Future Plan</a:t>
            </a:r>
          </a:p>
        </p:txBody>
      </p:sp>
      <p:sp>
        <p:nvSpPr>
          <p:cNvPr id="18" name="슬라이드 번호 개체 틀 1">
            <a:extLst>
              <a:ext uri="{FF2B5EF4-FFF2-40B4-BE49-F238E27FC236}">
                <a16:creationId xmlns:a16="http://schemas.microsoft.com/office/drawing/2014/main" id="{7AE2089A-687E-E2A8-1761-DE423F96A14A}"/>
              </a:ext>
            </a:extLst>
          </p:cNvPr>
          <p:cNvSpPr>
            <a:spLocks noGrp="1"/>
          </p:cNvSpPr>
          <p:nvPr>
            <p:ph type="sldNum" sz="quarter" idx="12"/>
          </p:nvPr>
        </p:nvSpPr>
        <p:spPr>
          <a:xfrm>
            <a:off x="9296400" y="6356349"/>
            <a:ext cx="2743200" cy="365125"/>
          </a:xfrm>
        </p:spPr>
        <p:txBody>
          <a:bodyPr/>
          <a:lstStyle/>
          <a:p>
            <a:fld id="{43824709-AB47-4B74-A3A8-AE5FFCA37A09}" type="slidenum">
              <a:rPr lang="ko-KR" altLang="en-US" smtClean="0"/>
              <a:pPr/>
              <a:t>2</a:t>
            </a:fld>
            <a:r>
              <a:rPr lang="en-US" altLang="ko-KR"/>
              <a:t>/47</a:t>
            </a:r>
            <a:endParaRPr lang="ko-KR" altLang="en-US" dirty="0"/>
          </a:p>
        </p:txBody>
      </p:sp>
    </p:spTree>
    <p:extLst>
      <p:ext uri="{BB962C8B-B14F-4D97-AF65-F5344CB8AC3E}">
        <p14:creationId xmlns:p14="http://schemas.microsoft.com/office/powerpoint/2010/main" val="2894855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Network</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20</a:t>
            </a:fld>
            <a:r>
              <a:rPr lang="en-US" altLang="ko-KR"/>
              <a:t>/47</a:t>
            </a:r>
            <a:endParaRPr lang="ko-KR" altLang="en-US"/>
          </a:p>
        </p:txBody>
      </p:sp>
      <p:sp>
        <p:nvSpPr>
          <p:cNvPr id="9" name="TextBox 8">
            <a:extLst>
              <a:ext uri="{FF2B5EF4-FFF2-40B4-BE49-F238E27FC236}">
                <a16:creationId xmlns:a16="http://schemas.microsoft.com/office/drawing/2014/main" id="{87935A15-48D7-9DC8-F9D4-F7F1112A55C9}"/>
              </a:ext>
            </a:extLst>
          </p:cNvPr>
          <p:cNvSpPr txBox="1"/>
          <p:nvPr/>
        </p:nvSpPr>
        <p:spPr>
          <a:xfrm>
            <a:off x="3543638" y="5654792"/>
            <a:ext cx="5112651"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4 data / 40 stations</a:t>
            </a:r>
            <a:endParaRPr lang="ko-KR" dirty="0">
              <a:solidFill>
                <a:schemeClr val="tx1">
                  <a:lumMod val="75000"/>
                  <a:lumOff val="25000"/>
                </a:schemeClr>
              </a:solidFill>
              <a:latin typeface="Poppins Medium"/>
              <a:ea typeface="맑은 고딕"/>
              <a:cs typeface="Poppins Medium"/>
            </a:endParaRPr>
          </a:p>
        </p:txBody>
      </p:sp>
      <p:pic>
        <p:nvPicPr>
          <p:cNvPr id="10" name="그림 9">
            <a:extLst>
              <a:ext uri="{FF2B5EF4-FFF2-40B4-BE49-F238E27FC236}">
                <a16:creationId xmlns:a16="http://schemas.microsoft.com/office/drawing/2014/main" id="{79A95C3E-90F6-00A0-9C42-99D6143D31DE}"/>
              </a:ext>
            </a:extLst>
          </p:cNvPr>
          <p:cNvPicPr>
            <a:picLocks noChangeAspect="1"/>
          </p:cNvPicPr>
          <p:nvPr/>
        </p:nvPicPr>
        <p:blipFill rotWithShape="1">
          <a:blip r:embed="rId3">
            <a:extLst>
              <a:ext uri="{28A0092B-C50C-407E-A947-70E740481C1C}">
                <a14:useLocalDpi xmlns:a14="http://schemas.microsoft.com/office/drawing/2010/main" val="0"/>
              </a:ext>
            </a:extLst>
          </a:blip>
          <a:srcRect r="71454" b="15259"/>
          <a:stretch/>
        </p:blipFill>
        <p:spPr>
          <a:xfrm>
            <a:off x="6044338" y="1395828"/>
            <a:ext cx="4871687" cy="4066343"/>
          </a:xfrm>
          <a:prstGeom prst="rect">
            <a:avLst/>
          </a:prstGeom>
        </p:spPr>
      </p:pic>
      <p:sp>
        <p:nvSpPr>
          <p:cNvPr id="11" name="TextBox 10">
            <a:extLst>
              <a:ext uri="{FF2B5EF4-FFF2-40B4-BE49-F238E27FC236}">
                <a16:creationId xmlns:a16="http://schemas.microsoft.com/office/drawing/2014/main" id="{68E9C3FA-8996-9F69-728E-EF96E6C8EE1E}"/>
              </a:ext>
            </a:extLst>
          </p:cNvPr>
          <p:cNvSpPr txBox="1"/>
          <p:nvPr/>
        </p:nvSpPr>
        <p:spPr>
          <a:xfrm>
            <a:off x="1829422" y="2024972"/>
            <a:ext cx="2774990"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Data type</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sp>
        <p:nvSpPr>
          <p:cNvPr id="12" name="TextBox 11">
            <a:extLst>
              <a:ext uri="{FF2B5EF4-FFF2-40B4-BE49-F238E27FC236}">
                <a16:creationId xmlns:a16="http://schemas.microsoft.com/office/drawing/2014/main" id="{E1F6B02E-9B11-D9A8-F73C-96F1FCFF72A3}"/>
              </a:ext>
            </a:extLst>
          </p:cNvPr>
          <p:cNvSpPr txBox="1"/>
          <p:nvPr/>
        </p:nvSpPr>
        <p:spPr>
          <a:xfrm>
            <a:off x="1829422" y="2589049"/>
            <a:ext cx="2774990" cy="2409890"/>
          </a:xfrm>
          <a:prstGeom prst="rect">
            <a:avLst/>
          </a:prstGeom>
          <a:noFill/>
        </p:spPr>
        <p:txBody>
          <a:bodyPr wrap="square" lIns="91440" tIns="45720" rIns="91440" bIns="45720" rtlCol="0" anchor="t">
            <a:spAutoFit/>
          </a:bodyPr>
          <a:lstStyle/>
          <a:p>
            <a:pPr marL="457200" indent="-457200">
              <a:lnSpc>
                <a:spcPct val="150000"/>
              </a:lnSpc>
              <a:spcBef>
                <a:spcPts val="400"/>
              </a:spcBef>
              <a:buFont typeface="Arial" panose="020B0604020202020204" pitchFamily="34" charset="0"/>
              <a:buChar char="•"/>
            </a:pPr>
            <a:r>
              <a:rPr lang="en-US" altLang="ko-KR" sz="2400" dirty="0">
                <a:solidFill>
                  <a:srgbClr val="64AF65"/>
                </a:solidFill>
                <a:latin typeface="Poppins Medium" panose="00000600000000000000" pitchFamily="2" charset="0"/>
                <a:ea typeface="+mn-lt"/>
                <a:cs typeface="Poppins Medium" panose="00000600000000000000" pitchFamily="2" charset="0"/>
              </a:rPr>
              <a:t>Temperature</a:t>
            </a:r>
          </a:p>
          <a:p>
            <a:pPr marL="457200" indent="-457200">
              <a:lnSpc>
                <a:spcPct val="150000"/>
              </a:lnSpc>
              <a:spcBef>
                <a:spcPts val="400"/>
              </a:spcBef>
              <a:buFont typeface="Arial" panose="020B0604020202020204" pitchFamily="34" charset="0"/>
              <a:buChar char="•"/>
            </a:pPr>
            <a:r>
              <a:rPr lang="en-US" altLang="ko-KR" sz="2400" dirty="0">
                <a:solidFill>
                  <a:srgbClr val="64AF65"/>
                </a:solidFill>
                <a:latin typeface="Poppins Medium" panose="00000600000000000000" pitchFamily="2" charset="0"/>
                <a:ea typeface="+mn-lt"/>
                <a:cs typeface="Poppins Medium" panose="00000600000000000000" pitchFamily="2" charset="0"/>
              </a:rPr>
              <a:t>Humidity</a:t>
            </a:r>
          </a:p>
          <a:p>
            <a:pPr marL="457200" indent="-457200">
              <a:lnSpc>
                <a:spcPct val="150000"/>
              </a:lnSpc>
              <a:spcBef>
                <a:spcPts val="400"/>
              </a:spcBef>
              <a:buFont typeface="Arial" panose="020B0604020202020204" pitchFamily="34" charset="0"/>
              <a:buChar char="•"/>
            </a:pPr>
            <a:r>
              <a:rPr lang="en-US" altLang="ko-KR" sz="2400" dirty="0">
                <a:solidFill>
                  <a:srgbClr val="64AF65"/>
                </a:solidFill>
                <a:latin typeface="Poppins Medium" panose="00000600000000000000" pitchFamily="2" charset="0"/>
                <a:ea typeface="+mn-lt"/>
                <a:cs typeface="Poppins Medium" panose="00000600000000000000" pitchFamily="2" charset="0"/>
              </a:rPr>
              <a:t>Air pressure</a:t>
            </a:r>
          </a:p>
          <a:p>
            <a:pPr marL="457200" indent="-457200">
              <a:lnSpc>
                <a:spcPct val="150000"/>
              </a:lnSpc>
              <a:spcBef>
                <a:spcPts val="400"/>
              </a:spcBef>
              <a:buFont typeface="Arial" panose="020B0604020202020204" pitchFamily="34" charset="0"/>
              <a:buChar char="•"/>
            </a:pPr>
            <a:r>
              <a:rPr lang="en-US" altLang="ko-KR" sz="2400" dirty="0">
                <a:solidFill>
                  <a:srgbClr val="64AF65"/>
                </a:solidFill>
                <a:latin typeface="Poppins Medium" panose="00000600000000000000" pitchFamily="2" charset="0"/>
                <a:ea typeface="+mn-lt"/>
                <a:cs typeface="Poppins Medium" panose="00000600000000000000" pitchFamily="2" charset="0"/>
              </a:rPr>
              <a:t>Wind speed</a:t>
            </a:r>
          </a:p>
        </p:txBody>
      </p:sp>
    </p:spTree>
    <p:extLst>
      <p:ext uri="{BB962C8B-B14F-4D97-AF65-F5344CB8AC3E}">
        <p14:creationId xmlns:p14="http://schemas.microsoft.com/office/powerpoint/2010/main" val="84744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Network</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21</a:t>
            </a:fld>
            <a:r>
              <a:rPr lang="en-US" altLang="ko-KR"/>
              <a:t>/47</a:t>
            </a:r>
            <a:endParaRPr lang="ko-KR" altLang="en-US"/>
          </a:p>
        </p:txBody>
      </p:sp>
      <p:pic>
        <p:nvPicPr>
          <p:cNvPr id="14" name="그림 13">
            <a:extLst>
              <a:ext uri="{FF2B5EF4-FFF2-40B4-BE49-F238E27FC236}">
                <a16:creationId xmlns:a16="http://schemas.microsoft.com/office/drawing/2014/main" id="{57791397-3317-08AC-1E51-C29D873E9268}"/>
              </a:ext>
            </a:extLst>
          </p:cNvPr>
          <p:cNvPicPr>
            <a:picLocks noChangeAspect="1"/>
          </p:cNvPicPr>
          <p:nvPr/>
        </p:nvPicPr>
        <p:blipFill rotWithShape="1">
          <a:blip r:embed="rId3">
            <a:extLst>
              <a:ext uri="{28A0092B-C50C-407E-A947-70E740481C1C}">
                <a14:useLocalDpi xmlns:a14="http://schemas.microsoft.com/office/drawing/2010/main" val="0"/>
              </a:ext>
            </a:extLst>
          </a:blip>
          <a:srcRect l="18622" t="51143" r="72446" b="18331"/>
          <a:stretch/>
        </p:blipFill>
        <p:spPr>
          <a:xfrm>
            <a:off x="4706352" y="2355554"/>
            <a:ext cx="2779295" cy="2670638"/>
          </a:xfrm>
          <a:prstGeom prst="rect">
            <a:avLst/>
          </a:prstGeom>
        </p:spPr>
      </p:pic>
      <p:pic>
        <p:nvPicPr>
          <p:cNvPr id="17" name="그림 16">
            <a:extLst>
              <a:ext uri="{FF2B5EF4-FFF2-40B4-BE49-F238E27FC236}">
                <a16:creationId xmlns:a16="http://schemas.microsoft.com/office/drawing/2014/main" id="{2FEF925F-5CD6-1273-593E-63021BB765EF}"/>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a:off x="1306214" y="3058396"/>
            <a:ext cx="2300563" cy="1074600"/>
          </a:xfrm>
          <a:prstGeom prst="rect">
            <a:avLst/>
          </a:prstGeom>
        </p:spPr>
      </p:pic>
      <p:pic>
        <p:nvPicPr>
          <p:cNvPr id="19" name="그림 18">
            <a:extLst>
              <a:ext uri="{FF2B5EF4-FFF2-40B4-BE49-F238E27FC236}">
                <a16:creationId xmlns:a16="http://schemas.microsoft.com/office/drawing/2014/main" id="{50BE5030-39B8-7A7C-884E-72951A973D31}"/>
              </a:ext>
            </a:extLst>
          </p:cNvPr>
          <p:cNvPicPr>
            <a:picLocks noChangeAspect="1"/>
          </p:cNvPicPr>
          <p:nvPr/>
        </p:nvPicPr>
        <p:blipFill rotWithShape="1">
          <a:blip r:embed="rId5"/>
          <a:srcRect r="8569" b="-4360"/>
          <a:stretch/>
        </p:blipFill>
        <p:spPr>
          <a:xfrm>
            <a:off x="1851315" y="2384765"/>
            <a:ext cx="1210360" cy="877540"/>
          </a:xfrm>
          <a:prstGeom prst="rect">
            <a:avLst/>
          </a:prstGeom>
        </p:spPr>
      </p:pic>
      <p:pic>
        <p:nvPicPr>
          <p:cNvPr id="20" name="그림 19">
            <a:extLst>
              <a:ext uri="{FF2B5EF4-FFF2-40B4-BE49-F238E27FC236}">
                <a16:creationId xmlns:a16="http://schemas.microsoft.com/office/drawing/2014/main" id="{E8376082-EBEB-80D5-C892-C4921D0D6B96}"/>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a:off x="8585222" y="3058396"/>
            <a:ext cx="2300563" cy="1074600"/>
          </a:xfrm>
          <a:prstGeom prst="rect">
            <a:avLst/>
          </a:prstGeom>
        </p:spPr>
      </p:pic>
      <p:pic>
        <p:nvPicPr>
          <p:cNvPr id="22" name="그림 3" descr="방, 도박장, 장면, 벡터그래픽이(가) 표시된 사진&#10;&#10;자동 생성된 설명">
            <a:extLst>
              <a:ext uri="{FF2B5EF4-FFF2-40B4-BE49-F238E27FC236}">
                <a16:creationId xmlns:a16="http://schemas.microsoft.com/office/drawing/2014/main" id="{7AB84B35-62BA-E0D6-BAD4-3DB086BFEB80}"/>
              </a:ext>
            </a:extLst>
          </p:cNvPr>
          <p:cNvPicPr>
            <a:picLocks noChangeAspect="1"/>
          </p:cNvPicPr>
          <p:nvPr/>
        </p:nvPicPr>
        <p:blipFill>
          <a:blip r:embed="rId6"/>
          <a:stretch>
            <a:fillRect/>
          </a:stretch>
        </p:blipFill>
        <p:spPr>
          <a:xfrm>
            <a:off x="9038849" y="2134681"/>
            <a:ext cx="1393308" cy="1377708"/>
          </a:xfrm>
          <a:prstGeom prst="rect">
            <a:avLst/>
          </a:prstGeom>
        </p:spPr>
      </p:pic>
      <p:sp>
        <p:nvSpPr>
          <p:cNvPr id="23" name="TextBox 22">
            <a:extLst>
              <a:ext uri="{FF2B5EF4-FFF2-40B4-BE49-F238E27FC236}">
                <a16:creationId xmlns:a16="http://schemas.microsoft.com/office/drawing/2014/main" id="{D269ECEC-5655-0021-3F44-FFFAB2B2ED0F}"/>
              </a:ext>
            </a:extLst>
          </p:cNvPr>
          <p:cNvSpPr txBox="1"/>
          <p:nvPr/>
        </p:nvSpPr>
        <p:spPr>
          <a:xfrm>
            <a:off x="4092806" y="5282303"/>
            <a:ext cx="4006385" cy="759182"/>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Low cost / Low power</a:t>
            </a:r>
          </a:p>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Micro Controller Unit Board</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spTree>
    <p:extLst>
      <p:ext uri="{BB962C8B-B14F-4D97-AF65-F5344CB8AC3E}">
        <p14:creationId xmlns:p14="http://schemas.microsoft.com/office/powerpoint/2010/main" val="12127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10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10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Network</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22</a:t>
            </a:fld>
            <a:r>
              <a:rPr lang="en-US" altLang="ko-KR"/>
              <a:t>/47</a:t>
            </a:r>
            <a:endParaRPr lang="ko-KR" altLang="en-US"/>
          </a:p>
        </p:txBody>
      </p:sp>
      <p:pic>
        <p:nvPicPr>
          <p:cNvPr id="22" name="그림 3" descr="방, 도박장, 장면, 벡터그래픽이(가) 표시된 사진&#10;&#10;자동 생성된 설명">
            <a:extLst>
              <a:ext uri="{FF2B5EF4-FFF2-40B4-BE49-F238E27FC236}">
                <a16:creationId xmlns:a16="http://schemas.microsoft.com/office/drawing/2014/main" id="{7AB84B35-62BA-E0D6-BAD4-3DB086BFEB80}"/>
              </a:ext>
            </a:extLst>
          </p:cNvPr>
          <p:cNvPicPr>
            <a:picLocks noChangeAspect="1"/>
          </p:cNvPicPr>
          <p:nvPr/>
        </p:nvPicPr>
        <p:blipFill>
          <a:blip r:embed="rId3"/>
          <a:stretch>
            <a:fillRect/>
          </a:stretch>
        </p:blipFill>
        <p:spPr>
          <a:xfrm>
            <a:off x="4523180" y="1873790"/>
            <a:ext cx="3145640" cy="3110420"/>
          </a:xfrm>
          <a:prstGeom prst="rect">
            <a:avLst/>
          </a:prstGeom>
        </p:spPr>
      </p:pic>
      <p:pic>
        <p:nvPicPr>
          <p:cNvPr id="12" name="그림 11">
            <a:extLst>
              <a:ext uri="{FF2B5EF4-FFF2-40B4-BE49-F238E27FC236}">
                <a16:creationId xmlns:a16="http://schemas.microsoft.com/office/drawing/2014/main" id="{704ADFCA-2079-36FD-326F-53802BDF3DCF}"/>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rot="7495419">
            <a:off x="3937048" y="3531834"/>
            <a:ext cx="1197374" cy="559297"/>
          </a:xfrm>
          <a:prstGeom prst="rect">
            <a:avLst/>
          </a:prstGeom>
        </p:spPr>
      </p:pic>
      <p:pic>
        <p:nvPicPr>
          <p:cNvPr id="15" name="그림 14">
            <a:extLst>
              <a:ext uri="{FF2B5EF4-FFF2-40B4-BE49-F238E27FC236}">
                <a16:creationId xmlns:a16="http://schemas.microsoft.com/office/drawing/2014/main" id="{51C51083-9EF1-828F-60D8-B6813FF0FA3E}"/>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rot="3600000">
            <a:off x="6733786" y="3603117"/>
            <a:ext cx="1197374" cy="559297"/>
          </a:xfrm>
          <a:prstGeom prst="rect">
            <a:avLst/>
          </a:prstGeom>
        </p:spPr>
      </p:pic>
      <p:sp>
        <p:nvSpPr>
          <p:cNvPr id="16" name="TextBox 15">
            <a:extLst>
              <a:ext uri="{FF2B5EF4-FFF2-40B4-BE49-F238E27FC236}">
                <a16:creationId xmlns:a16="http://schemas.microsoft.com/office/drawing/2014/main" id="{BD5207B3-8E6F-4CD6-1E65-7F9AB4209160}"/>
              </a:ext>
            </a:extLst>
          </p:cNvPr>
          <p:cNvSpPr txBox="1"/>
          <p:nvPr/>
        </p:nvSpPr>
        <p:spPr>
          <a:xfrm>
            <a:off x="3681675" y="4558104"/>
            <a:ext cx="10550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Long</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sp>
        <p:nvSpPr>
          <p:cNvPr id="18" name="TextBox 17">
            <a:extLst>
              <a:ext uri="{FF2B5EF4-FFF2-40B4-BE49-F238E27FC236}">
                <a16:creationId xmlns:a16="http://schemas.microsoft.com/office/drawing/2014/main" id="{97799A93-D897-C2A0-94D3-C6B3009DF9F4}"/>
              </a:ext>
            </a:extLst>
          </p:cNvPr>
          <p:cNvSpPr txBox="1"/>
          <p:nvPr/>
        </p:nvSpPr>
        <p:spPr>
          <a:xfrm>
            <a:off x="7134738" y="4558104"/>
            <a:ext cx="10550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Range</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sp>
        <p:nvSpPr>
          <p:cNvPr id="24" name="TextBox 23">
            <a:extLst>
              <a:ext uri="{FF2B5EF4-FFF2-40B4-BE49-F238E27FC236}">
                <a16:creationId xmlns:a16="http://schemas.microsoft.com/office/drawing/2014/main" id="{79C00805-CDC8-DF11-0005-9E4AFFBBC18D}"/>
              </a:ext>
            </a:extLst>
          </p:cNvPr>
          <p:cNvSpPr txBox="1"/>
          <p:nvPr/>
        </p:nvSpPr>
        <p:spPr>
          <a:xfrm>
            <a:off x="3543638" y="5510648"/>
            <a:ext cx="5112651"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Long Range Low Power</a:t>
            </a:r>
            <a:endParaRPr lang="ko-KR" dirty="0">
              <a:solidFill>
                <a:schemeClr val="tx1">
                  <a:lumMod val="75000"/>
                  <a:lumOff val="25000"/>
                </a:schemeClr>
              </a:solidFill>
              <a:latin typeface="Poppins Medium"/>
              <a:ea typeface="맑은 고딕"/>
              <a:cs typeface="Poppins Medium"/>
            </a:endParaRPr>
          </a:p>
        </p:txBody>
      </p:sp>
      <p:sp>
        <p:nvSpPr>
          <p:cNvPr id="14" name="TextBox 13">
            <a:extLst>
              <a:ext uri="{FF2B5EF4-FFF2-40B4-BE49-F238E27FC236}">
                <a16:creationId xmlns:a16="http://schemas.microsoft.com/office/drawing/2014/main" id="{20553B9E-973D-D61F-451F-BBEB51A1183A}"/>
              </a:ext>
            </a:extLst>
          </p:cNvPr>
          <p:cNvSpPr txBox="1"/>
          <p:nvPr/>
        </p:nvSpPr>
        <p:spPr>
          <a:xfrm>
            <a:off x="7528079" y="2722829"/>
            <a:ext cx="486663" cy="307777"/>
          </a:xfrm>
          <a:prstGeom prst="rect">
            <a:avLst/>
          </a:prstGeom>
          <a:noFill/>
        </p:spPr>
        <p:txBody>
          <a:bodyPr wrap="square">
            <a:spAutoFit/>
          </a:bodyPr>
          <a:lstStyle/>
          <a:p>
            <a:pPr algn="ctr"/>
            <a:r>
              <a:rPr lang="en-US" altLang="ko-KR" sz="1400" dirty="0">
                <a:solidFill>
                  <a:schemeClr val="bg1">
                    <a:lumMod val="65000"/>
                  </a:schemeClr>
                </a:solidFill>
                <a:latin typeface="Poppins Medium" panose="00000600000000000000" pitchFamily="2" charset="0"/>
                <a:ea typeface="-윤고딕340"/>
                <a:cs typeface="Poppins Medium" panose="00000600000000000000" pitchFamily="2" charset="0"/>
              </a:rPr>
              <a:t>[6]</a:t>
            </a:r>
            <a:endParaRPr lang="ko-KR" altLang="en-US" sz="1400" dirty="0">
              <a:solidFill>
                <a:schemeClr val="bg1">
                  <a:lumMod val="65000"/>
                </a:schemeClr>
              </a:solidFill>
            </a:endParaRPr>
          </a:p>
        </p:txBody>
      </p:sp>
    </p:spTree>
    <p:extLst>
      <p:ext uri="{BB962C8B-B14F-4D97-AF65-F5344CB8AC3E}">
        <p14:creationId xmlns:p14="http://schemas.microsoft.com/office/powerpoint/2010/main" val="2221905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11042 " pathEditMode="relative" rAng="0" ptsTypes="AA">
                                      <p:cBhvr>
                                        <p:cTn id="6" dur="1000" fill="hold"/>
                                        <p:tgtEl>
                                          <p:spTgt spid="22"/>
                                        </p:tgtEl>
                                        <p:attrNameLst>
                                          <p:attrName>ppt_x</p:attrName>
                                          <p:attrName>ppt_y</p:attrName>
                                        </p:attrNameLst>
                                      </p:cBhvr>
                                      <p:rCtr x="0" y="-5532"/>
                                    </p:animMotion>
                                  </p:childTnLst>
                                </p:cTn>
                              </p:par>
                              <p:par>
                                <p:cTn id="7" presetID="10" presetClass="exit" presetSubtype="0" fill="hold" grpId="0" nodeType="withEffect">
                                  <p:stCondLst>
                                    <p:cond delay="0"/>
                                  </p:stCondLst>
                                  <p:childTnLst>
                                    <p:animEffect transition="out" filter="fade">
                                      <p:cBhvr>
                                        <p:cTn id="8" dur="500"/>
                                        <p:tgtEl>
                                          <p:spTgt spid="14"/>
                                        </p:tgtEl>
                                      </p:cBhvr>
                                    </p:animEffect>
                                    <p:set>
                                      <p:cBhvr>
                                        <p:cTn id="9" dur="1" fill="hold">
                                          <p:stCondLst>
                                            <p:cond delay="499"/>
                                          </p:stCondLst>
                                        </p:cTn>
                                        <p:tgtEl>
                                          <p:spTgt spid="14"/>
                                        </p:tgtEl>
                                        <p:attrNameLst>
                                          <p:attrName>style.visibility</p:attrName>
                                        </p:attrNameLst>
                                      </p:cBhvr>
                                      <p:to>
                                        <p:strVal val="hidden"/>
                                      </p:to>
                                    </p:set>
                                  </p:childTnLst>
                                </p:cTn>
                              </p:par>
                              <p:par>
                                <p:cTn id="10" presetID="53" presetClass="entr" presetSubtype="16" fill="hold" nodeType="withEffect">
                                  <p:stCondLst>
                                    <p:cond delay="125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125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nodeType="withEffect">
                                  <p:stCondLst>
                                    <p:cond delay="175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grpId="0" nodeType="withEffect">
                                  <p:stCondLst>
                                    <p:cond delay="175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4"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Network</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23</a:t>
            </a:fld>
            <a:r>
              <a:rPr lang="en-US" altLang="ko-KR"/>
              <a:t>/47</a:t>
            </a:r>
            <a:endParaRPr lang="ko-KR" altLang="en-US"/>
          </a:p>
        </p:txBody>
      </p:sp>
      <p:sp>
        <p:nvSpPr>
          <p:cNvPr id="9" name="TextBox 8">
            <a:extLst>
              <a:ext uri="{FF2B5EF4-FFF2-40B4-BE49-F238E27FC236}">
                <a16:creationId xmlns:a16="http://schemas.microsoft.com/office/drawing/2014/main" id="{87935A15-48D7-9DC8-F9D4-F7F1112A55C9}"/>
              </a:ext>
            </a:extLst>
          </p:cNvPr>
          <p:cNvSpPr txBox="1"/>
          <p:nvPr/>
        </p:nvSpPr>
        <p:spPr>
          <a:xfrm>
            <a:off x="2664364" y="5510648"/>
            <a:ext cx="6804939"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ESP32 allow us to build </a:t>
            </a:r>
            <a:r>
              <a:rPr lang="en-US" altLang="ko-KR" sz="2500" dirty="0" err="1">
                <a:solidFill>
                  <a:schemeClr val="tx1">
                    <a:lumMod val="75000"/>
                    <a:lumOff val="25000"/>
                  </a:schemeClr>
                </a:solidFill>
                <a:latin typeface="Poppins Medium"/>
                <a:ea typeface="+mn-lt"/>
                <a:cs typeface="Poppins Medium"/>
              </a:rPr>
              <a:t>LoRaWAN</a:t>
            </a:r>
            <a:endParaRPr lang="ko-KR" dirty="0">
              <a:solidFill>
                <a:schemeClr val="tx1">
                  <a:lumMod val="75000"/>
                  <a:lumOff val="25000"/>
                </a:schemeClr>
              </a:solidFill>
              <a:latin typeface="Poppins Medium"/>
              <a:ea typeface="맑은 고딕"/>
              <a:cs typeface="Poppins Medium"/>
            </a:endParaRPr>
          </a:p>
        </p:txBody>
      </p:sp>
      <p:pic>
        <p:nvPicPr>
          <p:cNvPr id="16" name="그림 15" descr="텍스트이(가) 표시된 사진&#10;&#10;자동 생성된 설명">
            <a:extLst>
              <a:ext uri="{FF2B5EF4-FFF2-40B4-BE49-F238E27FC236}">
                <a16:creationId xmlns:a16="http://schemas.microsoft.com/office/drawing/2014/main" id="{8D751F70-6D9D-5486-9915-68912E9C4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082" y="2659758"/>
            <a:ext cx="4032918" cy="1538484"/>
          </a:xfrm>
          <a:prstGeom prst="rect">
            <a:avLst/>
          </a:prstGeom>
        </p:spPr>
      </p:pic>
      <p:pic>
        <p:nvPicPr>
          <p:cNvPr id="10" name="그림 9">
            <a:extLst>
              <a:ext uri="{FF2B5EF4-FFF2-40B4-BE49-F238E27FC236}">
                <a16:creationId xmlns:a16="http://schemas.microsoft.com/office/drawing/2014/main" id="{73AE8D7D-07CF-8552-C0C9-D0317F6A5A76}"/>
              </a:ext>
            </a:extLst>
          </p:cNvPr>
          <p:cNvPicPr>
            <a:picLocks noChangeAspect="1"/>
          </p:cNvPicPr>
          <p:nvPr/>
        </p:nvPicPr>
        <p:blipFill rotWithShape="1">
          <a:blip r:embed="rId4">
            <a:extLst>
              <a:ext uri="{28A0092B-C50C-407E-A947-70E740481C1C}">
                <a14:useLocalDpi xmlns:a14="http://schemas.microsoft.com/office/drawing/2010/main" val="0"/>
              </a:ext>
            </a:extLst>
          </a:blip>
          <a:srcRect l="18622" t="51143" r="72446" b="18331"/>
          <a:stretch/>
        </p:blipFill>
        <p:spPr>
          <a:xfrm>
            <a:off x="1947453" y="2093681"/>
            <a:ext cx="2779295" cy="2670638"/>
          </a:xfrm>
          <a:prstGeom prst="rect">
            <a:avLst/>
          </a:prstGeom>
        </p:spPr>
      </p:pic>
    </p:spTree>
    <p:extLst>
      <p:ext uri="{BB962C8B-B14F-4D97-AF65-F5344CB8AC3E}">
        <p14:creationId xmlns:p14="http://schemas.microsoft.com/office/powerpoint/2010/main" val="3397631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Network</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24</a:t>
            </a:fld>
            <a:r>
              <a:rPr lang="en-US" altLang="ko-KR"/>
              <a:t>/47</a:t>
            </a:r>
            <a:endParaRPr lang="ko-KR" altLang="en-US"/>
          </a:p>
        </p:txBody>
      </p:sp>
      <p:pic>
        <p:nvPicPr>
          <p:cNvPr id="10" name="그림 9">
            <a:extLst>
              <a:ext uri="{FF2B5EF4-FFF2-40B4-BE49-F238E27FC236}">
                <a16:creationId xmlns:a16="http://schemas.microsoft.com/office/drawing/2014/main" id="{73AE8D7D-07CF-8552-C0C9-D0317F6A5A76}"/>
              </a:ext>
            </a:extLst>
          </p:cNvPr>
          <p:cNvPicPr>
            <a:picLocks noChangeAspect="1"/>
          </p:cNvPicPr>
          <p:nvPr/>
        </p:nvPicPr>
        <p:blipFill rotWithShape="1">
          <a:blip r:embed="rId3">
            <a:extLst>
              <a:ext uri="{28A0092B-C50C-407E-A947-70E740481C1C}">
                <a14:useLocalDpi xmlns:a14="http://schemas.microsoft.com/office/drawing/2010/main" val="0"/>
              </a:ext>
            </a:extLst>
          </a:blip>
          <a:srcRect l="18622" t="51143" r="72446" b="18331"/>
          <a:stretch/>
        </p:blipFill>
        <p:spPr>
          <a:xfrm>
            <a:off x="1110318" y="3357471"/>
            <a:ext cx="1696299" cy="1629982"/>
          </a:xfrm>
          <a:prstGeom prst="rect">
            <a:avLst/>
          </a:prstGeom>
        </p:spPr>
      </p:pic>
      <p:pic>
        <p:nvPicPr>
          <p:cNvPr id="11" name="그림 10">
            <a:extLst>
              <a:ext uri="{FF2B5EF4-FFF2-40B4-BE49-F238E27FC236}">
                <a16:creationId xmlns:a16="http://schemas.microsoft.com/office/drawing/2014/main" id="{8C6F9A1A-DE91-B055-5F8F-C78F5EAB1CAF}"/>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a:off x="3378505" y="3704588"/>
            <a:ext cx="1559752" cy="728565"/>
          </a:xfrm>
          <a:prstGeom prst="rect">
            <a:avLst/>
          </a:prstGeom>
        </p:spPr>
      </p:pic>
      <p:grpSp>
        <p:nvGrpSpPr>
          <p:cNvPr id="5" name="그룹 4">
            <a:extLst>
              <a:ext uri="{FF2B5EF4-FFF2-40B4-BE49-F238E27FC236}">
                <a16:creationId xmlns:a16="http://schemas.microsoft.com/office/drawing/2014/main" id="{16A085C5-C30C-3DB0-D74B-4597F159FDA1}"/>
              </a:ext>
            </a:extLst>
          </p:cNvPr>
          <p:cNvGrpSpPr/>
          <p:nvPr/>
        </p:nvGrpSpPr>
        <p:grpSpPr>
          <a:xfrm>
            <a:off x="5085853" y="2843461"/>
            <a:ext cx="2020293" cy="2658648"/>
            <a:chOff x="5888824" y="3056351"/>
            <a:chExt cx="2020293" cy="2658648"/>
          </a:xfrm>
        </p:grpSpPr>
        <p:pic>
          <p:nvPicPr>
            <p:cNvPr id="12" name="그림 11">
              <a:extLst>
                <a:ext uri="{FF2B5EF4-FFF2-40B4-BE49-F238E27FC236}">
                  <a16:creationId xmlns:a16="http://schemas.microsoft.com/office/drawing/2014/main" id="{CE35D342-8EF7-5FE7-2012-50B7B7C42AB5}"/>
                </a:ext>
              </a:extLst>
            </p:cNvPr>
            <p:cNvPicPr>
              <a:picLocks noChangeAspect="1"/>
            </p:cNvPicPr>
            <p:nvPr/>
          </p:nvPicPr>
          <p:blipFill rotWithShape="1">
            <a:blip r:embed="rId3">
              <a:extLst>
                <a:ext uri="{28A0092B-C50C-407E-A947-70E740481C1C}">
                  <a14:useLocalDpi xmlns:a14="http://schemas.microsoft.com/office/drawing/2010/main" val="0"/>
                </a:ext>
              </a:extLst>
            </a:blip>
            <a:srcRect l="33618" t="23945" r="54660" b="15259"/>
            <a:stretch/>
          </p:blipFill>
          <p:spPr>
            <a:xfrm>
              <a:off x="5987441" y="3056351"/>
              <a:ext cx="1823059" cy="2658648"/>
            </a:xfrm>
            <a:prstGeom prst="rect">
              <a:avLst/>
            </a:prstGeom>
          </p:spPr>
        </p:pic>
        <p:sp>
          <p:nvSpPr>
            <p:cNvPr id="3" name="직사각형 2">
              <a:extLst>
                <a:ext uri="{FF2B5EF4-FFF2-40B4-BE49-F238E27FC236}">
                  <a16:creationId xmlns:a16="http://schemas.microsoft.com/office/drawing/2014/main" id="{973436FB-6FB0-BE95-7C05-3564C2D66A54}"/>
                </a:ext>
              </a:extLst>
            </p:cNvPr>
            <p:cNvSpPr/>
            <p:nvPr/>
          </p:nvSpPr>
          <p:spPr>
            <a:xfrm>
              <a:off x="5888824" y="3995803"/>
              <a:ext cx="411768" cy="873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5041B3-6FA4-FCFD-17FB-229FBDA0C948}"/>
                </a:ext>
              </a:extLst>
            </p:cNvPr>
            <p:cNvSpPr/>
            <p:nvPr/>
          </p:nvSpPr>
          <p:spPr>
            <a:xfrm>
              <a:off x="7681080" y="3781795"/>
              <a:ext cx="228037" cy="60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7" name="그림 16">
            <a:extLst>
              <a:ext uri="{FF2B5EF4-FFF2-40B4-BE49-F238E27FC236}">
                <a16:creationId xmlns:a16="http://schemas.microsoft.com/office/drawing/2014/main" id="{52A05C27-07CF-4A55-694C-6F40FF3771F7}"/>
              </a:ext>
            </a:extLst>
          </p:cNvPr>
          <p:cNvPicPr>
            <a:picLocks noChangeAspect="1"/>
          </p:cNvPicPr>
          <p:nvPr/>
        </p:nvPicPr>
        <p:blipFill rotWithShape="1">
          <a:blip r:embed="rId3">
            <a:extLst>
              <a:ext uri="{28A0092B-C50C-407E-A947-70E740481C1C}">
                <a14:useLocalDpi xmlns:a14="http://schemas.microsoft.com/office/drawing/2010/main" val="0"/>
              </a:ext>
            </a:extLst>
          </a:blip>
          <a:srcRect l="53095" t="26729" r="33065" b="17654"/>
          <a:stretch/>
        </p:blipFill>
        <p:spPr>
          <a:xfrm>
            <a:off x="8929207" y="2978513"/>
            <a:ext cx="2152475" cy="2432190"/>
          </a:xfrm>
          <a:prstGeom prst="rect">
            <a:avLst/>
          </a:prstGeom>
        </p:spPr>
      </p:pic>
      <p:pic>
        <p:nvPicPr>
          <p:cNvPr id="20" name="그림 19">
            <a:extLst>
              <a:ext uri="{FF2B5EF4-FFF2-40B4-BE49-F238E27FC236}">
                <a16:creationId xmlns:a16="http://schemas.microsoft.com/office/drawing/2014/main" id="{7BF55036-DCD3-EB98-BCC7-500791BCCD9F}"/>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a:off x="7030624" y="3704588"/>
            <a:ext cx="1559752" cy="728565"/>
          </a:xfrm>
          <a:prstGeom prst="rect">
            <a:avLst/>
          </a:prstGeom>
        </p:spPr>
      </p:pic>
      <p:pic>
        <p:nvPicPr>
          <p:cNvPr id="21" name="그림 20">
            <a:extLst>
              <a:ext uri="{FF2B5EF4-FFF2-40B4-BE49-F238E27FC236}">
                <a16:creationId xmlns:a16="http://schemas.microsoft.com/office/drawing/2014/main" id="{781E02FE-C42B-1481-5527-55EFA29BB39B}"/>
              </a:ext>
            </a:extLst>
          </p:cNvPr>
          <p:cNvPicPr>
            <a:picLocks noChangeAspect="1"/>
          </p:cNvPicPr>
          <p:nvPr/>
        </p:nvPicPr>
        <p:blipFill rotWithShape="1">
          <a:blip r:embed="rId3">
            <a:extLst>
              <a:ext uri="{28A0092B-C50C-407E-A947-70E740481C1C}">
                <a14:useLocalDpi xmlns:a14="http://schemas.microsoft.com/office/drawing/2010/main" val="0"/>
              </a:ext>
            </a:extLst>
          </a:blip>
          <a:srcRect l="38189" t="5662" r="38703" b="76533"/>
          <a:stretch/>
        </p:blipFill>
        <p:spPr>
          <a:xfrm>
            <a:off x="5870531" y="1813282"/>
            <a:ext cx="4339967" cy="940279"/>
          </a:xfrm>
          <a:prstGeom prst="rect">
            <a:avLst/>
          </a:prstGeom>
        </p:spPr>
      </p:pic>
      <p:pic>
        <p:nvPicPr>
          <p:cNvPr id="22" name="그림 3" descr="방, 도박장, 장면, 벡터그래픽이(가) 표시된 사진&#10;&#10;자동 생성된 설명">
            <a:extLst>
              <a:ext uri="{FF2B5EF4-FFF2-40B4-BE49-F238E27FC236}">
                <a16:creationId xmlns:a16="http://schemas.microsoft.com/office/drawing/2014/main" id="{9DD816A1-89C7-1A94-3628-64182C07A634}"/>
              </a:ext>
            </a:extLst>
          </p:cNvPr>
          <p:cNvPicPr>
            <a:picLocks noChangeAspect="1"/>
          </p:cNvPicPr>
          <p:nvPr/>
        </p:nvPicPr>
        <p:blipFill>
          <a:blip r:embed="rId5"/>
          <a:stretch>
            <a:fillRect/>
          </a:stretch>
        </p:blipFill>
        <p:spPr>
          <a:xfrm>
            <a:off x="3690575" y="3166112"/>
            <a:ext cx="803651" cy="794653"/>
          </a:xfrm>
          <a:prstGeom prst="rect">
            <a:avLst/>
          </a:prstGeom>
        </p:spPr>
      </p:pic>
    </p:spTree>
    <p:extLst>
      <p:ext uri="{BB962C8B-B14F-4D97-AF65-F5344CB8AC3E}">
        <p14:creationId xmlns:p14="http://schemas.microsoft.com/office/powerpoint/2010/main" val="213538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Network</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25</a:t>
            </a:fld>
            <a:r>
              <a:rPr lang="en-US" altLang="ko-KR"/>
              <a:t>/47</a:t>
            </a:r>
            <a:endParaRPr lang="ko-KR" altLang="en-US"/>
          </a:p>
        </p:txBody>
      </p:sp>
      <p:pic>
        <p:nvPicPr>
          <p:cNvPr id="10" name="그림 9">
            <a:extLst>
              <a:ext uri="{FF2B5EF4-FFF2-40B4-BE49-F238E27FC236}">
                <a16:creationId xmlns:a16="http://schemas.microsoft.com/office/drawing/2014/main" id="{73AE8D7D-07CF-8552-C0C9-D0317F6A5A76}"/>
              </a:ext>
            </a:extLst>
          </p:cNvPr>
          <p:cNvPicPr>
            <a:picLocks noChangeAspect="1"/>
          </p:cNvPicPr>
          <p:nvPr/>
        </p:nvPicPr>
        <p:blipFill rotWithShape="1">
          <a:blip r:embed="rId3">
            <a:extLst>
              <a:ext uri="{28A0092B-C50C-407E-A947-70E740481C1C}">
                <a14:useLocalDpi xmlns:a14="http://schemas.microsoft.com/office/drawing/2010/main" val="0"/>
              </a:ext>
            </a:extLst>
          </a:blip>
          <a:srcRect l="18622" t="51143" r="72446" b="18331"/>
          <a:stretch/>
        </p:blipFill>
        <p:spPr>
          <a:xfrm>
            <a:off x="4135289" y="3174756"/>
            <a:ext cx="1377134" cy="1323294"/>
          </a:xfrm>
          <a:prstGeom prst="rect">
            <a:avLst/>
          </a:prstGeom>
        </p:spPr>
      </p:pic>
      <p:pic>
        <p:nvPicPr>
          <p:cNvPr id="11" name="그림 10">
            <a:extLst>
              <a:ext uri="{FF2B5EF4-FFF2-40B4-BE49-F238E27FC236}">
                <a16:creationId xmlns:a16="http://schemas.microsoft.com/office/drawing/2014/main" id="{8C6F9A1A-DE91-B055-5F8F-C78F5EAB1CAF}"/>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a:off x="2720312" y="3467100"/>
            <a:ext cx="1115377" cy="520996"/>
          </a:xfrm>
          <a:prstGeom prst="rect">
            <a:avLst/>
          </a:prstGeom>
        </p:spPr>
      </p:pic>
      <p:grpSp>
        <p:nvGrpSpPr>
          <p:cNvPr id="5" name="그룹 4">
            <a:extLst>
              <a:ext uri="{FF2B5EF4-FFF2-40B4-BE49-F238E27FC236}">
                <a16:creationId xmlns:a16="http://schemas.microsoft.com/office/drawing/2014/main" id="{16A085C5-C30C-3DB0-D74B-4597F159FDA1}"/>
              </a:ext>
            </a:extLst>
          </p:cNvPr>
          <p:cNvGrpSpPr/>
          <p:nvPr/>
        </p:nvGrpSpPr>
        <p:grpSpPr>
          <a:xfrm>
            <a:off x="6875876" y="2753558"/>
            <a:ext cx="1646097" cy="2166217"/>
            <a:chOff x="5888824" y="3056351"/>
            <a:chExt cx="2020293" cy="2658648"/>
          </a:xfrm>
        </p:grpSpPr>
        <p:pic>
          <p:nvPicPr>
            <p:cNvPr id="12" name="그림 11">
              <a:extLst>
                <a:ext uri="{FF2B5EF4-FFF2-40B4-BE49-F238E27FC236}">
                  <a16:creationId xmlns:a16="http://schemas.microsoft.com/office/drawing/2014/main" id="{CE35D342-8EF7-5FE7-2012-50B7B7C42AB5}"/>
                </a:ext>
              </a:extLst>
            </p:cNvPr>
            <p:cNvPicPr>
              <a:picLocks noChangeAspect="1"/>
            </p:cNvPicPr>
            <p:nvPr/>
          </p:nvPicPr>
          <p:blipFill rotWithShape="1">
            <a:blip r:embed="rId3">
              <a:extLst>
                <a:ext uri="{28A0092B-C50C-407E-A947-70E740481C1C}">
                  <a14:useLocalDpi xmlns:a14="http://schemas.microsoft.com/office/drawing/2010/main" val="0"/>
                </a:ext>
              </a:extLst>
            </a:blip>
            <a:srcRect l="33618" t="23945" r="54660" b="15259"/>
            <a:stretch/>
          </p:blipFill>
          <p:spPr>
            <a:xfrm>
              <a:off x="5987441" y="3056351"/>
              <a:ext cx="1823059" cy="2658648"/>
            </a:xfrm>
            <a:prstGeom prst="rect">
              <a:avLst/>
            </a:prstGeom>
          </p:spPr>
        </p:pic>
        <p:sp>
          <p:nvSpPr>
            <p:cNvPr id="3" name="직사각형 2">
              <a:extLst>
                <a:ext uri="{FF2B5EF4-FFF2-40B4-BE49-F238E27FC236}">
                  <a16:creationId xmlns:a16="http://schemas.microsoft.com/office/drawing/2014/main" id="{973436FB-6FB0-BE95-7C05-3564C2D66A54}"/>
                </a:ext>
              </a:extLst>
            </p:cNvPr>
            <p:cNvSpPr/>
            <p:nvPr/>
          </p:nvSpPr>
          <p:spPr>
            <a:xfrm>
              <a:off x="5888824" y="3995803"/>
              <a:ext cx="411768" cy="873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5041B3-6FA4-FCFD-17FB-229FBDA0C948}"/>
                </a:ext>
              </a:extLst>
            </p:cNvPr>
            <p:cNvSpPr/>
            <p:nvPr/>
          </p:nvSpPr>
          <p:spPr>
            <a:xfrm>
              <a:off x="7681080" y="3781795"/>
              <a:ext cx="228037" cy="60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7" name="그림 16">
            <a:extLst>
              <a:ext uri="{FF2B5EF4-FFF2-40B4-BE49-F238E27FC236}">
                <a16:creationId xmlns:a16="http://schemas.microsoft.com/office/drawing/2014/main" id="{52A05C27-07CF-4A55-694C-6F40FF3771F7}"/>
              </a:ext>
            </a:extLst>
          </p:cNvPr>
          <p:cNvPicPr>
            <a:picLocks noChangeAspect="1"/>
          </p:cNvPicPr>
          <p:nvPr/>
        </p:nvPicPr>
        <p:blipFill rotWithShape="1">
          <a:blip r:embed="rId3">
            <a:extLst>
              <a:ext uri="{28A0092B-C50C-407E-A947-70E740481C1C}">
                <a14:useLocalDpi xmlns:a14="http://schemas.microsoft.com/office/drawing/2010/main" val="0"/>
              </a:ext>
            </a:extLst>
          </a:blip>
          <a:srcRect l="53095" t="26729" r="33065" b="17654"/>
          <a:stretch/>
        </p:blipFill>
        <p:spPr>
          <a:xfrm>
            <a:off x="9753002" y="2845816"/>
            <a:ext cx="1753796" cy="1981703"/>
          </a:xfrm>
          <a:prstGeom prst="rect">
            <a:avLst/>
          </a:prstGeom>
        </p:spPr>
      </p:pic>
      <p:pic>
        <p:nvPicPr>
          <p:cNvPr id="16" name="그림 15">
            <a:extLst>
              <a:ext uri="{FF2B5EF4-FFF2-40B4-BE49-F238E27FC236}">
                <a16:creationId xmlns:a16="http://schemas.microsoft.com/office/drawing/2014/main" id="{3A2FAD41-D77E-32B4-4227-64353C86E336}"/>
              </a:ext>
            </a:extLst>
          </p:cNvPr>
          <p:cNvPicPr>
            <a:picLocks noChangeAspect="1"/>
          </p:cNvPicPr>
          <p:nvPr/>
        </p:nvPicPr>
        <p:blipFill rotWithShape="1">
          <a:blip r:embed="rId3">
            <a:extLst>
              <a:ext uri="{28A0092B-C50C-407E-A947-70E740481C1C}">
                <a14:useLocalDpi xmlns:a14="http://schemas.microsoft.com/office/drawing/2010/main" val="0"/>
              </a:ext>
            </a:extLst>
          </a:blip>
          <a:srcRect l="320" t="6537" r="86815" b="57006"/>
          <a:stretch/>
        </p:blipFill>
        <p:spPr>
          <a:xfrm>
            <a:off x="612512" y="3081788"/>
            <a:ext cx="1990748" cy="1586142"/>
          </a:xfrm>
          <a:prstGeom prst="rect">
            <a:avLst/>
          </a:prstGeom>
        </p:spPr>
      </p:pic>
      <p:pic>
        <p:nvPicPr>
          <p:cNvPr id="18" name="그림 17">
            <a:extLst>
              <a:ext uri="{FF2B5EF4-FFF2-40B4-BE49-F238E27FC236}">
                <a16:creationId xmlns:a16="http://schemas.microsoft.com/office/drawing/2014/main" id="{5AE6B429-42F7-2B70-73B4-E25F54982E3F}"/>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a:off x="5857212" y="3467100"/>
            <a:ext cx="1115377" cy="520996"/>
          </a:xfrm>
          <a:prstGeom prst="rect">
            <a:avLst/>
          </a:prstGeom>
        </p:spPr>
      </p:pic>
      <p:pic>
        <p:nvPicPr>
          <p:cNvPr id="19" name="그림 18">
            <a:extLst>
              <a:ext uri="{FF2B5EF4-FFF2-40B4-BE49-F238E27FC236}">
                <a16:creationId xmlns:a16="http://schemas.microsoft.com/office/drawing/2014/main" id="{C5553795-0C2F-026D-24CE-B52D857BE496}"/>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a:off x="8409912" y="3467100"/>
            <a:ext cx="1115377" cy="520996"/>
          </a:xfrm>
          <a:prstGeom prst="rect">
            <a:avLst/>
          </a:prstGeom>
        </p:spPr>
      </p:pic>
      <p:sp>
        <p:nvSpPr>
          <p:cNvPr id="23" name="TextBox 22">
            <a:extLst>
              <a:ext uri="{FF2B5EF4-FFF2-40B4-BE49-F238E27FC236}">
                <a16:creationId xmlns:a16="http://schemas.microsoft.com/office/drawing/2014/main" id="{2E300E22-A599-2B41-9409-3B65BF92DFDC}"/>
              </a:ext>
            </a:extLst>
          </p:cNvPr>
          <p:cNvSpPr txBox="1"/>
          <p:nvPr/>
        </p:nvSpPr>
        <p:spPr>
          <a:xfrm>
            <a:off x="2552085" y="2995786"/>
            <a:ext cx="1410809" cy="523220"/>
          </a:xfrm>
          <a:prstGeom prst="rect">
            <a:avLst/>
          </a:prstGeom>
          <a:noFill/>
        </p:spPr>
        <p:txBody>
          <a:bodyPr wrap="square" lIns="91440" tIns="45720" rIns="91440" bIns="45720" rtlCol="0" anchor="t">
            <a:spAutoFit/>
          </a:bodyPr>
          <a:lstStyle/>
          <a:p>
            <a:pPr algn="ctr">
              <a:spcBef>
                <a:spcPts val="400"/>
              </a:spcBef>
            </a:pPr>
            <a:r>
              <a:rPr lang="en-US" altLang="ko-KR" sz="2800" dirty="0">
                <a:solidFill>
                  <a:srgbClr val="64AF65"/>
                </a:solidFill>
                <a:latin typeface="Poppins SemiBold" panose="00000700000000000000" pitchFamily="2" charset="0"/>
                <a:ea typeface="+mn-lt"/>
                <a:cs typeface="Poppins SemiBold" panose="00000700000000000000" pitchFamily="2" charset="0"/>
              </a:rPr>
              <a:t>JSON</a:t>
            </a:r>
          </a:p>
        </p:txBody>
      </p:sp>
      <p:sp>
        <p:nvSpPr>
          <p:cNvPr id="24" name="TextBox 23">
            <a:extLst>
              <a:ext uri="{FF2B5EF4-FFF2-40B4-BE49-F238E27FC236}">
                <a16:creationId xmlns:a16="http://schemas.microsoft.com/office/drawing/2014/main" id="{CFF5DA67-442D-918F-5631-18D8CAF6726E}"/>
              </a:ext>
            </a:extLst>
          </p:cNvPr>
          <p:cNvSpPr txBox="1"/>
          <p:nvPr/>
        </p:nvSpPr>
        <p:spPr>
          <a:xfrm>
            <a:off x="5653107" y="2995786"/>
            <a:ext cx="1410809" cy="523220"/>
          </a:xfrm>
          <a:prstGeom prst="rect">
            <a:avLst/>
          </a:prstGeom>
          <a:noFill/>
        </p:spPr>
        <p:txBody>
          <a:bodyPr wrap="square" lIns="91440" tIns="45720" rIns="91440" bIns="45720" rtlCol="0" anchor="t">
            <a:spAutoFit/>
          </a:bodyPr>
          <a:lstStyle/>
          <a:p>
            <a:pPr algn="ctr">
              <a:spcBef>
                <a:spcPts val="400"/>
              </a:spcBef>
            </a:pPr>
            <a:r>
              <a:rPr lang="en-US" altLang="ko-KR" sz="2800" dirty="0">
                <a:solidFill>
                  <a:srgbClr val="76CDFE"/>
                </a:solidFill>
                <a:latin typeface="Poppins SemiBold" panose="00000700000000000000" pitchFamily="2" charset="0"/>
                <a:ea typeface="+mn-lt"/>
                <a:cs typeface="Poppins SemiBold" panose="00000700000000000000" pitchFamily="2" charset="0"/>
              </a:rPr>
              <a:t>ASCII</a:t>
            </a:r>
          </a:p>
        </p:txBody>
      </p:sp>
      <p:sp>
        <p:nvSpPr>
          <p:cNvPr id="25" name="TextBox 24">
            <a:extLst>
              <a:ext uri="{FF2B5EF4-FFF2-40B4-BE49-F238E27FC236}">
                <a16:creationId xmlns:a16="http://schemas.microsoft.com/office/drawing/2014/main" id="{99DC9CD1-AC81-C985-D8E7-126E44EBE4C0}"/>
              </a:ext>
            </a:extLst>
          </p:cNvPr>
          <p:cNvSpPr txBox="1"/>
          <p:nvPr/>
        </p:nvSpPr>
        <p:spPr>
          <a:xfrm>
            <a:off x="8234192" y="2995786"/>
            <a:ext cx="1410809" cy="523220"/>
          </a:xfrm>
          <a:prstGeom prst="rect">
            <a:avLst/>
          </a:prstGeom>
          <a:noFill/>
        </p:spPr>
        <p:txBody>
          <a:bodyPr wrap="square" lIns="91440" tIns="45720" rIns="91440" bIns="45720" rtlCol="0" anchor="t">
            <a:spAutoFit/>
          </a:bodyPr>
          <a:lstStyle/>
          <a:p>
            <a:pPr algn="ctr">
              <a:spcBef>
                <a:spcPts val="400"/>
              </a:spcBef>
            </a:pPr>
            <a:r>
              <a:rPr lang="en-US" altLang="ko-KR" sz="2800">
                <a:solidFill>
                  <a:srgbClr val="64AF65"/>
                </a:solidFill>
                <a:latin typeface="Poppins SemiBold" panose="00000700000000000000" pitchFamily="2" charset="0"/>
                <a:ea typeface="+mn-lt"/>
                <a:cs typeface="Poppins SemiBold" panose="00000700000000000000" pitchFamily="2" charset="0"/>
              </a:rPr>
              <a:t>JSON</a:t>
            </a:r>
            <a:endParaRPr lang="en-US" altLang="ko-KR" sz="2800" dirty="0">
              <a:solidFill>
                <a:srgbClr val="64AF65"/>
              </a:solidFill>
              <a:latin typeface="Poppins SemiBold" panose="00000700000000000000" pitchFamily="2" charset="0"/>
              <a:ea typeface="+mn-lt"/>
              <a:cs typeface="Poppins SemiBold" panose="00000700000000000000" pitchFamily="2" charset="0"/>
            </a:endParaRPr>
          </a:p>
        </p:txBody>
      </p:sp>
    </p:spTree>
    <p:extLst>
      <p:ext uri="{BB962C8B-B14F-4D97-AF65-F5344CB8AC3E}">
        <p14:creationId xmlns:p14="http://schemas.microsoft.com/office/powerpoint/2010/main" val="4072527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4"/>
                                        </p:tgtEl>
                                      </p:cBhvr>
                                    </p:animEffect>
                                    <p:set>
                                      <p:cBhvr>
                                        <p:cTn id="10" dur="1" fill="hold">
                                          <p:stCondLst>
                                            <p:cond delay="499"/>
                                          </p:stCondLst>
                                        </p:cTn>
                                        <p:tgtEl>
                                          <p:spTgt spid="2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5"/>
                                        </p:tgtEl>
                                      </p:cBhvr>
                                    </p:animEffect>
                                    <p:set>
                                      <p:cBhvr>
                                        <p:cTn id="13"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lIns="91440" tIns="45720" rIns="91440" bIns="45720" anchor="t">
            <a:spAutoFit/>
          </a:bodyPr>
          <a:lstStyle/>
          <a:p>
            <a:r>
              <a:rPr lang="en-US" altLang="ko-KR" sz="1800">
                <a:solidFill>
                  <a:schemeClr val="bg1">
                    <a:lumMod val="65000"/>
                  </a:schemeClr>
                </a:solidFill>
                <a:latin typeface="Poppins Medium"/>
                <a:ea typeface="-윤고딕340"/>
                <a:cs typeface="Poppins Medium"/>
              </a:rPr>
              <a:t>Network</a:t>
            </a:r>
            <a:endParaRPr lang="en-US" altLang="ko-KR">
              <a:solidFill>
                <a:schemeClr val="bg1">
                  <a:lumMod val="65000"/>
                </a:schemeClr>
              </a:solidFill>
              <a:latin typeface="Poppins Medium"/>
              <a:ea typeface="-윤고딕340"/>
              <a:cs typeface="Poppins Medium"/>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26</a:t>
            </a:fld>
            <a:r>
              <a:rPr lang="en-US" altLang="ko-KR"/>
              <a:t>/47</a:t>
            </a:r>
            <a:endParaRPr lang="ko-KR" altLang="en-US"/>
          </a:p>
        </p:txBody>
      </p:sp>
      <p:sp>
        <p:nvSpPr>
          <p:cNvPr id="9" name="TextBox 8">
            <a:extLst>
              <a:ext uri="{FF2B5EF4-FFF2-40B4-BE49-F238E27FC236}">
                <a16:creationId xmlns:a16="http://schemas.microsoft.com/office/drawing/2014/main" id="{87935A15-48D7-9DC8-F9D4-F7F1112A55C9}"/>
              </a:ext>
            </a:extLst>
          </p:cNvPr>
          <p:cNvSpPr txBox="1"/>
          <p:nvPr/>
        </p:nvSpPr>
        <p:spPr>
          <a:xfrm>
            <a:off x="7604689" y="1719856"/>
            <a:ext cx="4225332"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rgbClr val="64AF65"/>
                </a:solidFill>
                <a:latin typeface="Poppins Medium"/>
                <a:ea typeface="+mn-lt"/>
                <a:cs typeface="Poppins Medium"/>
              </a:rPr>
              <a:t>Showing data to users</a:t>
            </a:r>
            <a:endParaRPr lang="ko-KR" dirty="0">
              <a:solidFill>
                <a:srgbClr val="64AF65"/>
              </a:solidFill>
              <a:latin typeface="Poppins Medium"/>
              <a:ea typeface="맑은 고딕"/>
              <a:cs typeface="Poppins Medium"/>
            </a:endParaRPr>
          </a:p>
        </p:txBody>
      </p:sp>
      <p:grpSp>
        <p:nvGrpSpPr>
          <p:cNvPr id="3" name="그룹 2">
            <a:extLst>
              <a:ext uri="{FF2B5EF4-FFF2-40B4-BE49-F238E27FC236}">
                <a16:creationId xmlns:a16="http://schemas.microsoft.com/office/drawing/2014/main" id="{A690F7BB-ECA3-CA6E-AA4A-1FA24E38E701}"/>
              </a:ext>
            </a:extLst>
          </p:cNvPr>
          <p:cNvGrpSpPr/>
          <p:nvPr/>
        </p:nvGrpSpPr>
        <p:grpSpPr>
          <a:xfrm>
            <a:off x="494466" y="2348505"/>
            <a:ext cx="11457068" cy="3175743"/>
            <a:chOff x="412779" y="2110828"/>
            <a:chExt cx="10413694" cy="2886534"/>
          </a:xfrm>
        </p:grpSpPr>
        <p:pic>
          <p:nvPicPr>
            <p:cNvPr id="10" name="그림 9">
              <a:extLst>
                <a:ext uri="{FF2B5EF4-FFF2-40B4-BE49-F238E27FC236}">
                  <a16:creationId xmlns:a16="http://schemas.microsoft.com/office/drawing/2014/main" id="{E24D1E57-14CB-A9BC-631A-580B311C664A}"/>
                </a:ext>
              </a:extLst>
            </p:cNvPr>
            <p:cNvPicPr>
              <a:picLocks noChangeAspect="1"/>
            </p:cNvPicPr>
            <p:nvPr/>
          </p:nvPicPr>
          <p:blipFill rotWithShape="1">
            <a:blip r:embed="rId3">
              <a:extLst>
                <a:ext uri="{28A0092B-C50C-407E-A947-70E740481C1C}">
                  <a14:useLocalDpi xmlns:a14="http://schemas.microsoft.com/office/drawing/2010/main" val="0"/>
                </a:ext>
              </a:extLst>
            </a:blip>
            <a:srcRect r="32280" b="15259"/>
            <a:stretch/>
          </p:blipFill>
          <p:spPr>
            <a:xfrm>
              <a:off x="412779" y="2200112"/>
              <a:ext cx="7696505" cy="2707966"/>
            </a:xfrm>
            <a:prstGeom prst="rect">
              <a:avLst/>
            </a:prstGeom>
          </p:spPr>
        </p:pic>
        <p:pic>
          <p:nvPicPr>
            <p:cNvPr id="11" name="그림 10">
              <a:extLst>
                <a:ext uri="{FF2B5EF4-FFF2-40B4-BE49-F238E27FC236}">
                  <a16:creationId xmlns:a16="http://schemas.microsoft.com/office/drawing/2014/main" id="{3B64A994-126D-2753-E050-1037490FF2BC}"/>
                </a:ext>
              </a:extLst>
            </p:cNvPr>
            <p:cNvPicPr>
              <a:picLocks noChangeAspect="1"/>
            </p:cNvPicPr>
            <p:nvPr/>
          </p:nvPicPr>
          <p:blipFill rotWithShape="1">
            <a:blip r:embed="rId4">
              <a:extLst>
                <a:ext uri="{28A0092B-C50C-407E-A947-70E740481C1C}">
                  <a14:useLocalDpi xmlns:a14="http://schemas.microsoft.com/office/drawing/2010/main" val="0"/>
                </a:ext>
              </a:extLst>
            </a:blip>
            <a:srcRect l="68612"/>
            <a:stretch/>
          </p:blipFill>
          <p:spPr>
            <a:xfrm>
              <a:off x="8160084" y="2110828"/>
              <a:ext cx="2666389" cy="2886534"/>
            </a:xfrm>
            <a:prstGeom prst="rect">
              <a:avLst/>
            </a:prstGeom>
          </p:spPr>
        </p:pic>
      </p:grpSp>
    </p:spTree>
    <p:extLst>
      <p:ext uri="{BB962C8B-B14F-4D97-AF65-F5344CB8AC3E}">
        <p14:creationId xmlns:p14="http://schemas.microsoft.com/office/powerpoint/2010/main" val="3614565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Web</a:t>
            </a:r>
            <a:endParaRPr lang="ko-KR" altLang="en-US" dirty="0">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27</a:t>
            </a:fld>
            <a:r>
              <a:rPr lang="en-US" altLang="ko-KR"/>
              <a:t>/47</a:t>
            </a:r>
            <a:endParaRPr lang="ko-KR" altLang="en-US" dirty="0"/>
          </a:p>
        </p:txBody>
      </p:sp>
      <p:pic>
        <p:nvPicPr>
          <p:cNvPr id="10" name="그림 9">
            <a:extLst>
              <a:ext uri="{FF2B5EF4-FFF2-40B4-BE49-F238E27FC236}">
                <a16:creationId xmlns:a16="http://schemas.microsoft.com/office/drawing/2014/main" id="{25892603-01F9-0C65-D613-41CA7805F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030" y="2465910"/>
            <a:ext cx="6485939" cy="1926179"/>
          </a:xfrm>
          <a:prstGeom prst="rect">
            <a:avLst/>
          </a:prstGeom>
        </p:spPr>
      </p:pic>
      <p:sp>
        <p:nvSpPr>
          <p:cNvPr id="11" name="TextBox 10">
            <a:extLst>
              <a:ext uri="{FF2B5EF4-FFF2-40B4-BE49-F238E27FC236}">
                <a16:creationId xmlns:a16="http://schemas.microsoft.com/office/drawing/2014/main" id="{2DD5B410-3FE1-A58D-C027-A4148CF14A89}"/>
              </a:ext>
            </a:extLst>
          </p:cNvPr>
          <p:cNvSpPr txBox="1"/>
          <p:nvPr/>
        </p:nvSpPr>
        <p:spPr>
          <a:xfrm>
            <a:off x="2664364" y="5510648"/>
            <a:ext cx="6804939"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Developed web service</a:t>
            </a:r>
            <a:endParaRPr lang="ko-KR" dirty="0">
              <a:solidFill>
                <a:schemeClr val="tx1">
                  <a:lumMod val="75000"/>
                  <a:lumOff val="25000"/>
                </a:schemeClr>
              </a:solidFill>
              <a:latin typeface="Poppins Medium"/>
              <a:ea typeface="맑은 고딕"/>
              <a:cs typeface="Poppins Medium"/>
            </a:endParaRPr>
          </a:p>
        </p:txBody>
      </p:sp>
    </p:spTree>
    <p:extLst>
      <p:ext uri="{BB962C8B-B14F-4D97-AF65-F5344CB8AC3E}">
        <p14:creationId xmlns:p14="http://schemas.microsoft.com/office/powerpoint/2010/main" val="1615729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Web</a:t>
            </a:r>
            <a:endParaRPr lang="ko-KR" altLang="en-US" dirty="0">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28</a:t>
            </a:fld>
            <a:r>
              <a:rPr lang="en-US" altLang="ko-KR"/>
              <a:t>/47</a:t>
            </a:r>
            <a:endParaRPr lang="ko-KR" altLang="en-US" dirty="0"/>
          </a:p>
        </p:txBody>
      </p:sp>
      <p:grpSp>
        <p:nvGrpSpPr>
          <p:cNvPr id="19" name="그룹 18">
            <a:extLst>
              <a:ext uri="{FF2B5EF4-FFF2-40B4-BE49-F238E27FC236}">
                <a16:creationId xmlns:a16="http://schemas.microsoft.com/office/drawing/2014/main" id="{70F63AE8-ED53-DD5A-4AB6-AB84C2A63BA9}"/>
              </a:ext>
            </a:extLst>
          </p:cNvPr>
          <p:cNvGrpSpPr/>
          <p:nvPr/>
        </p:nvGrpSpPr>
        <p:grpSpPr>
          <a:xfrm>
            <a:off x="769620" y="1435757"/>
            <a:ext cx="10652760" cy="5422243"/>
            <a:chOff x="769620" y="1435757"/>
            <a:chExt cx="10652760" cy="5422243"/>
          </a:xfrm>
        </p:grpSpPr>
        <p:pic>
          <p:nvPicPr>
            <p:cNvPr id="16" name="그림 15">
              <a:extLst>
                <a:ext uri="{FF2B5EF4-FFF2-40B4-BE49-F238E27FC236}">
                  <a16:creationId xmlns:a16="http://schemas.microsoft.com/office/drawing/2014/main" id="{85278435-2026-26B4-745F-7F9814477D27}"/>
                </a:ext>
              </a:extLst>
            </p:cNvPr>
            <p:cNvPicPr>
              <a:picLocks noChangeAspect="1"/>
            </p:cNvPicPr>
            <p:nvPr/>
          </p:nvPicPr>
          <p:blipFill>
            <a:blip r:embed="rId3"/>
            <a:stretch>
              <a:fillRect/>
            </a:stretch>
          </p:blipFill>
          <p:spPr>
            <a:xfrm>
              <a:off x="769620" y="1435757"/>
              <a:ext cx="10652760" cy="5422243"/>
            </a:xfrm>
            <a:prstGeom prst="rect">
              <a:avLst/>
            </a:prstGeom>
          </p:spPr>
        </p:pic>
        <p:sp>
          <p:nvSpPr>
            <p:cNvPr id="18" name="직사각형 17">
              <a:extLst>
                <a:ext uri="{FF2B5EF4-FFF2-40B4-BE49-F238E27FC236}">
                  <a16:creationId xmlns:a16="http://schemas.microsoft.com/office/drawing/2014/main" id="{B0189EFC-6F57-7A86-76C5-729DE8F63751}"/>
                </a:ext>
              </a:extLst>
            </p:cNvPr>
            <p:cNvSpPr/>
            <p:nvPr/>
          </p:nvSpPr>
          <p:spPr>
            <a:xfrm>
              <a:off x="828040" y="1625600"/>
              <a:ext cx="1726574" cy="575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9" name="그림 8">
            <a:extLst>
              <a:ext uri="{FF2B5EF4-FFF2-40B4-BE49-F238E27FC236}">
                <a16:creationId xmlns:a16="http://schemas.microsoft.com/office/drawing/2014/main" id="{9B9AA447-1EDB-95D5-CC75-5D2E09E27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213" y="1740385"/>
            <a:ext cx="1286634" cy="382101"/>
          </a:xfrm>
          <a:prstGeom prst="rect">
            <a:avLst/>
          </a:prstGeom>
        </p:spPr>
      </p:pic>
    </p:spTree>
    <p:extLst>
      <p:ext uri="{BB962C8B-B14F-4D97-AF65-F5344CB8AC3E}">
        <p14:creationId xmlns:p14="http://schemas.microsoft.com/office/powerpoint/2010/main" val="2928257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Web</a:t>
            </a:r>
            <a:endParaRPr lang="ko-KR" altLang="en-US" dirty="0">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29</a:t>
            </a:fld>
            <a:r>
              <a:rPr lang="en-US" altLang="ko-KR"/>
              <a:t>/47</a:t>
            </a:r>
            <a:endParaRPr lang="ko-KR" altLang="en-US" dirty="0"/>
          </a:p>
        </p:txBody>
      </p:sp>
      <p:pic>
        <p:nvPicPr>
          <p:cNvPr id="11" name="그림 10">
            <a:extLst>
              <a:ext uri="{FF2B5EF4-FFF2-40B4-BE49-F238E27FC236}">
                <a16:creationId xmlns:a16="http://schemas.microsoft.com/office/drawing/2014/main" id="{ED6727CA-266E-28D2-8AB7-E71B693C0122}"/>
              </a:ext>
            </a:extLst>
          </p:cNvPr>
          <p:cNvPicPr>
            <a:picLocks noChangeAspect="1"/>
          </p:cNvPicPr>
          <p:nvPr/>
        </p:nvPicPr>
        <p:blipFill>
          <a:blip r:embed="rId3"/>
          <a:stretch>
            <a:fillRect/>
          </a:stretch>
        </p:blipFill>
        <p:spPr>
          <a:xfrm>
            <a:off x="769620" y="1435757"/>
            <a:ext cx="10652760" cy="5422243"/>
          </a:xfrm>
          <a:prstGeom prst="rect">
            <a:avLst/>
          </a:prstGeom>
        </p:spPr>
      </p:pic>
    </p:spTree>
    <p:extLst>
      <p:ext uri="{BB962C8B-B14F-4D97-AF65-F5344CB8AC3E}">
        <p14:creationId xmlns:p14="http://schemas.microsoft.com/office/powerpoint/2010/main" val="308959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Motivation</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15" name="TextBox 14">
            <a:extLst>
              <a:ext uri="{FF2B5EF4-FFF2-40B4-BE49-F238E27FC236}">
                <a16:creationId xmlns:a16="http://schemas.microsoft.com/office/drawing/2014/main" id="{C04C9CF0-A681-0D74-0859-CCE856E006A3}"/>
              </a:ext>
            </a:extLst>
          </p:cNvPr>
          <p:cNvSpPr txBox="1"/>
          <p:nvPr/>
        </p:nvSpPr>
        <p:spPr>
          <a:xfrm>
            <a:off x="3306512" y="5075369"/>
            <a:ext cx="5477376"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The growth of world population</a:t>
            </a:r>
            <a:endParaRPr lang="ko-KR" dirty="0">
              <a:solidFill>
                <a:schemeClr val="tx1">
                  <a:lumMod val="75000"/>
                  <a:lumOff val="25000"/>
                </a:schemeClr>
              </a:solidFill>
            </a:endParaRPr>
          </a:p>
        </p:txBody>
      </p:sp>
      <p:sp>
        <p:nvSpPr>
          <p:cNvPr id="2" name="슬라이드 번호 개체 틀 1">
            <a:extLst>
              <a:ext uri="{FF2B5EF4-FFF2-40B4-BE49-F238E27FC236}">
                <a16:creationId xmlns:a16="http://schemas.microsoft.com/office/drawing/2014/main" id="{75C32EF8-7D6B-EB31-8C99-1430DE849C12}"/>
              </a:ext>
            </a:extLst>
          </p:cNvPr>
          <p:cNvSpPr>
            <a:spLocks noGrp="1"/>
          </p:cNvSpPr>
          <p:nvPr>
            <p:ph type="sldNum" sz="quarter" idx="12"/>
          </p:nvPr>
        </p:nvSpPr>
        <p:spPr/>
        <p:txBody>
          <a:bodyPr/>
          <a:lstStyle/>
          <a:p>
            <a:fld id="{43824709-AB47-4B74-A3A8-AE5FFCA37A09}" type="slidenum">
              <a:rPr lang="ko-KR" altLang="en-US" smtClean="0"/>
              <a:pPr/>
              <a:t>3</a:t>
            </a:fld>
            <a:r>
              <a:rPr lang="en-US" altLang="ko-KR"/>
              <a:t>/47</a:t>
            </a:r>
            <a:endParaRPr lang="ko-KR" altLang="en-US" dirty="0"/>
          </a:p>
        </p:txBody>
      </p:sp>
      <p:grpSp>
        <p:nvGrpSpPr>
          <p:cNvPr id="13" name="그룹 12">
            <a:extLst>
              <a:ext uri="{FF2B5EF4-FFF2-40B4-BE49-F238E27FC236}">
                <a16:creationId xmlns:a16="http://schemas.microsoft.com/office/drawing/2014/main" id="{4CD30B30-2447-3792-8E20-81236F1C01B8}"/>
              </a:ext>
            </a:extLst>
          </p:cNvPr>
          <p:cNvGrpSpPr/>
          <p:nvPr/>
        </p:nvGrpSpPr>
        <p:grpSpPr>
          <a:xfrm>
            <a:off x="4704510" y="2050107"/>
            <a:ext cx="3055190" cy="2452985"/>
            <a:chOff x="4704510" y="2050107"/>
            <a:chExt cx="3055190" cy="2452985"/>
          </a:xfrm>
        </p:grpSpPr>
        <p:pic>
          <p:nvPicPr>
            <p:cNvPr id="6" name="그림 5">
              <a:extLst>
                <a:ext uri="{FF2B5EF4-FFF2-40B4-BE49-F238E27FC236}">
                  <a16:creationId xmlns:a16="http://schemas.microsoft.com/office/drawing/2014/main" id="{9B74D29D-7550-FD47-C0C7-7BA8CAA9A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510" y="2050107"/>
              <a:ext cx="2452985" cy="2452985"/>
            </a:xfrm>
            <a:prstGeom prst="rect">
              <a:avLst/>
            </a:prstGeom>
          </p:spPr>
        </p:pic>
        <p:pic>
          <p:nvPicPr>
            <p:cNvPr id="9" name="그림 8" descr="화살이(가) 표시된 사진&#10;&#10;자동 생성된 설명">
              <a:extLst>
                <a:ext uri="{FF2B5EF4-FFF2-40B4-BE49-F238E27FC236}">
                  <a16:creationId xmlns:a16="http://schemas.microsoft.com/office/drawing/2014/main" id="{62412B91-E56A-0318-D23B-6E3644D25F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025" y="2275287"/>
              <a:ext cx="1506675" cy="1697175"/>
            </a:xfrm>
            <a:prstGeom prst="rect">
              <a:avLst/>
            </a:prstGeom>
            <a:effectLst>
              <a:outerShdw blurRad="50800" dist="38100" dir="5400000" algn="t" rotWithShape="0">
                <a:srgbClr val="64AF65">
                  <a:alpha val="40000"/>
                </a:srgbClr>
              </a:outerShdw>
            </a:effectLst>
          </p:spPr>
        </p:pic>
      </p:grpSp>
      <p:sp>
        <p:nvSpPr>
          <p:cNvPr id="17" name="TextBox 16">
            <a:extLst>
              <a:ext uri="{FF2B5EF4-FFF2-40B4-BE49-F238E27FC236}">
                <a16:creationId xmlns:a16="http://schemas.microsoft.com/office/drawing/2014/main" id="{E132A0D1-A695-EA37-3AFD-4F156E5C4203}"/>
              </a:ext>
            </a:extLst>
          </p:cNvPr>
          <p:cNvSpPr txBox="1"/>
          <p:nvPr/>
        </p:nvSpPr>
        <p:spPr>
          <a:xfrm>
            <a:off x="8515156" y="5244646"/>
            <a:ext cx="486663" cy="307777"/>
          </a:xfrm>
          <a:prstGeom prst="rect">
            <a:avLst/>
          </a:prstGeom>
          <a:noFill/>
        </p:spPr>
        <p:txBody>
          <a:bodyPr wrap="square">
            <a:spAutoFit/>
          </a:bodyPr>
          <a:lstStyle/>
          <a:p>
            <a:pPr algn="ctr"/>
            <a:r>
              <a:rPr lang="en-US" altLang="ko-KR" sz="1400" dirty="0">
                <a:solidFill>
                  <a:schemeClr val="bg1">
                    <a:lumMod val="65000"/>
                  </a:schemeClr>
                </a:solidFill>
                <a:latin typeface="Poppins Medium" panose="00000600000000000000" pitchFamily="2" charset="0"/>
                <a:ea typeface="-윤고딕340"/>
                <a:cs typeface="Poppins Medium" panose="00000600000000000000" pitchFamily="2" charset="0"/>
              </a:rPr>
              <a:t>[1]</a:t>
            </a:r>
            <a:endParaRPr lang="ko-KR" altLang="en-US" sz="1400" dirty="0">
              <a:solidFill>
                <a:schemeClr val="bg1">
                  <a:lumMod val="65000"/>
                </a:schemeClr>
              </a:solidFill>
            </a:endParaRPr>
          </a:p>
        </p:txBody>
      </p:sp>
    </p:spTree>
    <p:extLst>
      <p:ext uri="{BB962C8B-B14F-4D97-AF65-F5344CB8AC3E}">
        <p14:creationId xmlns:p14="http://schemas.microsoft.com/office/powerpoint/2010/main" val="3205415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Web</a:t>
            </a:r>
            <a:endParaRPr lang="ko-KR" altLang="en-US" dirty="0">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30</a:t>
            </a:fld>
            <a:r>
              <a:rPr lang="en-US" altLang="ko-KR"/>
              <a:t>/47</a:t>
            </a:r>
            <a:endParaRPr lang="ko-KR" altLang="en-US" dirty="0"/>
          </a:p>
        </p:txBody>
      </p:sp>
      <p:pic>
        <p:nvPicPr>
          <p:cNvPr id="20" name="그림 19">
            <a:extLst>
              <a:ext uri="{FF2B5EF4-FFF2-40B4-BE49-F238E27FC236}">
                <a16:creationId xmlns:a16="http://schemas.microsoft.com/office/drawing/2014/main" id="{EFF0BE5E-7A6C-2940-26E9-D93940DA60A9}"/>
              </a:ext>
            </a:extLst>
          </p:cNvPr>
          <p:cNvPicPr>
            <a:picLocks noChangeAspect="1"/>
          </p:cNvPicPr>
          <p:nvPr/>
        </p:nvPicPr>
        <p:blipFill>
          <a:blip r:embed="rId3"/>
          <a:stretch>
            <a:fillRect/>
          </a:stretch>
        </p:blipFill>
        <p:spPr>
          <a:xfrm>
            <a:off x="769620" y="1435757"/>
            <a:ext cx="10652760" cy="5422243"/>
          </a:xfrm>
          <a:prstGeom prst="rect">
            <a:avLst/>
          </a:prstGeom>
        </p:spPr>
      </p:pic>
      <p:sp>
        <p:nvSpPr>
          <p:cNvPr id="12" name="직사각형 11">
            <a:extLst>
              <a:ext uri="{FF2B5EF4-FFF2-40B4-BE49-F238E27FC236}">
                <a16:creationId xmlns:a16="http://schemas.microsoft.com/office/drawing/2014/main" id="{16204CBA-DAE0-414B-2D76-5E558C1729A7}"/>
              </a:ext>
            </a:extLst>
          </p:cNvPr>
          <p:cNvSpPr/>
          <p:nvPr/>
        </p:nvSpPr>
        <p:spPr>
          <a:xfrm flipH="1">
            <a:off x="3057863" y="4813299"/>
            <a:ext cx="312052" cy="304800"/>
          </a:xfrm>
          <a:prstGeom prst="rect">
            <a:avLst/>
          </a:prstGeom>
          <a:solidFill>
            <a:srgbClr val="FFE315">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64AF65"/>
              </a:solidFill>
            </a:endParaRPr>
          </a:p>
        </p:txBody>
      </p:sp>
      <p:sp>
        <p:nvSpPr>
          <p:cNvPr id="14" name="직사각형 13">
            <a:extLst>
              <a:ext uri="{FF2B5EF4-FFF2-40B4-BE49-F238E27FC236}">
                <a16:creationId xmlns:a16="http://schemas.microsoft.com/office/drawing/2014/main" id="{C76AFBEE-9A2E-A35E-F06A-BF8C19449C7A}"/>
              </a:ext>
            </a:extLst>
          </p:cNvPr>
          <p:cNvSpPr/>
          <p:nvPr/>
        </p:nvSpPr>
        <p:spPr>
          <a:xfrm flipH="1">
            <a:off x="5581824" y="4813299"/>
            <a:ext cx="312052" cy="304800"/>
          </a:xfrm>
          <a:prstGeom prst="rect">
            <a:avLst/>
          </a:prstGeom>
          <a:solidFill>
            <a:srgbClr val="FFE315">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64AF65"/>
              </a:solidFill>
            </a:endParaRPr>
          </a:p>
        </p:txBody>
      </p:sp>
      <p:sp>
        <p:nvSpPr>
          <p:cNvPr id="21" name="직사각형 20">
            <a:extLst>
              <a:ext uri="{FF2B5EF4-FFF2-40B4-BE49-F238E27FC236}">
                <a16:creationId xmlns:a16="http://schemas.microsoft.com/office/drawing/2014/main" id="{CFBFF2F0-5A6D-BD5E-1314-2865B49A23D7}"/>
              </a:ext>
            </a:extLst>
          </p:cNvPr>
          <p:cNvSpPr/>
          <p:nvPr/>
        </p:nvSpPr>
        <p:spPr>
          <a:xfrm flipH="1">
            <a:off x="3057863" y="2994124"/>
            <a:ext cx="312052" cy="304800"/>
          </a:xfrm>
          <a:prstGeom prst="rect">
            <a:avLst/>
          </a:prstGeom>
          <a:solidFill>
            <a:srgbClr val="FFE315">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64AF65"/>
              </a:solidFill>
            </a:endParaRPr>
          </a:p>
        </p:txBody>
      </p:sp>
      <p:sp>
        <p:nvSpPr>
          <p:cNvPr id="22" name="직사각형 21">
            <a:extLst>
              <a:ext uri="{FF2B5EF4-FFF2-40B4-BE49-F238E27FC236}">
                <a16:creationId xmlns:a16="http://schemas.microsoft.com/office/drawing/2014/main" id="{161681F8-FBA1-1FCE-DECA-445EFEBA45A1}"/>
              </a:ext>
            </a:extLst>
          </p:cNvPr>
          <p:cNvSpPr/>
          <p:nvPr/>
        </p:nvSpPr>
        <p:spPr>
          <a:xfrm flipH="1">
            <a:off x="5581824" y="2994124"/>
            <a:ext cx="312052" cy="304800"/>
          </a:xfrm>
          <a:prstGeom prst="rect">
            <a:avLst/>
          </a:prstGeom>
          <a:solidFill>
            <a:srgbClr val="FFE315">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64AF65"/>
              </a:solidFill>
            </a:endParaRPr>
          </a:p>
        </p:txBody>
      </p:sp>
    </p:spTree>
    <p:extLst>
      <p:ext uri="{BB962C8B-B14F-4D97-AF65-F5344CB8AC3E}">
        <p14:creationId xmlns:p14="http://schemas.microsoft.com/office/powerpoint/2010/main" val="3002114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Web</a:t>
            </a:r>
            <a:endParaRPr lang="ko-KR" altLang="en-US" dirty="0">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31</a:t>
            </a:fld>
            <a:r>
              <a:rPr lang="en-US" altLang="ko-KR"/>
              <a:t>/47</a:t>
            </a:r>
            <a:endParaRPr lang="ko-KR" altLang="en-US" dirty="0"/>
          </a:p>
        </p:txBody>
      </p:sp>
      <p:pic>
        <p:nvPicPr>
          <p:cNvPr id="9" name="그림 8">
            <a:extLst>
              <a:ext uri="{FF2B5EF4-FFF2-40B4-BE49-F238E27FC236}">
                <a16:creationId xmlns:a16="http://schemas.microsoft.com/office/drawing/2014/main" id="{A90E3075-861E-2EF0-6438-B2B79393AFAD}"/>
              </a:ext>
            </a:extLst>
          </p:cNvPr>
          <p:cNvPicPr>
            <a:picLocks noChangeAspect="1"/>
          </p:cNvPicPr>
          <p:nvPr/>
        </p:nvPicPr>
        <p:blipFill>
          <a:blip r:embed="rId3"/>
          <a:stretch>
            <a:fillRect/>
          </a:stretch>
        </p:blipFill>
        <p:spPr>
          <a:xfrm>
            <a:off x="673929" y="1338998"/>
            <a:ext cx="10844142" cy="5519002"/>
          </a:xfrm>
          <a:prstGeom prst="rect">
            <a:avLst/>
          </a:prstGeom>
        </p:spPr>
      </p:pic>
      <p:grpSp>
        <p:nvGrpSpPr>
          <p:cNvPr id="3" name="그룹 2">
            <a:extLst>
              <a:ext uri="{FF2B5EF4-FFF2-40B4-BE49-F238E27FC236}">
                <a16:creationId xmlns:a16="http://schemas.microsoft.com/office/drawing/2014/main" id="{17B17A5E-FAB4-5BB9-E428-508835BBAF3A}"/>
              </a:ext>
            </a:extLst>
          </p:cNvPr>
          <p:cNvGrpSpPr/>
          <p:nvPr/>
        </p:nvGrpSpPr>
        <p:grpSpPr>
          <a:xfrm>
            <a:off x="3040900" y="2483010"/>
            <a:ext cx="3970756" cy="2712332"/>
            <a:chOff x="6096000" y="3206108"/>
            <a:chExt cx="3970756" cy="2712332"/>
          </a:xfrm>
        </p:grpSpPr>
        <p:pic>
          <p:nvPicPr>
            <p:cNvPr id="17" name="그림 16">
              <a:extLst>
                <a:ext uri="{FF2B5EF4-FFF2-40B4-BE49-F238E27FC236}">
                  <a16:creationId xmlns:a16="http://schemas.microsoft.com/office/drawing/2014/main" id="{02BD98E6-2043-5A6F-0255-FF97C51AB16F}"/>
                </a:ext>
              </a:extLst>
            </p:cNvPr>
            <p:cNvPicPr>
              <a:picLocks noChangeAspect="1"/>
            </p:cNvPicPr>
            <p:nvPr/>
          </p:nvPicPr>
          <p:blipFill>
            <a:blip r:embed="rId4"/>
            <a:stretch>
              <a:fillRect/>
            </a:stretch>
          </p:blipFill>
          <p:spPr>
            <a:xfrm>
              <a:off x="6096000" y="3206108"/>
              <a:ext cx="3970756" cy="2712332"/>
            </a:xfrm>
            <a:prstGeom prst="roundRect">
              <a:avLst>
                <a:gd name="adj" fmla="val 8594"/>
              </a:avLst>
            </a:prstGeom>
            <a:solidFill>
              <a:srgbClr val="FFFFFF">
                <a:shade val="85000"/>
              </a:srgbClr>
            </a:solidFill>
            <a:ln>
              <a:noFill/>
            </a:ln>
            <a:effectLst>
              <a:outerShdw blurRad="76200" dist="63500" dir="2700000" algn="tl" rotWithShape="0">
                <a:schemeClr val="bg1">
                  <a:lumMod val="75000"/>
                  <a:alpha val="40000"/>
                </a:schemeClr>
              </a:outerShdw>
            </a:effectLst>
          </p:spPr>
        </p:pic>
        <p:sp>
          <p:nvSpPr>
            <p:cNvPr id="18" name="직사각형 17">
              <a:extLst>
                <a:ext uri="{FF2B5EF4-FFF2-40B4-BE49-F238E27FC236}">
                  <a16:creationId xmlns:a16="http://schemas.microsoft.com/office/drawing/2014/main" id="{045437A9-529F-49FB-8E17-1275FC01DA62}"/>
                </a:ext>
              </a:extLst>
            </p:cNvPr>
            <p:cNvSpPr/>
            <p:nvPr/>
          </p:nvSpPr>
          <p:spPr>
            <a:xfrm flipH="1">
              <a:off x="9403325" y="5475073"/>
              <a:ext cx="630773" cy="388937"/>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64AF65"/>
                </a:solidFill>
              </a:endParaRPr>
            </a:p>
          </p:txBody>
        </p:sp>
      </p:grpSp>
    </p:spTree>
    <p:extLst>
      <p:ext uri="{BB962C8B-B14F-4D97-AF65-F5344CB8AC3E}">
        <p14:creationId xmlns:p14="http://schemas.microsoft.com/office/powerpoint/2010/main" val="31504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Web</a:t>
            </a:r>
            <a:endParaRPr lang="ko-KR" altLang="en-US" dirty="0">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32</a:t>
            </a:fld>
            <a:r>
              <a:rPr lang="en-US" altLang="ko-KR"/>
              <a:t>/47</a:t>
            </a:r>
            <a:endParaRPr lang="ko-KR" altLang="en-US" dirty="0"/>
          </a:p>
        </p:txBody>
      </p:sp>
      <p:pic>
        <p:nvPicPr>
          <p:cNvPr id="4" name="그림 3">
            <a:extLst>
              <a:ext uri="{FF2B5EF4-FFF2-40B4-BE49-F238E27FC236}">
                <a16:creationId xmlns:a16="http://schemas.microsoft.com/office/drawing/2014/main" id="{BCB67ED2-F8FD-1196-2842-4905D96BBF61}"/>
              </a:ext>
            </a:extLst>
          </p:cNvPr>
          <p:cNvPicPr>
            <a:picLocks noChangeAspect="1"/>
          </p:cNvPicPr>
          <p:nvPr/>
        </p:nvPicPr>
        <p:blipFill>
          <a:blip r:embed="rId3"/>
          <a:stretch>
            <a:fillRect/>
          </a:stretch>
        </p:blipFill>
        <p:spPr>
          <a:xfrm>
            <a:off x="727029" y="1435101"/>
            <a:ext cx="10737941" cy="5422900"/>
          </a:xfrm>
          <a:prstGeom prst="rect">
            <a:avLst/>
          </a:prstGeom>
        </p:spPr>
      </p:pic>
    </p:spTree>
    <p:extLst>
      <p:ext uri="{BB962C8B-B14F-4D97-AF65-F5344CB8AC3E}">
        <p14:creationId xmlns:p14="http://schemas.microsoft.com/office/powerpoint/2010/main" val="1280139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Web</a:t>
            </a:r>
            <a:endParaRPr lang="ko-KR" altLang="en-US" dirty="0">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33</a:t>
            </a:fld>
            <a:r>
              <a:rPr lang="en-US" altLang="ko-KR"/>
              <a:t>/47</a:t>
            </a:r>
            <a:endParaRPr lang="ko-KR" altLang="en-US" dirty="0"/>
          </a:p>
        </p:txBody>
      </p:sp>
      <p:pic>
        <p:nvPicPr>
          <p:cNvPr id="5" name="그림 4">
            <a:extLst>
              <a:ext uri="{FF2B5EF4-FFF2-40B4-BE49-F238E27FC236}">
                <a16:creationId xmlns:a16="http://schemas.microsoft.com/office/drawing/2014/main" id="{9AC95B74-ECD0-0688-15C9-6B021A0305DA}"/>
              </a:ext>
            </a:extLst>
          </p:cNvPr>
          <p:cNvPicPr>
            <a:picLocks noChangeAspect="1"/>
          </p:cNvPicPr>
          <p:nvPr/>
        </p:nvPicPr>
        <p:blipFill>
          <a:blip r:embed="rId3"/>
          <a:stretch>
            <a:fillRect/>
          </a:stretch>
        </p:blipFill>
        <p:spPr>
          <a:xfrm>
            <a:off x="696717" y="1434694"/>
            <a:ext cx="10798566" cy="5423306"/>
          </a:xfrm>
          <a:prstGeom prst="rect">
            <a:avLst/>
          </a:prstGeom>
        </p:spPr>
      </p:pic>
    </p:spTree>
    <p:extLst>
      <p:ext uri="{BB962C8B-B14F-4D97-AF65-F5344CB8AC3E}">
        <p14:creationId xmlns:p14="http://schemas.microsoft.com/office/powerpoint/2010/main" val="2263033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Web</a:t>
            </a:r>
            <a:endParaRPr lang="ko-KR" altLang="en-US" dirty="0">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34</a:t>
            </a:fld>
            <a:r>
              <a:rPr lang="en-US" altLang="ko-KR"/>
              <a:t>/47</a:t>
            </a:r>
            <a:endParaRPr lang="ko-KR" altLang="en-US" dirty="0"/>
          </a:p>
        </p:txBody>
      </p:sp>
      <p:pic>
        <p:nvPicPr>
          <p:cNvPr id="4" name="그림 3">
            <a:extLst>
              <a:ext uri="{FF2B5EF4-FFF2-40B4-BE49-F238E27FC236}">
                <a16:creationId xmlns:a16="http://schemas.microsoft.com/office/drawing/2014/main" id="{B81748FE-141F-D3D7-816A-25ADCC2D4CCF}"/>
              </a:ext>
            </a:extLst>
          </p:cNvPr>
          <p:cNvPicPr>
            <a:picLocks noChangeAspect="1"/>
          </p:cNvPicPr>
          <p:nvPr/>
        </p:nvPicPr>
        <p:blipFill>
          <a:blip r:embed="rId3"/>
          <a:stretch>
            <a:fillRect/>
          </a:stretch>
        </p:blipFill>
        <p:spPr>
          <a:xfrm>
            <a:off x="685077" y="1423161"/>
            <a:ext cx="10821845" cy="5434839"/>
          </a:xfrm>
          <a:prstGeom prst="rect">
            <a:avLst/>
          </a:prstGeom>
        </p:spPr>
      </p:pic>
    </p:spTree>
    <p:extLst>
      <p:ext uri="{BB962C8B-B14F-4D97-AF65-F5344CB8AC3E}">
        <p14:creationId xmlns:p14="http://schemas.microsoft.com/office/powerpoint/2010/main" val="4100539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dirty="0">
                <a:solidFill>
                  <a:schemeClr val="bg1">
                    <a:lumMod val="65000"/>
                  </a:schemeClr>
                </a:solidFill>
                <a:latin typeface="Poppins Medium" panose="00000600000000000000" pitchFamily="2" charset="0"/>
                <a:ea typeface="-윤고딕340"/>
                <a:cs typeface="Poppins Medium" panose="00000600000000000000" pitchFamily="2" charset="0"/>
              </a:rPr>
              <a:t>Web</a:t>
            </a:r>
            <a:endParaRPr lang="ko-KR" altLang="en-US" dirty="0">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35</a:t>
            </a:fld>
            <a:r>
              <a:rPr lang="en-US" altLang="ko-KR"/>
              <a:t>/47</a:t>
            </a:r>
            <a:endParaRPr lang="ko-KR" altLang="en-US" dirty="0"/>
          </a:p>
        </p:txBody>
      </p:sp>
      <p:pic>
        <p:nvPicPr>
          <p:cNvPr id="5" name="그림 4">
            <a:extLst>
              <a:ext uri="{FF2B5EF4-FFF2-40B4-BE49-F238E27FC236}">
                <a16:creationId xmlns:a16="http://schemas.microsoft.com/office/drawing/2014/main" id="{389F51BD-C2F8-ED9B-D202-5B88D03E3086}"/>
              </a:ext>
            </a:extLst>
          </p:cNvPr>
          <p:cNvPicPr>
            <a:picLocks noChangeAspect="1"/>
          </p:cNvPicPr>
          <p:nvPr/>
        </p:nvPicPr>
        <p:blipFill>
          <a:blip r:embed="rId3"/>
          <a:stretch>
            <a:fillRect/>
          </a:stretch>
        </p:blipFill>
        <p:spPr>
          <a:xfrm>
            <a:off x="701675" y="1400566"/>
            <a:ext cx="10788650" cy="5457434"/>
          </a:xfrm>
          <a:prstGeom prst="rect">
            <a:avLst/>
          </a:prstGeom>
        </p:spPr>
      </p:pic>
    </p:spTree>
    <p:extLst>
      <p:ext uri="{BB962C8B-B14F-4D97-AF65-F5344CB8AC3E}">
        <p14:creationId xmlns:p14="http://schemas.microsoft.com/office/powerpoint/2010/main" val="372657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Kubernetes</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36</a:t>
            </a:fld>
            <a:r>
              <a:rPr lang="en-US" altLang="ko-KR"/>
              <a:t>/47</a:t>
            </a:r>
            <a:endParaRPr lang="ko-KR" altLang="en-US"/>
          </a:p>
        </p:txBody>
      </p:sp>
      <p:pic>
        <p:nvPicPr>
          <p:cNvPr id="31" name="그림 30">
            <a:extLst>
              <a:ext uri="{FF2B5EF4-FFF2-40B4-BE49-F238E27FC236}">
                <a16:creationId xmlns:a16="http://schemas.microsoft.com/office/drawing/2014/main" id="{B09A0814-C726-2662-2EA4-23B7A4CD3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965" y="2636708"/>
            <a:ext cx="5833770" cy="1732499"/>
          </a:xfrm>
          <a:prstGeom prst="rect">
            <a:avLst/>
          </a:prstGeom>
        </p:spPr>
      </p:pic>
      <p:grpSp>
        <p:nvGrpSpPr>
          <p:cNvPr id="10" name="그룹 9">
            <a:extLst>
              <a:ext uri="{FF2B5EF4-FFF2-40B4-BE49-F238E27FC236}">
                <a16:creationId xmlns:a16="http://schemas.microsoft.com/office/drawing/2014/main" id="{D23992E6-53BE-54E0-02FD-368CF4B93AAA}"/>
              </a:ext>
            </a:extLst>
          </p:cNvPr>
          <p:cNvGrpSpPr/>
          <p:nvPr/>
        </p:nvGrpSpPr>
        <p:grpSpPr>
          <a:xfrm>
            <a:off x="3057049" y="2389517"/>
            <a:ext cx="6077899" cy="965526"/>
            <a:chOff x="6559368" y="1899219"/>
            <a:chExt cx="2224813" cy="353431"/>
          </a:xfrm>
        </p:grpSpPr>
        <p:pic>
          <p:nvPicPr>
            <p:cNvPr id="4" name="그림 3" descr="텍스트이(가) 표시된 사진&#10;&#10;자동 생성된 설명">
              <a:extLst>
                <a:ext uri="{FF2B5EF4-FFF2-40B4-BE49-F238E27FC236}">
                  <a16:creationId xmlns:a16="http://schemas.microsoft.com/office/drawing/2014/main" id="{436923C5-C971-24AD-D591-9ADD5A2DF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2937" y="1945491"/>
              <a:ext cx="1761244" cy="260885"/>
            </a:xfrm>
            <a:prstGeom prst="rect">
              <a:avLst/>
            </a:prstGeom>
          </p:spPr>
        </p:pic>
        <p:pic>
          <p:nvPicPr>
            <p:cNvPr id="5" name="그림 4">
              <a:extLst>
                <a:ext uri="{FF2B5EF4-FFF2-40B4-BE49-F238E27FC236}">
                  <a16:creationId xmlns:a16="http://schemas.microsoft.com/office/drawing/2014/main" id="{3F166F60-7760-F037-23B9-ADA7F44B2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9368" y="1899219"/>
              <a:ext cx="364049" cy="353431"/>
            </a:xfrm>
            <a:prstGeom prst="rect">
              <a:avLst/>
            </a:prstGeom>
          </p:spPr>
        </p:pic>
      </p:grpSp>
    </p:spTree>
    <p:extLst>
      <p:ext uri="{BB962C8B-B14F-4D97-AF65-F5344CB8AC3E}">
        <p14:creationId xmlns:p14="http://schemas.microsoft.com/office/powerpoint/2010/main" val="313079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1.85185E-6 L -2.5E-6 0.15278 " pathEditMode="relative" rAng="0" ptsTypes="AA">
                                      <p:cBhvr>
                                        <p:cTn id="6" dur="1500" fill="hold"/>
                                        <p:tgtEl>
                                          <p:spTgt spid="31"/>
                                        </p:tgtEl>
                                        <p:attrNameLst>
                                          <p:attrName>ppt_x</p:attrName>
                                          <p:attrName>ppt_y</p:attrName>
                                        </p:attrNameLst>
                                      </p:cBhvr>
                                      <p:rCtr x="0" y="7639"/>
                                    </p:animMotion>
                                  </p:childTnLst>
                                </p:cTn>
                              </p:par>
                              <p:par>
                                <p:cTn id="7" presetID="23" presetClass="entr" presetSubtype="16"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Kubernetes</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37</a:t>
            </a:fld>
            <a:r>
              <a:rPr lang="en-US" altLang="ko-KR"/>
              <a:t>/47</a:t>
            </a:r>
            <a:endParaRPr lang="ko-KR" altLang="en-US"/>
          </a:p>
        </p:txBody>
      </p:sp>
      <p:pic>
        <p:nvPicPr>
          <p:cNvPr id="12" name="그림 11">
            <a:extLst>
              <a:ext uri="{FF2B5EF4-FFF2-40B4-BE49-F238E27FC236}">
                <a16:creationId xmlns:a16="http://schemas.microsoft.com/office/drawing/2014/main" id="{1561C9F8-99EB-170D-3FC2-264A007B3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79" y="2200111"/>
            <a:ext cx="11365200" cy="3195577"/>
          </a:xfrm>
          <a:prstGeom prst="rect">
            <a:avLst/>
          </a:prstGeom>
        </p:spPr>
      </p:pic>
    </p:spTree>
    <p:extLst>
      <p:ext uri="{BB962C8B-B14F-4D97-AF65-F5344CB8AC3E}">
        <p14:creationId xmlns:p14="http://schemas.microsoft.com/office/powerpoint/2010/main" val="1870301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Kubernetes</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38</a:t>
            </a:fld>
            <a:r>
              <a:rPr lang="en-US" altLang="ko-KR"/>
              <a:t>/47</a:t>
            </a:r>
            <a:endParaRPr lang="ko-KR" altLang="en-US"/>
          </a:p>
        </p:txBody>
      </p:sp>
      <p:pic>
        <p:nvPicPr>
          <p:cNvPr id="13" name="그림 12">
            <a:extLst>
              <a:ext uri="{FF2B5EF4-FFF2-40B4-BE49-F238E27FC236}">
                <a16:creationId xmlns:a16="http://schemas.microsoft.com/office/drawing/2014/main" id="{732BF33C-2AEA-912D-2BA7-D6515D6761AC}"/>
              </a:ext>
            </a:extLst>
          </p:cNvPr>
          <p:cNvPicPr>
            <a:picLocks noChangeAspect="1"/>
          </p:cNvPicPr>
          <p:nvPr/>
        </p:nvPicPr>
        <p:blipFill rotWithShape="1">
          <a:blip r:embed="rId3">
            <a:extLst>
              <a:ext uri="{28A0092B-C50C-407E-A947-70E740481C1C}">
                <a14:useLocalDpi xmlns:a14="http://schemas.microsoft.com/office/drawing/2010/main" val="0"/>
              </a:ext>
            </a:extLst>
          </a:blip>
          <a:srcRect l="75863"/>
          <a:stretch/>
        </p:blipFill>
        <p:spPr>
          <a:xfrm>
            <a:off x="4005942" y="1239303"/>
            <a:ext cx="4648200" cy="5414728"/>
          </a:xfrm>
          <a:prstGeom prst="rect">
            <a:avLst/>
          </a:prstGeom>
        </p:spPr>
      </p:pic>
    </p:spTree>
    <p:extLst>
      <p:ext uri="{BB962C8B-B14F-4D97-AF65-F5344CB8AC3E}">
        <p14:creationId xmlns:p14="http://schemas.microsoft.com/office/powerpoint/2010/main" val="2264988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Methodology</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6707882A-2AFD-743B-6D7B-2CC9DA62F2C3}"/>
              </a:ext>
            </a:extLst>
          </p:cNvPr>
          <p:cNvSpPr txBox="1"/>
          <p:nvPr/>
        </p:nvSpPr>
        <p:spPr>
          <a:xfrm>
            <a:off x="3192722" y="809452"/>
            <a:ext cx="2032912" cy="369332"/>
          </a:xfrm>
          <a:prstGeom prst="rect">
            <a:avLst/>
          </a:prstGeom>
          <a:noFill/>
        </p:spPr>
        <p:txBody>
          <a:bodyPr wrap="square">
            <a:spAutoFit/>
          </a:bodyPr>
          <a:lstStyle/>
          <a:p>
            <a:r>
              <a:rPr lang="en-US" altLang="ko-KR" sz="1800">
                <a:solidFill>
                  <a:schemeClr val="bg1">
                    <a:lumMod val="65000"/>
                  </a:schemeClr>
                </a:solidFill>
                <a:latin typeface="Poppins Medium" panose="00000600000000000000" pitchFamily="2" charset="0"/>
                <a:ea typeface="-윤고딕340"/>
                <a:cs typeface="Poppins Medium" panose="00000600000000000000" pitchFamily="2" charset="0"/>
              </a:rPr>
              <a:t>Kubernetes</a:t>
            </a:r>
            <a:endParaRPr lang="ko-KR" altLang="en-US">
              <a:solidFill>
                <a:schemeClr val="bg1">
                  <a:lumMod val="65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39</a:t>
            </a:fld>
            <a:r>
              <a:rPr lang="en-US" altLang="ko-KR"/>
              <a:t>/47</a:t>
            </a:r>
            <a:endParaRPr lang="ko-KR" altLang="en-US"/>
          </a:p>
        </p:txBody>
      </p:sp>
      <p:pic>
        <p:nvPicPr>
          <p:cNvPr id="1026" name="Picture 2">
            <a:extLst>
              <a:ext uri="{FF2B5EF4-FFF2-40B4-BE49-F238E27FC236}">
                <a16:creationId xmlns:a16="http://schemas.microsoft.com/office/drawing/2014/main" id="{1382EED2-9971-9F31-A2D1-4DBFDA70B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229" y="1588137"/>
            <a:ext cx="8955542" cy="49441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EE2CAEE-6810-3977-AC8A-869E4984C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946" y="809452"/>
            <a:ext cx="2028825" cy="533400"/>
          </a:xfrm>
          <a:prstGeom prst="rect">
            <a:avLst/>
          </a:prstGeom>
          <a:noFill/>
          <a:extLst>
            <a:ext uri="{909E8E84-426E-40DD-AFC4-6F175D3DCCD1}">
              <a14:hiddenFill xmlns:a14="http://schemas.microsoft.com/office/drawing/2010/main">
                <a:solidFill>
                  <a:srgbClr val="FFFFFF"/>
                </a:solidFill>
              </a14:hiddenFill>
            </a:ext>
          </a:extLst>
        </p:spPr>
      </p:pic>
      <p:sp>
        <p:nvSpPr>
          <p:cNvPr id="99" name="직사각형 98">
            <a:extLst>
              <a:ext uri="{FF2B5EF4-FFF2-40B4-BE49-F238E27FC236}">
                <a16:creationId xmlns:a16="http://schemas.microsoft.com/office/drawing/2014/main" id="{04546F5C-C256-F5A9-ED81-4B25BE5BA0AF}"/>
              </a:ext>
            </a:extLst>
          </p:cNvPr>
          <p:cNvSpPr/>
          <p:nvPr/>
        </p:nvSpPr>
        <p:spPr>
          <a:xfrm rot="5400000" flipH="1">
            <a:off x="2155089" y="3740427"/>
            <a:ext cx="1112678" cy="1000227"/>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3" name="직사각형 2">
            <a:extLst>
              <a:ext uri="{FF2B5EF4-FFF2-40B4-BE49-F238E27FC236}">
                <a16:creationId xmlns:a16="http://schemas.microsoft.com/office/drawing/2014/main" id="{7B2153E1-B207-4FB7-6DC0-DD0BC35A6C34}"/>
              </a:ext>
            </a:extLst>
          </p:cNvPr>
          <p:cNvSpPr/>
          <p:nvPr/>
        </p:nvSpPr>
        <p:spPr>
          <a:xfrm rot="5400000" flipH="1">
            <a:off x="4394705" y="3733800"/>
            <a:ext cx="1112678" cy="1000227"/>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4" name="직사각형 3">
            <a:extLst>
              <a:ext uri="{FF2B5EF4-FFF2-40B4-BE49-F238E27FC236}">
                <a16:creationId xmlns:a16="http://schemas.microsoft.com/office/drawing/2014/main" id="{EE13A42B-754C-2E19-F8DA-FAE54D92F55F}"/>
              </a:ext>
            </a:extLst>
          </p:cNvPr>
          <p:cNvSpPr/>
          <p:nvPr/>
        </p:nvSpPr>
        <p:spPr>
          <a:xfrm rot="5400000" flipH="1">
            <a:off x="6488548" y="3740425"/>
            <a:ext cx="1112678" cy="1000227"/>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5" name="직사각형 4">
            <a:extLst>
              <a:ext uri="{FF2B5EF4-FFF2-40B4-BE49-F238E27FC236}">
                <a16:creationId xmlns:a16="http://schemas.microsoft.com/office/drawing/2014/main" id="{6CA524BF-6444-40BF-484E-CD3DFA686554}"/>
              </a:ext>
            </a:extLst>
          </p:cNvPr>
          <p:cNvSpPr/>
          <p:nvPr/>
        </p:nvSpPr>
        <p:spPr>
          <a:xfrm rot="5400000" flipH="1">
            <a:off x="8734791" y="3727173"/>
            <a:ext cx="1112678" cy="1000227"/>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9" name="직사각형 8">
            <a:extLst>
              <a:ext uri="{FF2B5EF4-FFF2-40B4-BE49-F238E27FC236}">
                <a16:creationId xmlns:a16="http://schemas.microsoft.com/office/drawing/2014/main" id="{4CBB60A3-0BEB-A760-A501-D9183483FD4D}"/>
              </a:ext>
            </a:extLst>
          </p:cNvPr>
          <p:cNvSpPr/>
          <p:nvPr/>
        </p:nvSpPr>
        <p:spPr>
          <a:xfrm rot="5400000" flipH="1">
            <a:off x="3453801" y="4058478"/>
            <a:ext cx="860887" cy="3478383"/>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10" name="직사각형 9">
            <a:extLst>
              <a:ext uri="{FF2B5EF4-FFF2-40B4-BE49-F238E27FC236}">
                <a16:creationId xmlns:a16="http://schemas.microsoft.com/office/drawing/2014/main" id="{206D3860-9707-81BC-5ABF-732C43FEC04D}"/>
              </a:ext>
            </a:extLst>
          </p:cNvPr>
          <p:cNvSpPr/>
          <p:nvPr/>
        </p:nvSpPr>
        <p:spPr>
          <a:xfrm rot="5400000" flipH="1">
            <a:off x="7787262" y="4058478"/>
            <a:ext cx="860887" cy="3478383"/>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11" name="직사각형 10">
            <a:extLst>
              <a:ext uri="{FF2B5EF4-FFF2-40B4-BE49-F238E27FC236}">
                <a16:creationId xmlns:a16="http://schemas.microsoft.com/office/drawing/2014/main" id="{3A7C1B23-F32A-7C31-C1F9-B1FC36395FEE}"/>
              </a:ext>
            </a:extLst>
          </p:cNvPr>
          <p:cNvSpPr/>
          <p:nvPr/>
        </p:nvSpPr>
        <p:spPr>
          <a:xfrm rot="5400000" flipH="1">
            <a:off x="1704514" y="3157330"/>
            <a:ext cx="2199356" cy="1768853"/>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12" name="직사각형 11">
            <a:extLst>
              <a:ext uri="{FF2B5EF4-FFF2-40B4-BE49-F238E27FC236}">
                <a16:creationId xmlns:a16="http://schemas.microsoft.com/office/drawing/2014/main" id="{3A307FD7-169D-46BC-967F-879DFBF90969}"/>
              </a:ext>
            </a:extLst>
          </p:cNvPr>
          <p:cNvSpPr/>
          <p:nvPr/>
        </p:nvSpPr>
        <p:spPr>
          <a:xfrm rot="5400000" flipH="1">
            <a:off x="3944131" y="3157330"/>
            <a:ext cx="2199356" cy="1768853"/>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13" name="직사각형 12">
            <a:extLst>
              <a:ext uri="{FF2B5EF4-FFF2-40B4-BE49-F238E27FC236}">
                <a16:creationId xmlns:a16="http://schemas.microsoft.com/office/drawing/2014/main" id="{1517199C-CC15-88B4-1B47-9E0AC0E66533}"/>
              </a:ext>
            </a:extLst>
          </p:cNvPr>
          <p:cNvSpPr/>
          <p:nvPr/>
        </p:nvSpPr>
        <p:spPr>
          <a:xfrm rot="5400000" flipH="1">
            <a:off x="6024722" y="3157329"/>
            <a:ext cx="2199356" cy="1768853"/>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14" name="직사각형 13">
            <a:extLst>
              <a:ext uri="{FF2B5EF4-FFF2-40B4-BE49-F238E27FC236}">
                <a16:creationId xmlns:a16="http://schemas.microsoft.com/office/drawing/2014/main" id="{FFA7114A-BAE0-E58D-7348-1F778745A5DA}"/>
              </a:ext>
            </a:extLst>
          </p:cNvPr>
          <p:cNvSpPr/>
          <p:nvPr/>
        </p:nvSpPr>
        <p:spPr>
          <a:xfrm rot="5400000" flipH="1">
            <a:off x="8251087" y="3157329"/>
            <a:ext cx="2199356" cy="1768853"/>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Tree>
    <p:extLst>
      <p:ext uri="{BB962C8B-B14F-4D97-AF65-F5344CB8AC3E}">
        <p14:creationId xmlns:p14="http://schemas.microsoft.com/office/powerpoint/2010/main" val="128888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9" grpId="1" animBg="1"/>
      <p:bldP spid="3" grpId="0" animBg="1"/>
      <p:bldP spid="3" grpId="1" animBg="1"/>
      <p:bldP spid="4" grpId="0" animBg="1"/>
      <p:bldP spid="4" grpId="1" animBg="1"/>
      <p:bldP spid="5" grpId="0" animBg="1"/>
      <p:bldP spid="5" grpId="1" animBg="1"/>
      <p:bldP spid="9" grpId="0" animBg="1"/>
      <p:bldP spid="9" grpId="1" animBg="1"/>
      <p:bldP spid="10" grpId="0" animBg="1"/>
      <p:bldP spid="10" grpId="1"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Motivation</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4" name="슬라이드 번호 개체 틀 3">
            <a:extLst>
              <a:ext uri="{FF2B5EF4-FFF2-40B4-BE49-F238E27FC236}">
                <a16:creationId xmlns:a16="http://schemas.microsoft.com/office/drawing/2014/main" id="{743FAE50-0329-8C61-67C9-9D090D5CFAB7}"/>
              </a:ext>
            </a:extLst>
          </p:cNvPr>
          <p:cNvSpPr>
            <a:spLocks noGrp="1"/>
          </p:cNvSpPr>
          <p:nvPr>
            <p:ph type="sldNum" sz="quarter" idx="12"/>
          </p:nvPr>
        </p:nvSpPr>
        <p:spPr/>
        <p:txBody>
          <a:bodyPr/>
          <a:lstStyle/>
          <a:p>
            <a:fld id="{43824709-AB47-4B74-A3A8-AE5FFCA37A09}" type="slidenum">
              <a:rPr lang="ko-KR" altLang="en-US" smtClean="0"/>
              <a:pPr/>
              <a:t>4</a:t>
            </a:fld>
            <a:r>
              <a:rPr lang="en-US" altLang="ko-KR"/>
              <a:t>/47</a:t>
            </a:r>
            <a:endParaRPr lang="ko-KR" altLang="en-US" dirty="0"/>
          </a:p>
        </p:txBody>
      </p:sp>
      <p:sp>
        <p:nvSpPr>
          <p:cNvPr id="17" name="TextBox 16">
            <a:extLst>
              <a:ext uri="{FF2B5EF4-FFF2-40B4-BE49-F238E27FC236}">
                <a16:creationId xmlns:a16="http://schemas.microsoft.com/office/drawing/2014/main" id="{8A89FA84-EC4A-4841-A58C-F88C12A5093A}"/>
              </a:ext>
            </a:extLst>
          </p:cNvPr>
          <p:cNvSpPr txBox="1"/>
          <p:nvPr/>
        </p:nvSpPr>
        <p:spPr>
          <a:xfrm>
            <a:off x="2078018" y="5075369"/>
            <a:ext cx="8019427"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It requires an increase in food production</a:t>
            </a:r>
            <a:endParaRPr lang="ko-KR"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endParaRPr>
          </a:p>
        </p:txBody>
      </p:sp>
      <p:pic>
        <p:nvPicPr>
          <p:cNvPr id="14" name="그림 13">
            <a:extLst>
              <a:ext uri="{FF2B5EF4-FFF2-40B4-BE49-F238E27FC236}">
                <a16:creationId xmlns:a16="http://schemas.microsoft.com/office/drawing/2014/main" id="{9FA52008-773B-F52A-8030-3B819A35372D}"/>
              </a:ext>
            </a:extLst>
          </p:cNvPr>
          <p:cNvPicPr>
            <a:picLocks noChangeAspect="1"/>
          </p:cNvPicPr>
          <p:nvPr/>
        </p:nvPicPr>
        <p:blipFill rotWithShape="1">
          <a:blip r:embed="rId3">
            <a:extLst>
              <a:ext uri="{28A0092B-C50C-407E-A947-70E740481C1C}">
                <a14:useLocalDpi xmlns:a14="http://schemas.microsoft.com/office/drawing/2010/main" val="0"/>
              </a:ext>
            </a:extLst>
          </a:blip>
          <a:srcRect l="55675" t="37219" r="29350" b="43669"/>
          <a:stretch/>
        </p:blipFill>
        <p:spPr>
          <a:xfrm>
            <a:off x="5312010" y="3100358"/>
            <a:ext cx="1407150" cy="657284"/>
          </a:xfrm>
          <a:prstGeom prst="rect">
            <a:avLst/>
          </a:prstGeom>
        </p:spPr>
      </p:pic>
      <p:grpSp>
        <p:nvGrpSpPr>
          <p:cNvPr id="25" name="그룹 24">
            <a:extLst>
              <a:ext uri="{FF2B5EF4-FFF2-40B4-BE49-F238E27FC236}">
                <a16:creationId xmlns:a16="http://schemas.microsoft.com/office/drawing/2014/main" id="{3083B56A-C88F-6633-2B12-B8BAFF4E7011}"/>
              </a:ext>
            </a:extLst>
          </p:cNvPr>
          <p:cNvGrpSpPr/>
          <p:nvPr/>
        </p:nvGrpSpPr>
        <p:grpSpPr>
          <a:xfrm>
            <a:off x="2655872" y="2487660"/>
            <a:ext cx="2344876" cy="1882680"/>
            <a:chOff x="2698404" y="2487660"/>
            <a:chExt cx="2344876" cy="1882680"/>
          </a:xfrm>
        </p:grpSpPr>
        <p:pic>
          <p:nvPicPr>
            <p:cNvPr id="15" name="그림 14">
              <a:extLst>
                <a:ext uri="{FF2B5EF4-FFF2-40B4-BE49-F238E27FC236}">
                  <a16:creationId xmlns:a16="http://schemas.microsoft.com/office/drawing/2014/main" id="{C687B573-947C-840C-7B21-63471469CB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404" y="2487660"/>
              <a:ext cx="1882680" cy="1882680"/>
            </a:xfrm>
            <a:prstGeom prst="rect">
              <a:avLst/>
            </a:prstGeom>
          </p:spPr>
        </p:pic>
        <p:pic>
          <p:nvPicPr>
            <p:cNvPr id="16" name="그림 15" descr="화살이(가) 표시된 사진&#10;&#10;자동 생성된 설명">
              <a:extLst>
                <a:ext uri="{FF2B5EF4-FFF2-40B4-BE49-F238E27FC236}">
                  <a16:creationId xmlns:a16="http://schemas.microsoft.com/office/drawing/2014/main" id="{8248CE78-12DA-86F3-09EF-C1C54B04F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898" y="2660487"/>
              <a:ext cx="1156382" cy="1302592"/>
            </a:xfrm>
            <a:prstGeom prst="rect">
              <a:avLst/>
            </a:prstGeom>
            <a:effectLst>
              <a:outerShdw blurRad="50800" dist="38100" dir="5400000" algn="t" rotWithShape="0">
                <a:srgbClr val="64AF65">
                  <a:alpha val="40000"/>
                </a:srgbClr>
              </a:outerShdw>
            </a:effectLst>
          </p:spPr>
        </p:pic>
      </p:grpSp>
      <p:pic>
        <p:nvPicPr>
          <p:cNvPr id="24" name="그림 23">
            <a:extLst>
              <a:ext uri="{FF2B5EF4-FFF2-40B4-BE49-F238E27FC236}">
                <a16:creationId xmlns:a16="http://schemas.microsoft.com/office/drawing/2014/main" id="{F9842FC2-51C6-9DC6-1FE4-C7AC85B4442D}"/>
              </a:ext>
            </a:extLst>
          </p:cNvPr>
          <p:cNvPicPr>
            <a:picLocks noChangeAspect="1"/>
          </p:cNvPicPr>
          <p:nvPr/>
        </p:nvPicPr>
        <p:blipFill>
          <a:blip r:embed="rId6">
            <a:alphaModFix amt="74000"/>
            <a:extLst>
              <a:ext uri="{28A0092B-C50C-407E-A947-70E740481C1C}">
                <a14:useLocalDpi xmlns:a14="http://schemas.microsoft.com/office/drawing/2010/main" val="0"/>
              </a:ext>
            </a:extLst>
          </a:blip>
          <a:stretch>
            <a:fillRect/>
          </a:stretch>
        </p:blipFill>
        <p:spPr>
          <a:xfrm>
            <a:off x="8259218" y="2365571"/>
            <a:ext cx="875007" cy="901157"/>
          </a:xfrm>
          <a:prstGeom prst="rect">
            <a:avLst/>
          </a:prstGeom>
        </p:spPr>
      </p:pic>
      <p:pic>
        <p:nvPicPr>
          <p:cNvPr id="21" name="그림 20">
            <a:extLst>
              <a:ext uri="{FF2B5EF4-FFF2-40B4-BE49-F238E27FC236}">
                <a16:creationId xmlns:a16="http://schemas.microsoft.com/office/drawing/2014/main" id="{7901EBC4-ED87-468E-E08D-B631EB214856}"/>
              </a:ext>
            </a:extLst>
          </p:cNvPr>
          <p:cNvPicPr>
            <a:picLocks noChangeAspect="1"/>
          </p:cNvPicPr>
          <p:nvPr/>
        </p:nvPicPr>
        <p:blipFill>
          <a:blip r:embed="rId6">
            <a:alphaModFix amt="74000"/>
            <a:extLst>
              <a:ext uri="{28A0092B-C50C-407E-A947-70E740481C1C}">
                <a14:useLocalDpi xmlns:a14="http://schemas.microsoft.com/office/drawing/2010/main" val="0"/>
              </a:ext>
            </a:extLst>
          </a:blip>
          <a:stretch>
            <a:fillRect/>
          </a:stretch>
        </p:blipFill>
        <p:spPr>
          <a:xfrm>
            <a:off x="7292672" y="2694213"/>
            <a:ext cx="875007" cy="901157"/>
          </a:xfrm>
          <a:prstGeom prst="rect">
            <a:avLst/>
          </a:prstGeom>
        </p:spPr>
      </p:pic>
      <p:pic>
        <p:nvPicPr>
          <p:cNvPr id="23" name="그림 22">
            <a:extLst>
              <a:ext uri="{FF2B5EF4-FFF2-40B4-BE49-F238E27FC236}">
                <a16:creationId xmlns:a16="http://schemas.microsoft.com/office/drawing/2014/main" id="{3036C3E0-CA46-9469-7BDD-A934A476FF9F}"/>
              </a:ext>
            </a:extLst>
          </p:cNvPr>
          <p:cNvPicPr>
            <a:picLocks noChangeAspect="1"/>
          </p:cNvPicPr>
          <p:nvPr/>
        </p:nvPicPr>
        <p:blipFill>
          <a:blip r:embed="rId6">
            <a:alphaModFix amt="74000"/>
            <a:extLst>
              <a:ext uri="{28A0092B-C50C-407E-A947-70E740481C1C}">
                <a14:useLocalDpi xmlns:a14="http://schemas.microsoft.com/office/drawing/2010/main" val="0"/>
              </a:ext>
            </a:extLst>
          </a:blip>
          <a:stretch>
            <a:fillRect/>
          </a:stretch>
        </p:blipFill>
        <p:spPr>
          <a:xfrm>
            <a:off x="9158640" y="2654030"/>
            <a:ext cx="875007" cy="901157"/>
          </a:xfrm>
          <a:prstGeom prst="rect">
            <a:avLst/>
          </a:prstGeom>
        </p:spPr>
      </p:pic>
      <p:pic>
        <p:nvPicPr>
          <p:cNvPr id="19" name="그림 18">
            <a:extLst>
              <a:ext uri="{FF2B5EF4-FFF2-40B4-BE49-F238E27FC236}">
                <a16:creationId xmlns:a16="http://schemas.microsoft.com/office/drawing/2014/main" id="{DAC90B81-1C22-9719-7BE2-FA64226213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08273" y="2633972"/>
            <a:ext cx="1576895" cy="1624022"/>
          </a:xfrm>
          <a:prstGeom prst="rect">
            <a:avLst/>
          </a:prstGeom>
        </p:spPr>
      </p:pic>
    </p:spTree>
    <p:extLst>
      <p:ext uri="{BB962C8B-B14F-4D97-AF65-F5344CB8AC3E}">
        <p14:creationId xmlns:p14="http://schemas.microsoft.com/office/powerpoint/2010/main" val="4254116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Experiment</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40</a:t>
            </a:fld>
            <a:r>
              <a:rPr lang="en-US" altLang="ko-KR"/>
              <a:t>/47</a:t>
            </a:r>
            <a:endParaRPr lang="ko-KR" altLang="en-US"/>
          </a:p>
        </p:txBody>
      </p:sp>
      <p:pic>
        <p:nvPicPr>
          <p:cNvPr id="9" name="그림 8">
            <a:extLst>
              <a:ext uri="{FF2B5EF4-FFF2-40B4-BE49-F238E27FC236}">
                <a16:creationId xmlns:a16="http://schemas.microsoft.com/office/drawing/2014/main" id="{602E72E9-BCB9-D189-ABD5-A748486D7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350" y="2855101"/>
            <a:ext cx="1765300" cy="1765300"/>
          </a:xfrm>
          <a:prstGeom prst="rect">
            <a:avLst/>
          </a:prstGeom>
        </p:spPr>
      </p:pic>
      <p:sp>
        <p:nvSpPr>
          <p:cNvPr id="10" name="TextBox 9">
            <a:extLst>
              <a:ext uri="{FF2B5EF4-FFF2-40B4-BE49-F238E27FC236}">
                <a16:creationId xmlns:a16="http://schemas.microsoft.com/office/drawing/2014/main" id="{90D78E01-E28D-D771-B5AC-9865CF6C290B}"/>
              </a:ext>
            </a:extLst>
          </p:cNvPr>
          <p:cNvSpPr txBox="1"/>
          <p:nvPr/>
        </p:nvSpPr>
        <p:spPr>
          <a:xfrm>
            <a:off x="673323" y="5059568"/>
            <a:ext cx="3615118" cy="461665"/>
          </a:xfrm>
          <a:prstGeom prst="rect">
            <a:avLst/>
          </a:prstGeom>
          <a:noFill/>
        </p:spPr>
        <p:txBody>
          <a:bodyPr wrap="square" lIns="91440" tIns="45720" rIns="91440" bIns="45720" rtlCol="0" anchor="t">
            <a:spAutoFit/>
          </a:bodyPr>
          <a:lstStyle/>
          <a:p>
            <a:pPr algn="ctr">
              <a:spcBef>
                <a:spcPts val="400"/>
              </a:spcBef>
            </a:pPr>
            <a:r>
              <a:rPr lang="en-US" altLang="ko-KR" sz="2400">
                <a:solidFill>
                  <a:schemeClr val="tx1">
                    <a:lumMod val="75000"/>
                    <a:lumOff val="25000"/>
                  </a:schemeClr>
                </a:solidFill>
                <a:latin typeface="Poppins Medium" panose="00000600000000000000" pitchFamily="2" charset="0"/>
                <a:ea typeface="+mn-lt"/>
                <a:cs typeface="Poppins Medium" panose="00000600000000000000" pitchFamily="2" charset="0"/>
              </a:rPr>
              <a:t>Self healing</a:t>
            </a:r>
          </a:p>
        </p:txBody>
      </p:sp>
      <p:sp>
        <p:nvSpPr>
          <p:cNvPr id="11" name="TextBox 10">
            <a:extLst>
              <a:ext uri="{FF2B5EF4-FFF2-40B4-BE49-F238E27FC236}">
                <a16:creationId xmlns:a16="http://schemas.microsoft.com/office/drawing/2014/main" id="{9818081C-61C7-01DC-7A14-71F46406FABB}"/>
              </a:ext>
            </a:extLst>
          </p:cNvPr>
          <p:cNvSpPr txBox="1"/>
          <p:nvPr/>
        </p:nvSpPr>
        <p:spPr>
          <a:xfrm>
            <a:off x="8371347" y="5059568"/>
            <a:ext cx="2716092" cy="477054"/>
          </a:xfrm>
          <a:prstGeom prst="rect">
            <a:avLst/>
          </a:prstGeom>
          <a:noFill/>
        </p:spPr>
        <p:txBody>
          <a:bodyPr wrap="square" lIns="91440" tIns="45720" rIns="91440" bIns="45720" rtlCol="0" anchor="t">
            <a:spAutoFit/>
          </a:bodyPr>
          <a:lstStyle/>
          <a:p>
            <a:pPr algn="ctr">
              <a:spcBef>
                <a:spcPts val="400"/>
              </a:spcBef>
            </a:pPr>
            <a:r>
              <a:rPr lang="en-US" altLang="ko-KR" sz="2400">
                <a:solidFill>
                  <a:schemeClr val="tx1">
                    <a:lumMod val="75000"/>
                    <a:lumOff val="25000"/>
                  </a:schemeClr>
                </a:solidFill>
                <a:latin typeface="Poppins Medium" panose="00000600000000000000" pitchFamily="2" charset="0"/>
                <a:ea typeface="+mn-lt"/>
                <a:cs typeface="Poppins Medium" panose="00000600000000000000" pitchFamily="2" charset="0"/>
              </a:rPr>
              <a:t>Auto scaling</a:t>
            </a:r>
          </a:p>
        </p:txBody>
      </p:sp>
      <p:sp>
        <p:nvSpPr>
          <p:cNvPr id="12" name="TextBox 11">
            <a:extLst>
              <a:ext uri="{FF2B5EF4-FFF2-40B4-BE49-F238E27FC236}">
                <a16:creationId xmlns:a16="http://schemas.microsoft.com/office/drawing/2014/main" id="{35E1AB11-A531-61B4-CD2E-C6685CC432C7}"/>
              </a:ext>
            </a:extLst>
          </p:cNvPr>
          <p:cNvSpPr txBox="1"/>
          <p:nvPr/>
        </p:nvSpPr>
        <p:spPr>
          <a:xfrm>
            <a:off x="4288441" y="5059568"/>
            <a:ext cx="3615118" cy="461665"/>
          </a:xfrm>
          <a:prstGeom prst="rect">
            <a:avLst/>
          </a:prstGeom>
          <a:noFill/>
        </p:spPr>
        <p:txBody>
          <a:bodyPr wrap="square" lIns="91440" tIns="45720" rIns="91440" bIns="45720" rtlCol="0" anchor="t">
            <a:spAutoFit/>
          </a:bodyPr>
          <a:lstStyle/>
          <a:p>
            <a:pPr algn="ctr">
              <a:spcBef>
                <a:spcPts val="400"/>
              </a:spcBef>
            </a:pPr>
            <a:r>
              <a:rPr lang="en-US" altLang="ko-KR" sz="2400">
                <a:solidFill>
                  <a:schemeClr val="tx1">
                    <a:lumMod val="75000"/>
                    <a:lumOff val="25000"/>
                  </a:schemeClr>
                </a:solidFill>
                <a:latin typeface="Poppins Medium" panose="00000600000000000000" pitchFamily="2" charset="0"/>
                <a:ea typeface="+mn-lt"/>
                <a:cs typeface="Poppins Medium" panose="00000600000000000000" pitchFamily="2" charset="0"/>
              </a:rPr>
              <a:t>Monitoring</a:t>
            </a:r>
          </a:p>
        </p:txBody>
      </p:sp>
      <p:pic>
        <p:nvPicPr>
          <p:cNvPr id="13" name="그림 12">
            <a:extLst>
              <a:ext uri="{FF2B5EF4-FFF2-40B4-BE49-F238E27FC236}">
                <a16:creationId xmlns:a16="http://schemas.microsoft.com/office/drawing/2014/main" id="{7DCA5164-8790-C5C4-977D-4C0FADD812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0357" y="3156570"/>
            <a:ext cx="1248866" cy="1248866"/>
          </a:xfrm>
          <a:prstGeom prst="rect">
            <a:avLst/>
          </a:prstGeom>
        </p:spPr>
      </p:pic>
      <p:pic>
        <p:nvPicPr>
          <p:cNvPr id="14" name="그림 13">
            <a:extLst>
              <a:ext uri="{FF2B5EF4-FFF2-40B4-BE49-F238E27FC236}">
                <a16:creationId xmlns:a16="http://schemas.microsoft.com/office/drawing/2014/main" id="{FC589F11-E783-F377-A300-69AAB06905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9277" y="3026146"/>
            <a:ext cx="1423210" cy="1423210"/>
          </a:xfrm>
          <a:prstGeom prst="rect">
            <a:avLst/>
          </a:prstGeom>
        </p:spPr>
      </p:pic>
      <p:sp>
        <p:nvSpPr>
          <p:cNvPr id="15" name="TextBox 14">
            <a:extLst>
              <a:ext uri="{FF2B5EF4-FFF2-40B4-BE49-F238E27FC236}">
                <a16:creationId xmlns:a16="http://schemas.microsoft.com/office/drawing/2014/main" id="{2DFC15CB-AECB-DD9E-6B47-F617C5F0FA24}"/>
              </a:ext>
            </a:extLst>
          </p:cNvPr>
          <p:cNvSpPr txBox="1"/>
          <p:nvPr/>
        </p:nvSpPr>
        <p:spPr>
          <a:xfrm>
            <a:off x="3900389" y="1732614"/>
            <a:ext cx="2120979" cy="400110"/>
          </a:xfrm>
          <a:prstGeom prst="rect">
            <a:avLst/>
          </a:prstGeom>
          <a:noFill/>
        </p:spPr>
        <p:txBody>
          <a:bodyPr wrap="square" lIns="91440" tIns="45720" rIns="91440" bIns="45720" rtlCol="0" anchor="t">
            <a:spAutoFit/>
          </a:bodyPr>
          <a:lstStyle/>
          <a:p>
            <a:pP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Advantages of</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grpSp>
        <p:nvGrpSpPr>
          <p:cNvPr id="16" name="그룹 15">
            <a:extLst>
              <a:ext uri="{FF2B5EF4-FFF2-40B4-BE49-F238E27FC236}">
                <a16:creationId xmlns:a16="http://schemas.microsoft.com/office/drawing/2014/main" id="{1AEB11C6-840E-E109-DA88-1C49436BD24A}"/>
              </a:ext>
            </a:extLst>
          </p:cNvPr>
          <p:cNvGrpSpPr/>
          <p:nvPr/>
        </p:nvGrpSpPr>
        <p:grpSpPr>
          <a:xfrm>
            <a:off x="6017370" y="1727193"/>
            <a:ext cx="2224813" cy="353431"/>
            <a:chOff x="6559368" y="1899219"/>
            <a:chExt cx="2224813" cy="353431"/>
          </a:xfrm>
        </p:grpSpPr>
        <p:pic>
          <p:nvPicPr>
            <p:cNvPr id="17" name="그림 16" descr="텍스트이(가) 표시된 사진&#10;&#10;자동 생성된 설명">
              <a:extLst>
                <a:ext uri="{FF2B5EF4-FFF2-40B4-BE49-F238E27FC236}">
                  <a16:creationId xmlns:a16="http://schemas.microsoft.com/office/drawing/2014/main" id="{4D44D596-2688-119E-80A2-5C23B8C924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2937" y="1945491"/>
              <a:ext cx="1761244" cy="260885"/>
            </a:xfrm>
            <a:prstGeom prst="rect">
              <a:avLst/>
            </a:prstGeom>
          </p:spPr>
        </p:pic>
        <p:pic>
          <p:nvPicPr>
            <p:cNvPr id="18" name="그림 17">
              <a:extLst>
                <a:ext uri="{FF2B5EF4-FFF2-40B4-BE49-F238E27FC236}">
                  <a16:creationId xmlns:a16="http://schemas.microsoft.com/office/drawing/2014/main" id="{E694E4B6-505A-C91E-DAD7-40080D2915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9368" y="1899219"/>
              <a:ext cx="364049" cy="353431"/>
            </a:xfrm>
            <a:prstGeom prst="rect">
              <a:avLst/>
            </a:prstGeom>
          </p:spPr>
        </p:pic>
      </p:grpSp>
    </p:spTree>
    <p:extLst>
      <p:ext uri="{BB962C8B-B14F-4D97-AF65-F5344CB8AC3E}">
        <p14:creationId xmlns:p14="http://schemas.microsoft.com/office/powerpoint/2010/main" val="41999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Experiment</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41</a:t>
            </a:fld>
            <a:r>
              <a:rPr lang="en-US" altLang="ko-KR"/>
              <a:t>/47</a:t>
            </a:r>
            <a:endParaRPr lang="ko-KR" altLang="en-US"/>
          </a:p>
        </p:txBody>
      </p:sp>
      <p:pic>
        <p:nvPicPr>
          <p:cNvPr id="10" name="그림 12">
            <a:extLst>
              <a:ext uri="{FF2B5EF4-FFF2-40B4-BE49-F238E27FC236}">
                <a16:creationId xmlns:a16="http://schemas.microsoft.com/office/drawing/2014/main" id="{44BF7E32-385F-13EC-A7FA-4B13AB1D5C25}"/>
              </a:ext>
            </a:extLst>
          </p:cNvPr>
          <p:cNvPicPr>
            <a:picLocks noChangeAspect="1"/>
          </p:cNvPicPr>
          <p:nvPr/>
        </p:nvPicPr>
        <p:blipFill>
          <a:blip r:embed="rId3"/>
          <a:stretch>
            <a:fillRect/>
          </a:stretch>
        </p:blipFill>
        <p:spPr>
          <a:xfrm>
            <a:off x="1525053" y="1356925"/>
            <a:ext cx="9141894" cy="5181986"/>
          </a:xfrm>
          <a:prstGeom prst="rect">
            <a:avLst/>
          </a:prstGeom>
        </p:spPr>
      </p:pic>
      <p:pic>
        <p:nvPicPr>
          <p:cNvPr id="9" name="Picture 3">
            <a:extLst>
              <a:ext uri="{FF2B5EF4-FFF2-40B4-BE49-F238E27FC236}">
                <a16:creationId xmlns:a16="http://schemas.microsoft.com/office/drawing/2014/main" id="{9B826BCE-D91B-1227-7B1A-35E548C24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8122" y="819701"/>
            <a:ext cx="202882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550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42</a:t>
            </a:fld>
            <a:r>
              <a:rPr lang="en-US" altLang="ko-KR"/>
              <a:t>/47</a:t>
            </a:r>
            <a:endParaRPr lang="ko-KR" altLang="en-US"/>
          </a:p>
        </p:txBody>
      </p:sp>
      <p:sp>
        <p:nvSpPr>
          <p:cNvPr id="34" name="TextBox 33">
            <a:extLst>
              <a:ext uri="{FF2B5EF4-FFF2-40B4-BE49-F238E27FC236}">
                <a16:creationId xmlns:a16="http://schemas.microsoft.com/office/drawing/2014/main" id="{4D2048D4-3749-97A2-F030-6FF165F842B4}"/>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Experiment</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pic>
        <p:nvPicPr>
          <p:cNvPr id="3" name="그림 3">
            <a:extLst>
              <a:ext uri="{FF2B5EF4-FFF2-40B4-BE49-F238E27FC236}">
                <a16:creationId xmlns:a16="http://schemas.microsoft.com/office/drawing/2014/main" id="{CA9C26A5-FBFD-A346-301E-5CDEE610C6DD}"/>
              </a:ext>
            </a:extLst>
          </p:cNvPr>
          <p:cNvPicPr>
            <a:picLocks noChangeAspect="1"/>
          </p:cNvPicPr>
          <p:nvPr/>
        </p:nvPicPr>
        <p:blipFill>
          <a:blip r:embed="rId3">
            <a:alphaModFix amt="26000"/>
          </a:blip>
          <a:stretch>
            <a:fillRect/>
          </a:stretch>
        </p:blipFill>
        <p:spPr>
          <a:xfrm>
            <a:off x="2139652" y="2393951"/>
            <a:ext cx="2316796" cy="2316796"/>
          </a:xfrm>
          <a:prstGeom prst="rect">
            <a:avLst/>
          </a:prstGeom>
        </p:spPr>
      </p:pic>
      <p:pic>
        <p:nvPicPr>
          <p:cNvPr id="6" name="그림 7">
            <a:extLst>
              <a:ext uri="{FF2B5EF4-FFF2-40B4-BE49-F238E27FC236}">
                <a16:creationId xmlns:a16="http://schemas.microsoft.com/office/drawing/2014/main" id="{68CFB753-4B11-DAEA-8A19-73640A381E7C}"/>
              </a:ext>
            </a:extLst>
          </p:cNvPr>
          <p:cNvPicPr>
            <a:picLocks noChangeAspect="1"/>
          </p:cNvPicPr>
          <p:nvPr/>
        </p:nvPicPr>
        <p:blipFill>
          <a:blip r:embed="rId4">
            <a:alphaModFix amt="27000"/>
          </a:blip>
          <a:stretch>
            <a:fillRect/>
          </a:stretch>
        </p:blipFill>
        <p:spPr>
          <a:xfrm>
            <a:off x="7858900" y="2640647"/>
            <a:ext cx="2070100" cy="2070100"/>
          </a:xfrm>
          <a:prstGeom prst="rect">
            <a:avLst/>
          </a:prstGeom>
        </p:spPr>
      </p:pic>
      <p:sp>
        <p:nvSpPr>
          <p:cNvPr id="10" name="TextBox 9">
            <a:extLst>
              <a:ext uri="{FF2B5EF4-FFF2-40B4-BE49-F238E27FC236}">
                <a16:creationId xmlns:a16="http://schemas.microsoft.com/office/drawing/2014/main" id="{1166EF3E-B2B5-6237-C8B8-01DAE421934F}"/>
              </a:ext>
            </a:extLst>
          </p:cNvPr>
          <p:cNvSpPr txBox="1"/>
          <p:nvPr/>
        </p:nvSpPr>
        <p:spPr>
          <a:xfrm>
            <a:off x="1775952" y="5138945"/>
            <a:ext cx="3044196" cy="759182"/>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65000"/>
                  </a:schemeClr>
                </a:solidFill>
                <a:latin typeface="Poppins Medium" panose="00000600000000000000" pitchFamily="2" charset="0"/>
                <a:ea typeface="+mn-lt"/>
                <a:cs typeface="Poppins Medium" panose="00000600000000000000" pitchFamily="2" charset="0"/>
              </a:rPr>
              <a:t>4 virtual core CPU</a:t>
            </a:r>
          </a:p>
          <a:p>
            <a:pPr algn="ctr">
              <a:spcBef>
                <a:spcPts val="400"/>
              </a:spcBef>
            </a:pPr>
            <a:r>
              <a:rPr lang="en-US" altLang="ko-KR" sz="2000" dirty="0">
                <a:solidFill>
                  <a:schemeClr val="bg1">
                    <a:lumMod val="65000"/>
                  </a:schemeClr>
                </a:solidFill>
                <a:latin typeface="Poppins Medium" panose="00000600000000000000" pitchFamily="2" charset="0"/>
                <a:ea typeface="+mn-lt"/>
                <a:cs typeface="Poppins Medium" panose="00000600000000000000" pitchFamily="2" charset="0"/>
              </a:rPr>
              <a:t>8GiB memory</a:t>
            </a:r>
            <a:endParaRPr lang="ko-KR" altLang="ko-KR" sz="2000" dirty="0">
              <a:solidFill>
                <a:schemeClr val="bg1">
                  <a:lumMod val="65000"/>
                </a:schemeClr>
              </a:solidFill>
              <a:latin typeface="Poppins Medium" panose="00000600000000000000" pitchFamily="2" charset="0"/>
              <a:ea typeface="+mn-lt"/>
              <a:cs typeface="Poppins Medium" panose="00000600000000000000" pitchFamily="2" charset="0"/>
            </a:endParaRPr>
          </a:p>
        </p:txBody>
      </p:sp>
      <p:sp>
        <p:nvSpPr>
          <p:cNvPr id="12" name="TextBox 11">
            <a:extLst>
              <a:ext uri="{FF2B5EF4-FFF2-40B4-BE49-F238E27FC236}">
                <a16:creationId xmlns:a16="http://schemas.microsoft.com/office/drawing/2014/main" id="{BA7E03DE-06D1-652A-7E09-C1BBD4226CEE}"/>
              </a:ext>
            </a:extLst>
          </p:cNvPr>
          <p:cNvSpPr txBox="1"/>
          <p:nvPr/>
        </p:nvSpPr>
        <p:spPr>
          <a:xfrm>
            <a:off x="2105505" y="1793548"/>
            <a:ext cx="2385090"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rPr>
              <a:t>Single</a:t>
            </a:r>
            <a:endParaRPr lang="ko-KR" dirty="0">
              <a:solidFill>
                <a:schemeClr val="tx1">
                  <a:lumMod val="75000"/>
                  <a:lumOff val="25000"/>
                </a:schemeClr>
              </a:solidFill>
              <a:latin typeface="Poppins SemiBold" panose="00000700000000000000" pitchFamily="2" charset="0"/>
              <a:ea typeface="맑은 고딕"/>
              <a:cs typeface="Poppins SemiBold" panose="00000700000000000000" pitchFamily="2" charset="0"/>
            </a:endParaRPr>
          </a:p>
        </p:txBody>
      </p:sp>
      <p:sp>
        <p:nvSpPr>
          <p:cNvPr id="13" name="TextBox 12">
            <a:extLst>
              <a:ext uri="{FF2B5EF4-FFF2-40B4-BE49-F238E27FC236}">
                <a16:creationId xmlns:a16="http://schemas.microsoft.com/office/drawing/2014/main" id="{F1A300DB-CF8E-FA4F-F28D-6F434F15F961}"/>
              </a:ext>
            </a:extLst>
          </p:cNvPr>
          <p:cNvSpPr txBox="1"/>
          <p:nvPr/>
        </p:nvSpPr>
        <p:spPr>
          <a:xfrm>
            <a:off x="7701405" y="1793548"/>
            <a:ext cx="2385090"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rPr>
              <a:t>K8s</a:t>
            </a:r>
            <a:endParaRPr lang="ko-KR" dirty="0">
              <a:solidFill>
                <a:schemeClr val="tx1">
                  <a:lumMod val="75000"/>
                  <a:lumOff val="25000"/>
                </a:schemeClr>
              </a:solidFill>
              <a:latin typeface="Poppins SemiBold" panose="00000700000000000000" pitchFamily="2" charset="0"/>
              <a:ea typeface="맑은 고딕"/>
              <a:cs typeface="Poppins SemiBold" panose="00000700000000000000" pitchFamily="2" charset="0"/>
            </a:endParaRPr>
          </a:p>
        </p:txBody>
      </p:sp>
      <p:sp>
        <p:nvSpPr>
          <p:cNvPr id="14" name="TextBox 13">
            <a:extLst>
              <a:ext uri="{FF2B5EF4-FFF2-40B4-BE49-F238E27FC236}">
                <a16:creationId xmlns:a16="http://schemas.microsoft.com/office/drawing/2014/main" id="{9A21E91B-CC11-13DE-135A-B7CC77DF199F}"/>
              </a:ext>
            </a:extLst>
          </p:cNvPr>
          <p:cNvSpPr txBox="1"/>
          <p:nvPr/>
        </p:nvSpPr>
        <p:spPr>
          <a:xfrm>
            <a:off x="7371852" y="5138945"/>
            <a:ext cx="3044196" cy="759182"/>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65000"/>
                  </a:schemeClr>
                </a:solidFill>
                <a:latin typeface="Poppins Medium" panose="00000600000000000000" pitchFamily="2" charset="0"/>
                <a:ea typeface="+mn-lt"/>
                <a:cs typeface="Poppins Medium" panose="00000600000000000000" pitchFamily="2" charset="0"/>
              </a:rPr>
              <a:t>1 virtual core CPU</a:t>
            </a:r>
          </a:p>
          <a:p>
            <a:pPr algn="ctr">
              <a:spcBef>
                <a:spcPts val="400"/>
              </a:spcBef>
            </a:pPr>
            <a:r>
              <a:rPr lang="en-US" altLang="ko-KR" sz="2000" dirty="0">
                <a:solidFill>
                  <a:schemeClr val="bg1">
                    <a:lumMod val="65000"/>
                  </a:schemeClr>
                </a:solidFill>
                <a:latin typeface="Poppins Medium" panose="00000600000000000000" pitchFamily="2" charset="0"/>
                <a:ea typeface="+mn-lt"/>
                <a:cs typeface="Poppins Medium" panose="00000600000000000000" pitchFamily="2" charset="0"/>
              </a:rPr>
              <a:t>2GiB memory</a:t>
            </a:r>
            <a:endParaRPr lang="ko-KR" altLang="ko-KR" sz="2000" dirty="0">
              <a:solidFill>
                <a:schemeClr val="bg1">
                  <a:lumMod val="65000"/>
                </a:schemeClr>
              </a:solidFill>
              <a:latin typeface="Poppins Medium" panose="00000600000000000000" pitchFamily="2" charset="0"/>
              <a:ea typeface="+mn-lt"/>
              <a:cs typeface="Poppins Medium" panose="00000600000000000000" pitchFamily="2" charset="0"/>
            </a:endParaRPr>
          </a:p>
        </p:txBody>
      </p:sp>
      <p:sp>
        <p:nvSpPr>
          <p:cNvPr id="20" name="TextBox 19">
            <a:extLst>
              <a:ext uri="{FF2B5EF4-FFF2-40B4-BE49-F238E27FC236}">
                <a16:creationId xmlns:a16="http://schemas.microsoft.com/office/drawing/2014/main" id="{063C45AF-2F6F-BC22-5840-38DF089D5B9E}"/>
              </a:ext>
            </a:extLst>
          </p:cNvPr>
          <p:cNvSpPr txBox="1"/>
          <p:nvPr/>
        </p:nvSpPr>
        <p:spPr>
          <a:xfrm>
            <a:off x="5484513" y="3167865"/>
            <a:ext cx="1346322" cy="1015663"/>
          </a:xfrm>
          <a:prstGeom prst="rect">
            <a:avLst/>
          </a:prstGeom>
          <a:noFill/>
        </p:spPr>
        <p:txBody>
          <a:bodyPr wrap="square" lIns="91440" tIns="45720" rIns="91440" bIns="45720" rtlCol="0" anchor="t">
            <a:spAutoFit/>
          </a:bodyPr>
          <a:lstStyle/>
          <a:p>
            <a:pPr algn="ctr">
              <a:spcBef>
                <a:spcPts val="400"/>
              </a:spcBef>
            </a:pPr>
            <a:r>
              <a:rPr lang="en-US" altLang="ko-KR" sz="6000" dirty="0">
                <a:solidFill>
                  <a:schemeClr val="tx1">
                    <a:lumMod val="75000"/>
                    <a:lumOff val="25000"/>
                  </a:schemeClr>
                </a:solidFill>
                <a:latin typeface="Poppins SemiBold" panose="00000700000000000000" pitchFamily="2" charset="0"/>
                <a:ea typeface="+mn-lt"/>
                <a:cs typeface="Poppins SemiBold" panose="00000700000000000000" pitchFamily="2" charset="0"/>
              </a:rPr>
              <a:t>vs</a:t>
            </a:r>
            <a:endParaRPr lang="ko-KR" sz="4800" dirty="0">
              <a:solidFill>
                <a:schemeClr val="tx1">
                  <a:lumMod val="75000"/>
                  <a:lumOff val="25000"/>
                </a:schemeClr>
              </a:solidFill>
              <a:latin typeface="Poppins SemiBold" panose="00000700000000000000" pitchFamily="2" charset="0"/>
              <a:ea typeface="맑은 고딕"/>
              <a:cs typeface="Poppins SemiBold" panose="00000700000000000000" pitchFamily="2" charset="0"/>
            </a:endParaRPr>
          </a:p>
        </p:txBody>
      </p:sp>
      <p:sp>
        <p:nvSpPr>
          <p:cNvPr id="21" name="TextBox 20">
            <a:extLst>
              <a:ext uri="{FF2B5EF4-FFF2-40B4-BE49-F238E27FC236}">
                <a16:creationId xmlns:a16="http://schemas.microsoft.com/office/drawing/2014/main" id="{C2B97E96-6E77-2ECC-DF3B-35CE55CE4169}"/>
              </a:ext>
            </a:extLst>
          </p:cNvPr>
          <p:cNvSpPr txBox="1"/>
          <p:nvPr/>
        </p:nvSpPr>
        <p:spPr>
          <a:xfrm>
            <a:off x="7371852" y="5926215"/>
            <a:ext cx="3044196" cy="400110"/>
          </a:xfrm>
          <a:prstGeom prst="rect">
            <a:avLst/>
          </a:prstGeom>
          <a:noFill/>
        </p:spPr>
        <p:txBody>
          <a:bodyPr wrap="square" lIns="91440" tIns="45720" rIns="91440" bIns="45720" rtlCol="0" anchor="t">
            <a:spAutoFit/>
          </a:bodyPr>
          <a:lstStyle/>
          <a:p>
            <a:pPr algn="ctr">
              <a:spcBef>
                <a:spcPts val="400"/>
              </a:spcBef>
            </a:pPr>
            <a:r>
              <a:rPr lang="en-US" altLang="ko-KR" sz="2000">
                <a:solidFill>
                  <a:schemeClr val="bg1">
                    <a:lumMod val="65000"/>
                  </a:schemeClr>
                </a:solidFill>
                <a:latin typeface="Poppins Medium" panose="00000600000000000000" pitchFamily="2" charset="0"/>
                <a:ea typeface="+mn-lt"/>
                <a:cs typeface="Poppins Medium" panose="00000600000000000000" pitchFamily="2" charset="0"/>
              </a:rPr>
              <a:t>Per pod</a:t>
            </a:r>
            <a:endParaRPr lang="ko-KR" altLang="ko-KR" sz="2000" dirty="0">
              <a:solidFill>
                <a:schemeClr val="bg1">
                  <a:lumMod val="65000"/>
                </a:schemeClr>
              </a:solidFill>
              <a:latin typeface="Poppins Medium" panose="00000600000000000000" pitchFamily="2" charset="0"/>
              <a:ea typeface="+mn-lt"/>
              <a:cs typeface="Poppins Medium" panose="00000600000000000000" pitchFamily="2" charset="0"/>
            </a:endParaRPr>
          </a:p>
        </p:txBody>
      </p:sp>
    </p:spTree>
    <p:extLst>
      <p:ext uri="{BB962C8B-B14F-4D97-AF65-F5344CB8AC3E}">
        <p14:creationId xmlns:p14="http://schemas.microsoft.com/office/powerpoint/2010/main" val="1427682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43</a:t>
            </a:fld>
            <a:r>
              <a:rPr lang="en-US" altLang="ko-KR"/>
              <a:t>/47</a:t>
            </a:r>
            <a:endParaRPr lang="ko-KR" altLang="en-US"/>
          </a:p>
        </p:txBody>
      </p:sp>
      <p:sp>
        <p:nvSpPr>
          <p:cNvPr id="34" name="TextBox 33">
            <a:extLst>
              <a:ext uri="{FF2B5EF4-FFF2-40B4-BE49-F238E27FC236}">
                <a16:creationId xmlns:a16="http://schemas.microsoft.com/office/drawing/2014/main" id="{4D2048D4-3749-97A2-F030-6FF165F842B4}"/>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Experiment</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pic>
        <p:nvPicPr>
          <p:cNvPr id="16" name="그림 15">
            <a:extLst>
              <a:ext uri="{FF2B5EF4-FFF2-40B4-BE49-F238E27FC236}">
                <a16:creationId xmlns:a16="http://schemas.microsoft.com/office/drawing/2014/main" id="{6BB4FCAE-FC49-69F2-4BB4-BB3917999E65}"/>
              </a:ext>
            </a:extLst>
          </p:cNvPr>
          <p:cNvPicPr>
            <a:picLocks noChangeAspect="1"/>
          </p:cNvPicPr>
          <p:nvPr/>
        </p:nvPicPr>
        <p:blipFill rotWithShape="1">
          <a:blip r:embed="rId3">
            <a:extLst>
              <a:ext uri="{28A0092B-C50C-407E-A947-70E740481C1C}">
                <a14:useLocalDpi xmlns:a14="http://schemas.microsoft.com/office/drawing/2010/main" val="0"/>
              </a:ext>
            </a:extLst>
          </a:blip>
          <a:srcRect l="55675" t="37219" r="29350" b="43669"/>
          <a:stretch/>
        </p:blipFill>
        <p:spPr>
          <a:xfrm>
            <a:off x="3746449" y="3322320"/>
            <a:ext cx="1062455" cy="496276"/>
          </a:xfrm>
          <a:prstGeom prst="rect">
            <a:avLst/>
          </a:prstGeom>
        </p:spPr>
      </p:pic>
      <p:pic>
        <p:nvPicPr>
          <p:cNvPr id="18" name="그림 17">
            <a:extLst>
              <a:ext uri="{FF2B5EF4-FFF2-40B4-BE49-F238E27FC236}">
                <a16:creationId xmlns:a16="http://schemas.microsoft.com/office/drawing/2014/main" id="{2CCBE473-C73B-09F5-6E83-F727592DCEDE}"/>
              </a:ext>
            </a:extLst>
          </p:cNvPr>
          <p:cNvPicPr>
            <a:picLocks noChangeAspect="1"/>
          </p:cNvPicPr>
          <p:nvPr/>
        </p:nvPicPr>
        <p:blipFill rotWithShape="1">
          <a:blip r:embed="rId3">
            <a:extLst>
              <a:ext uri="{28A0092B-C50C-407E-A947-70E740481C1C}">
                <a14:useLocalDpi xmlns:a14="http://schemas.microsoft.com/office/drawing/2010/main" val="0"/>
              </a:ext>
            </a:extLst>
          </a:blip>
          <a:srcRect l="55675" t="37219" r="29350" b="43669"/>
          <a:stretch/>
        </p:blipFill>
        <p:spPr>
          <a:xfrm>
            <a:off x="7383096" y="3322320"/>
            <a:ext cx="1062455" cy="496276"/>
          </a:xfrm>
          <a:prstGeom prst="rect">
            <a:avLst/>
          </a:prstGeom>
        </p:spPr>
      </p:pic>
      <p:grpSp>
        <p:nvGrpSpPr>
          <p:cNvPr id="6" name="그룹 5">
            <a:extLst>
              <a:ext uri="{FF2B5EF4-FFF2-40B4-BE49-F238E27FC236}">
                <a16:creationId xmlns:a16="http://schemas.microsoft.com/office/drawing/2014/main" id="{AA9BD356-EBC8-382B-875C-D319C082DF30}"/>
              </a:ext>
            </a:extLst>
          </p:cNvPr>
          <p:cNvGrpSpPr/>
          <p:nvPr/>
        </p:nvGrpSpPr>
        <p:grpSpPr>
          <a:xfrm>
            <a:off x="1207755" y="1945968"/>
            <a:ext cx="2385090" cy="4043947"/>
            <a:chOff x="1207755" y="1945968"/>
            <a:chExt cx="2385090" cy="4043947"/>
          </a:xfrm>
        </p:grpSpPr>
        <p:pic>
          <p:nvPicPr>
            <p:cNvPr id="4" name="그림 3" descr="텍스트, 플레이트, 식탁용기구, 접시이(가) 표시된 사진&#10;&#10;자동 생성된 설명">
              <a:extLst>
                <a:ext uri="{FF2B5EF4-FFF2-40B4-BE49-F238E27FC236}">
                  <a16:creationId xmlns:a16="http://schemas.microsoft.com/office/drawing/2014/main" id="{008BCEF8-38B5-674C-A882-77DC9E967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191" y="2841779"/>
              <a:ext cx="1559752" cy="1559752"/>
            </a:xfrm>
            <a:prstGeom prst="rect">
              <a:avLst/>
            </a:prstGeom>
          </p:spPr>
        </p:pic>
        <p:sp>
          <p:nvSpPr>
            <p:cNvPr id="24" name="TextBox 23">
              <a:extLst>
                <a:ext uri="{FF2B5EF4-FFF2-40B4-BE49-F238E27FC236}">
                  <a16:creationId xmlns:a16="http://schemas.microsoft.com/office/drawing/2014/main" id="{59F5048C-2DC2-AEBD-1804-6F35571616E7}"/>
                </a:ext>
              </a:extLst>
            </p:cNvPr>
            <p:cNvSpPr txBox="1"/>
            <p:nvPr/>
          </p:nvSpPr>
          <p:spPr>
            <a:xfrm>
              <a:off x="1325327" y="4963993"/>
              <a:ext cx="2149946" cy="1025922"/>
            </a:xfrm>
            <a:prstGeom prst="rect">
              <a:avLst/>
            </a:prstGeom>
            <a:noFill/>
          </p:spPr>
          <p:txBody>
            <a:bodyPr wrap="square" lIns="91440" tIns="45720" rIns="91440" bIns="45720" rtlCol="0" anchor="t">
              <a:spAutoFit/>
            </a:bodyPr>
            <a:lstStyle/>
            <a:p>
              <a:pPr algn="ctr">
                <a:spcBef>
                  <a:spcPts val="400"/>
                </a:spcBef>
              </a:pPr>
              <a:r>
                <a:rPr lang="en-US" altLang="ko-KR" dirty="0">
                  <a:solidFill>
                    <a:schemeClr val="bg1">
                      <a:lumMod val="65000"/>
                    </a:schemeClr>
                  </a:solidFill>
                  <a:latin typeface="Poppins Medium" panose="00000600000000000000" pitchFamily="2" charset="0"/>
                  <a:ea typeface="+mn-lt"/>
                  <a:cs typeface="Poppins Medium" panose="00000600000000000000" pitchFamily="2" charset="0"/>
                </a:rPr>
                <a:t>Users: 250</a:t>
              </a:r>
            </a:p>
            <a:p>
              <a:pPr algn="ctr">
                <a:spcBef>
                  <a:spcPts val="400"/>
                </a:spcBef>
              </a:pPr>
              <a:r>
                <a:rPr lang="en-US" altLang="ko-KR" dirty="0">
                  <a:solidFill>
                    <a:schemeClr val="bg1">
                      <a:lumMod val="65000"/>
                    </a:schemeClr>
                  </a:solidFill>
                  <a:latin typeface="Poppins Medium" panose="00000600000000000000" pitchFamily="2" charset="0"/>
                  <a:ea typeface="+mn-lt"/>
                  <a:cs typeface="Poppins Medium" panose="00000600000000000000" pitchFamily="2" charset="0"/>
                </a:rPr>
                <a:t>Spawn rate: 10</a:t>
              </a:r>
            </a:p>
            <a:p>
              <a:pPr algn="ctr">
                <a:spcBef>
                  <a:spcPts val="400"/>
                </a:spcBef>
              </a:pPr>
              <a:r>
                <a:rPr lang="en-US" altLang="ko-KR" dirty="0">
                  <a:solidFill>
                    <a:schemeClr val="bg1">
                      <a:lumMod val="65000"/>
                    </a:schemeClr>
                  </a:solidFill>
                  <a:latin typeface="Poppins Medium" panose="00000600000000000000" pitchFamily="2" charset="0"/>
                  <a:ea typeface="+mn-lt"/>
                  <a:cs typeface="Poppins Medium" panose="00000600000000000000" pitchFamily="2" charset="0"/>
                </a:rPr>
                <a:t>Time: 4 Min.</a:t>
              </a:r>
              <a:endParaRPr lang="ko-KR" altLang="ko-KR" dirty="0">
                <a:solidFill>
                  <a:schemeClr val="bg1">
                    <a:lumMod val="65000"/>
                  </a:schemeClr>
                </a:solidFill>
                <a:latin typeface="Poppins Medium" panose="00000600000000000000" pitchFamily="2" charset="0"/>
                <a:ea typeface="+mn-lt"/>
                <a:cs typeface="Poppins Medium" panose="00000600000000000000" pitchFamily="2" charset="0"/>
              </a:endParaRPr>
            </a:p>
          </p:txBody>
        </p:sp>
        <p:sp>
          <p:nvSpPr>
            <p:cNvPr id="32" name="TextBox 31">
              <a:extLst>
                <a:ext uri="{FF2B5EF4-FFF2-40B4-BE49-F238E27FC236}">
                  <a16:creationId xmlns:a16="http://schemas.microsoft.com/office/drawing/2014/main" id="{CAA65672-9EC8-50DB-B2AE-E42EB6B58D03}"/>
                </a:ext>
              </a:extLst>
            </p:cNvPr>
            <p:cNvSpPr txBox="1"/>
            <p:nvPr/>
          </p:nvSpPr>
          <p:spPr>
            <a:xfrm>
              <a:off x="1207755" y="1945968"/>
              <a:ext cx="2385090"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rPr>
                <a:t>1st TEST</a:t>
              </a:r>
              <a:endParaRPr lang="ko-KR" dirty="0">
                <a:solidFill>
                  <a:schemeClr val="tx1">
                    <a:lumMod val="75000"/>
                    <a:lumOff val="25000"/>
                  </a:schemeClr>
                </a:solidFill>
                <a:latin typeface="Poppins SemiBold" panose="00000700000000000000" pitchFamily="2" charset="0"/>
                <a:ea typeface="맑은 고딕"/>
                <a:cs typeface="Poppins SemiBold" panose="00000700000000000000" pitchFamily="2" charset="0"/>
              </a:endParaRPr>
            </a:p>
          </p:txBody>
        </p:sp>
        <p:sp>
          <p:nvSpPr>
            <p:cNvPr id="5" name="직사각형 4">
              <a:extLst>
                <a:ext uri="{FF2B5EF4-FFF2-40B4-BE49-F238E27FC236}">
                  <a16:creationId xmlns:a16="http://schemas.microsoft.com/office/drawing/2014/main" id="{58FD7C7C-1328-C7A4-1EEA-510255E765C2}"/>
                </a:ext>
              </a:extLst>
            </p:cNvPr>
            <p:cNvSpPr/>
            <p:nvPr/>
          </p:nvSpPr>
          <p:spPr>
            <a:xfrm>
              <a:off x="1943100" y="2942780"/>
              <a:ext cx="914400" cy="328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a:extLst>
              <a:ext uri="{FF2B5EF4-FFF2-40B4-BE49-F238E27FC236}">
                <a16:creationId xmlns:a16="http://schemas.microsoft.com/office/drawing/2014/main" id="{765182FD-162A-6F6F-2A3C-76074B2AA0DC}"/>
              </a:ext>
            </a:extLst>
          </p:cNvPr>
          <p:cNvGrpSpPr/>
          <p:nvPr/>
        </p:nvGrpSpPr>
        <p:grpSpPr>
          <a:xfrm>
            <a:off x="8716729" y="1945968"/>
            <a:ext cx="2385090" cy="4043947"/>
            <a:chOff x="8868405" y="1945968"/>
            <a:chExt cx="2385090" cy="4043947"/>
          </a:xfrm>
        </p:grpSpPr>
        <p:sp>
          <p:nvSpPr>
            <p:cNvPr id="29" name="TextBox 28">
              <a:extLst>
                <a:ext uri="{FF2B5EF4-FFF2-40B4-BE49-F238E27FC236}">
                  <a16:creationId xmlns:a16="http://schemas.microsoft.com/office/drawing/2014/main" id="{D2AE3541-4335-2987-EEAA-10CACBDC07FD}"/>
                </a:ext>
              </a:extLst>
            </p:cNvPr>
            <p:cNvSpPr txBox="1"/>
            <p:nvPr/>
          </p:nvSpPr>
          <p:spPr>
            <a:xfrm>
              <a:off x="8985977" y="4963993"/>
              <a:ext cx="2149946" cy="1025922"/>
            </a:xfrm>
            <a:prstGeom prst="rect">
              <a:avLst/>
            </a:prstGeom>
            <a:noFill/>
          </p:spPr>
          <p:txBody>
            <a:bodyPr wrap="square" lIns="91440" tIns="45720" rIns="91440" bIns="45720" rtlCol="0" anchor="t">
              <a:spAutoFit/>
            </a:bodyPr>
            <a:lstStyle/>
            <a:p>
              <a:pPr algn="ctr">
                <a:spcBef>
                  <a:spcPts val="400"/>
                </a:spcBef>
              </a:pPr>
              <a:r>
                <a:rPr lang="en-US" altLang="ko-KR" dirty="0">
                  <a:solidFill>
                    <a:schemeClr val="bg1">
                      <a:lumMod val="65000"/>
                    </a:schemeClr>
                  </a:solidFill>
                  <a:latin typeface="Poppins Medium" panose="00000600000000000000" pitchFamily="2" charset="0"/>
                  <a:ea typeface="+mn-lt"/>
                  <a:cs typeface="Poppins Medium" panose="00000600000000000000" pitchFamily="2" charset="0"/>
                </a:rPr>
                <a:t>Users: 500</a:t>
              </a:r>
            </a:p>
            <a:p>
              <a:pPr algn="ctr">
                <a:spcBef>
                  <a:spcPts val="400"/>
                </a:spcBef>
              </a:pPr>
              <a:r>
                <a:rPr lang="en-US" altLang="ko-KR" dirty="0">
                  <a:solidFill>
                    <a:schemeClr val="bg1">
                      <a:lumMod val="65000"/>
                    </a:schemeClr>
                  </a:solidFill>
                  <a:latin typeface="Poppins Medium" panose="00000600000000000000" pitchFamily="2" charset="0"/>
                  <a:ea typeface="+mn-lt"/>
                  <a:cs typeface="Poppins Medium" panose="00000600000000000000" pitchFamily="2" charset="0"/>
                </a:rPr>
                <a:t>Spawn rate: 20</a:t>
              </a:r>
            </a:p>
            <a:p>
              <a:pPr algn="ctr">
                <a:spcBef>
                  <a:spcPts val="400"/>
                </a:spcBef>
              </a:pPr>
              <a:r>
                <a:rPr lang="en-US" altLang="ko-KR" dirty="0">
                  <a:solidFill>
                    <a:schemeClr val="bg1">
                      <a:lumMod val="65000"/>
                    </a:schemeClr>
                  </a:solidFill>
                  <a:latin typeface="Poppins Medium" panose="00000600000000000000" pitchFamily="2" charset="0"/>
                  <a:ea typeface="+mn-lt"/>
                  <a:cs typeface="Poppins Medium" panose="00000600000000000000" pitchFamily="2" charset="0"/>
                </a:rPr>
                <a:t>Time: 6 Min.</a:t>
              </a:r>
              <a:endParaRPr lang="ko-KR" altLang="ko-KR" dirty="0">
                <a:solidFill>
                  <a:schemeClr val="bg1">
                    <a:lumMod val="65000"/>
                  </a:schemeClr>
                </a:solidFill>
                <a:latin typeface="Poppins Medium" panose="00000600000000000000" pitchFamily="2" charset="0"/>
                <a:ea typeface="+mn-lt"/>
                <a:cs typeface="Poppins Medium" panose="00000600000000000000" pitchFamily="2" charset="0"/>
              </a:endParaRPr>
            </a:p>
          </p:txBody>
        </p:sp>
        <p:pic>
          <p:nvPicPr>
            <p:cNvPr id="31" name="그림 30" descr="텍스트, 플레이트, 식탁용기구, 접시이(가) 표시된 사진&#10;&#10;자동 생성된 설명">
              <a:extLst>
                <a:ext uri="{FF2B5EF4-FFF2-40B4-BE49-F238E27FC236}">
                  <a16:creationId xmlns:a16="http://schemas.microsoft.com/office/drawing/2014/main" id="{D260E15D-AFBF-6B6B-7DAE-5BA3770D3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9174" y="2873954"/>
              <a:ext cx="1559752" cy="1559752"/>
            </a:xfrm>
            <a:prstGeom prst="rect">
              <a:avLst/>
            </a:prstGeom>
          </p:spPr>
        </p:pic>
        <p:sp>
          <p:nvSpPr>
            <p:cNvPr id="33" name="직사각형 32">
              <a:extLst>
                <a:ext uri="{FF2B5EF4-FFF2-40B4-BE49-F238E27FC236}">
                  <a16:creationId xmlns:a16="http://schemas.microsoft.com/office/drawing/2014/main" id="{C69410C9-03C3-332B-BF0E-A0FD52AF6A32}"/>
                </a:ext>
              </a:extLst>
            </p:cNvPr>
            <p:cNvSpPr/>
            <p:nvPr/>
          </p:nvSpPr>
          <p:spPr>
            <a:xfrm>
              <a:off x="9643311" y="2942780"/>
              <a:ext cx="914400" cy="328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4BF44850-FA1B-1B7D-AB3C-9199C9526661}"/>
                </a:ext>
              </a:extLst>
            </p:cNvPr>
            <p:cNvSpPr txBox="1"/>
            <p:nvPr/>
          </p:nvSpPr>
          <p:spPr>
            <a:xfrm>
              <a:off x="8868405" y="1945968"/>
              <a:ext cx="2385090"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rPr>
                <a:t>2nd TEST</a:t>
              </a:r>
              <a:endParaRPr lang="ko-KR" dirty="0">
                <a:solidFill>
                  <a:schemeClr val="tx1">
                    <a:lumMod val="75000"/>
                    <a:lumOff val="25000"/>
                  </a:schemeClr>
                </a:solidFill>
                <a:latin typeface="Poppins SemiBold" panose="00000700000000000000" pitchFamily="2" charset="0"/>
                <a:ea typeface="맑은 고딕"/>
                <a:cs typeface="Poppins SemiBold" panose="00000700000000000000" pitchFamily="2" charset="0"/>
              </a:endParaRPr>
            </a:p>
          </p:txBody>
        </p:sp>
      </p:grpSp>
      <p:grpSp>
        <p:nvGrpSpPr>
          <p:cNvPr id="11" name="그룹 10">
            <a:extLst>
              <a:ext uri="{FF2B5EF4-FFF2-40B4-BE49-F238E27FC236}">
                <a16:creationId xmlns:a16="http://schemas.microsoft.com/office/drawing/2014/main" id="{8D38029B-6A7F-6ABE-18FE-0B6EC2C10573}"/>
              </a:ext>
            </a:extLst>
          </p:cNvPr>
          <p:cNvGrpSpPr/>
          <p:nvPr/>
        </p:nvGrpSpPr>
        <p:grpSpPr>
          <a:xfrm>
            <a:off x="4903455" y="1945968"/>
            <a:ext cx="2385090" cy="3387357"/>
            <a:chOff x="4903455" y="1945968"/>
            <a:chExt cx="2385090" cy="3387357"/>
          </a:xfrm>
        </p:grpSpPr>
        <p:pic>
          <p:nvPicPr>
            <p:cNvPr id="10" name="그림 9">
              <a:extLst>
                <a:ext uri="{FF2B5EF4-FFF2-40B4-BE49-F238E27FC236}">
                  <a16:creationId xmlns:a16="http://schemas.microsoft.com/office/drawing/2014/main" id="{AE36CB26-173D-96EF-FB49-574498A2AB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850" y="3005308"/>
              <a:ext cx="1130300" cy="1130300"/>
            </a:xfrm>
            <a:prstGeom prst="rect">
              <a:avLst/>
            </a:prstGeom>
          </p:spPr>
        </p:pic>
        <p:sp>
          <p:nvSpPr>
            <p:cNvPr id="36" name="TextBox 35">
              <a:extLst>
                <a:ext uri="{FF2B5EF4-FFF2-40B4-BE49-F238E27FC236}">
                  <a16:creationId xmlns:a16="http://schemas.microsoft.com/office/drawing/2014/main" id="{A2E43F72-7476-2994-9455-8607EFF0FA03}"/>
                </a:ext>
              </a:extLst>
            </p:cNvPr>
            <p:cNvSpPr txBox="1"/>
            <p:nvPr/>
          </p:nvSpPr>
          <p:spPr>
            <a:xfrm>
              <a:off x="5021027" y="4963993"/>
              <a:ext cx="2149946" cy="369332"/>
            </a:xfrm>
            <a:prstGeom prst="rect">
              <a:avLst/>
            </a:prstGeom>
            <a:noFill/>
          </p:spPr>
          <p:txBody>
            <a:bodyPr wrap="square" lIns="91440" tIns="45720" rIns="91440" bIns="45720" rtlCol="0" anchor="t">
              <a:spAutoFit/>
            </a:bodyPr>
            <a:lstStyle/>
            <a:p>
              <a:pPr algn="ctr">
                <a:spcBef>
                  <a:spcPts val="400"/>
                </a:spcBef>
              </a:pPr>
              <a:r>
                <a:rPr lang="en-US" altLang="ko-KR" dirty="0">
                  <a:solidFill>
                    <a:schemeClr val="bg1">
                      <a:lumMod val="65000"/>
                    </a:schemeClr>
                  </a:solidFill>
                  <a:latin typeface="Poppins Medium" panose="00000600000000000000" pitchFamily="2" charset="0"/>
                  <a:ea typeface="+mn-lt"/>
                  <a:cs typeface="Poppins Medium" panose="00000600000000000000" pitchFamily="2" charset="0"/>
                </a:rPr>
                <a:t>Time: 30 Sec.</a:t>
              </a:r>
              <a:endParaRPr lang="ko-KR" altLang="ko-KR" dirty="0">
                <a:solidFill>
                  <a:schemeClr val="bg1">
                    <a:lumMod val="65000"/>
                  </a:schemeClr>
                </a:solidFill>
                <a:latin typeface="Poppins Medium" panose="00000600000000000000" pitchFamily="2" charset="0"/>
                <a:ea typeface="+mn-lt"/>
                <a:cs typeface="Poppins Medium" panose="00000600000000000000" pitchFamily="2" charset="0"/>
              </a:endParaRPr>
            </a:p>
          </p:txBody>
        </p:sp>
        <p:sp>
          <p:nvSpPr>
            <p:cNvPr id="38" name="TextBox 37">
              <a:extLst>
                <a:ext uri="{FF2B5EF4-FFF2-40B4-BE49-F238E27FC236}">
                  <a16:creationId xmlns:a16="http://schemas.microsoft.com/office/drawing/2014/main" id="{D2DA2249-A319-0F9F-C391-216AF0F4D72B}"/>
                </a:ext>
              </a:extLst>
            </p:cNvPr>
            <p:cNvSpPr txBox="1"/>
            <p:nvPr/>
          </p:nvSpPr>
          <p:spPr>
            <a:xfrm>
              <a:off x="4903455" y="1945968"/>
              <a:ext cx="2385090"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rPr>
                <a:t>Set Values</a:t>
              </a:r>
              <a:endParaRPr lang="ko-KR" dirty="0">
                <a:solidFill>
                  <a:schemeClr val="tx1">
                    <a:lumMod val="75000"/>
                    <a:lumOff val="25000"/>
                  </a:schemeClr>
                </a:solidFill>
                <a:latin typeface="Poppins SemiBold" panose="00000700000000000000" pitchFamily="2" charset="0"/>
                <a:ea typeface="맑은 고딕"/>
                <a:cs typeface="Poppins SemiBold" panose="00000700000000000000" pitchFamily="2" charset="0"/>
              </a:endParaRPr>
            </a:p>
          </p:txBody>
        </p:sp>
      </p:grpSp>
    </p:spTree>
    <p:extLst>
      <p:ext uri="{BB962C8B-B14F-4D97-AF65-F5344CB8AC3E}">
        <p14:creationId xmlns:p14="http://schemas.microsoft.com/office/powerpoint/2010/main" val="105733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nodeType="withEffect">
                                  <p:stCondLst>
                                    <p:cond delay="1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500"/>
                                        <p:tgtEl>
                                          <p:spTgt spid="16"/>
                                        </p:tgtEl>
                                      </p:cBhvr>
                                    </p:animEffect>
                                  </p:childTnLst>
                                </p:cTn>
                              </p:par>
                              <p:par>
                                <p:cTn id="10" presetID="10" presetClass="entr" presetSubtype="0" fill="hold" nodeType="withEffect">
                                  <p:stCondLst>
                                    <p:cond delay="20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275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 presetClass="entr" presetSubtype="0" fill="hold" nodeType="withEffect">
                                  <p:stCondLst>
                                    <p:cond delay="350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Conclusion</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44</a:t>
            </a:fld>
            <a:r>
              <a:rPr lang="en-US" altLang="ko-KR"/>
              <a:t>/47</a:t>
            </a:r>
            <a:endParaRPr lang="ko-KR" altLang="en-US"/>
          </a:p>
        </p:txBody>
      </p:sp>
      <p:sp>
        <p:nvSpPr>
          <p:cNvPr id="8" name="TextBox 7">
            <a:extLst>
              <a:ext uri="{FF2B5EF4-FFF2-40B4-BE49-F238E27FC236}">
                <a16:creationId xmlns:a16="http://schemas.microsoft.com/office/drawing/2014/main" id="{0F373005-743E-4B84-731B-5C27497CF76C}"/>
              </a:ext>
            </a:extLst>
          </p:cNvPr>
          <p:cNvSpPr txBox="1"/>
          <p:nvPr/>
        </p:nvSpPr>
        <p:spPr>
          <a:xfrm>
            <a:off x="2841839" y="809452"/>
            <a:ext cx="2032912" cy="369332"/>
          </a:xfrm>
          <a:prstGeom prst="rect">
            <a:avLst/>
          </a:prstGeom>
          <a:noFill/>
        </p:spPr>
        <p:txBody>
          <a:bodyPr wrap="square" lIns="91440" tIns="45720" rIns="91440" bIns="45720" anchor="t">
            <a:spAutoFit/>
          </a:bodyPr>
          <a:lstStyle/>
          <a:p>
            <a:r>
              <a:rPr lang="en-US" altLang="ko-KR" dirty="0">
                <a:solidFill>
                  <a:schemeClr val="bg1">
                    <a:lumMod val="65000"/>
                  </a:schemeClr>
                </a:solidFill>
                <a:latin typeface="Poppins Medium"/>
                <a:ea typeface="-윤고딕340"/>
                <a:cs typeface="Poppins Medium"/>
              </a:rPr>
              <a:t>Result</a:t>
            </a:r>
            <a:endParaRPr lang="ko-KR" altLang="en-US" dirty="0">
              <a:solidFill>
                <a:schemeClr val="bg1">
                  <a:lumMod val="65000"/>
                </a:schemeClr>
              </a:solidFill>
            </a:endParaRPr>
          </a:p>
        </p:txBody>
      </p:sp>
      <p:sp>
        <p:nvSpPr>
          <p:cNvPr id="10" name="TextBox 9">
            <a:extLst>
              <a:ext uri="{FF2B5EF4-FFF2-40B4-BE49-F238E27FC236}">
                <a16:creationId xmlns:a16="http://schemas.microsoft.com/office/drawing/2014/main" id="{DA73F668-E6B3-E696-D46A-28A8F3BF44E5}"/>
              </a:ext>
            </a:extLst>
          </p:cNvPr>
          <p:cNvSpPr txBox="1"/>
          <p:nvPr/>
        </p:nvSpPr>
        <p:spPr>
          <a:xfrm>
            <a:off x="3670621" y="1692384"/>
            <a:ext cx="4850758"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50000"/>
                    <a:lumOff val="50000"/>
                  </a:schemeClr>
                </a:solidFill>
                <a:latin typeface="Poppins SemiBold" panose="00000700000000000000" pitchFamily="2" charset="0"/>
                <a:ea typeface="+mn-lt"/>
                <a:cs typeface="Poppins SemiBold" panose="00000700000000000000" pitchFamily="2" charset="0"/>
              </a:rPr>
              <a:t>Evaluation Index</a:t>
            </a:r>
            <a:endParaRPr lang="ko-KR" dirty="0">
              <a:solidFill>
                <a:schemeClr val="tx1">
                  <a:lumMod val="50000"/>
                  <a:lumOff val="50000"/>
                </a:schemeClr>
              </a:solidFill>
              <a:latin typeface="Poppins SemiBold" panose="00000700000000000000" pitchFamily="2" charset="0"/>
              <a:ea typeface="맑은 고딕"/>
              <a:cs typeface="Poppins SemiBold" panose="00000700000000000000" pitchFamily="2" charset="0"/>
            </a:endParaRPr>
          </a:p>
        </p:txBody>
      </p:sp>
      <p:grpSp>
        <p:nvGrpSpPr>
          <p:cNvPr id="3" name="그룹 2">
            <a:extLst>
              <a:ext uri="{FF2B5EF4-FFF2-40B4-BE49-F238E27FC236}">
                <a16:creationId xmlns:a16="http://schemas.microsoft.com/office/drawing/2014/main" id="{4E6411EE-32D0-03EB-CBE9-F55A792AA890}"/>
              </a:ext>
            </a:extLst>
          </p:cNvPr>
          <p:cNvGrpSpPr/>
          <p:nvPr/>
        </p:nvGrpSpPr>
        <p:grpSpPr>
          <a:xfrm>
            <a:off x="4008028" y="2856135"/>
            <a:ext cx="4175944" cy="2617184"/>
            <a:chOff x="3952056" y="3052435"/>
            <a:chExt cx="4175944" cy="2617184"/>
          </a:xfrm>
        </p:grpSpPr>
        <p:sp>
          <p:nvSpPr>
            <p:cNvPr id="11" name="TextBox 10">
              <a:extLst>
                <a:ext uri="{FF2B5EF4-FFF2-40B4-BE49-F238E27FC236}">
                  <a16:creationId xmlns:a16="http://schemas.microsoft.com/office/drawing/2014/main" id="{B3FE8067-191F-1CED-71BE-F16BF29320A6}"/>
                </a:ext>
              </a:extLst>
            </p:cNvPr>
            <p:cNvSpPr txBox="1"/>
            <p:nvPr/>
          </p:nvSpPr>
          <p:spPr>
            <a:xfrm>
              <a:off x="3952056" y="3052435"/>
              <a:ext cx="1870177" cy="523220"/>
            </a:xfrm>
            <a:prstGeom prst="rect">
              <a:avLst/>
            </a:prstGeom>
            <a:noFill/>
          </p:spPr>
          <p:txBody>
            <a:bodyPr wrap="square" lIns="91440" tIns="45720" rIns="91440" bIns="45720" rtlCol="0" anchor="t">
              <a:spAutoFit/>
            </a:bodyPr>
            <a:lstStyle/>
            <a:p>
              <a:pPr>
                <a:spcBef>
                  <a:spcPts val="400"/>
                </a:spcBef>
              </a:pPr>
              <a:r>
                <a:rPr lang="en-US" altLang="ko-KR" sz="2800" dirty="0">
                  <a:solidFill>
                    <a:schemeClr val="tx1">
                      <a:lumMod val="75000"/>
                      <a:lumOff val="25000"/>
                    </a:schemeClr>
                  </a:solidFill>
                  <a:latin typeface="Poppins SemiBold" panose="00000700000000000000" pitchFamily="2" charset="0"/>
                  <a:ea typeface="+mn-lt"/>
                  <a:cs typeface="Poppins SemiBold" panose="00000700000000000000" pitchFamily="2" charset="0"/>
                </a:rPr>
                <a:t>1. CPU</a:t>
              </a:r>
              <a:endParaRPr lang="ko-KR" sz="2000" dirty="0">
                <a:solidFill>
                  <a:schemeClr val="tx1">
                    <a:lumMod val="75000"/>
                    <a:lumOff val="25000"/>
                  </a:schemeClr>
                </a:solidFill>
                <a:latin typeface="Poppins SemiBold" panose="00000700000000000000" pitchFamily="2" charset="0"/>
                <a:ea typeface="맑은 고딕"/>
                <a:cs typeface="Poppins SemiBold" panose="00000700000000000000" pitchFamily="2" charset="0"/>
              </a:endParaRPr>
            </a:p>
          </p:txBody>
        </p:sp>
        <p:sp>
          <p:nvSpPr>
            <p:cNvPr id="13" name="TextBox 12">
              <a:extLst>
                <a:ext uri="{FF2B5EF4-FFF2-40B4-BE49-F238E27FC236}">
                  <a16:creationId xmlns:a16="http://schemas.microsoft.com/office/drawing/2014/main" id="{577E7B68-A4BF-19D0-E855-A37080CF969D}"/>
                </a:ext>
              </a:extLst>
            </p:cNvPr>
            <p:cNvSpPr txBox="1"/>
            <p:nvPr/>
          </p:nvSpPr>
          <p:spPr>
            <a:xfrm>
              <a:off x="3952056" y="4097040"/>
              <a:ext cx="4175944" cy="523220"/>
            </a:xfrm>
            <a:prstGeom prst="rect">
              <a:avLst/>
            </a:prstGeom>
            <a:noFill/>
          </p:spPr>
          <p:txBody>
            <a:bodyPr wrap="square" lIns="91440" tIns="45720" rIns="91440" bIns="45720" rtlCol="0" anchor="t">
              <a:spAutoFit/>
            </a:bodyPr>
            <a:lstStyle/>
            <a:p>
              <a:pPr>
                <a:spcBef>
                  <a:spcPts val="400"/>
                </a:spcBef>
              </a:pPr>
              <a:r>
                <a:rPr lang="en-US" altLang="ko-KR" sz="2800" dirty="0">
                  <a:solidFill>
                    <a:schemeClr val="tx1">
                      <a:lumMod val="75000"/>
                      <a:lumOff val="25000"/>
                    </a:schemeClr>
                  </a:solidFill>
                  <a:latin typeface="Poppins SemiBold" panose="00000700000000000000" pitchFamily="2" charset="0"/>
                  <a:ea typeface="+mn-lt"/>
                  <a:cs typeface="Poppins SemiBold" panose="00000700000000000000" pitchFamily="2" charset="0"/>
                </a:rPr>
                <a:t>2. Request Per Second</a:t>
              </a:r>
              <a:endParaRPr lang="ko-KR" sz="2000" dirty="0">
                <a:solidFill>
                  <a:schemeClr val="tx1">
                    <a:lumMod val="75000"/>
                    <a:lumOff val="25000"/>
                  </a:schemeClr>
                </a:solidFill>
                <a:latin typeface="Poppins SemiBold" panose="00000700000000000000" pitchFamily="2" charset="0"/>
                <a:ea typeface="맑은 고딕"/>
                <a:cs typeface="Poppins SemiBold" panose="00000700000000000000" pitchFamily="2" charset="0"/>
              </a:endParaRPr>
            </a:p>
          </p:txBody>
        </p:sp>
        <p:sp>
          <p:nvSpPr>
            <p:cNvPr id="14" name="TextBox 13">
              <a:extLst>
                <a:ext uri="{FF2B5EF4-FFF2-40B4-BE49-F238E27FC236}">
                  <a16:creationId xmlns:a16="http://schemas.microsoft.com/office/drawing/2014/main" id="{6496473B-B5BB-8352-E87A-3F6E29A6E1B2}"/>
                </a:ext>
              </a:extLst>
            </p:cNvPr>
            <p:cNvSpPr txBox="1"/>
            <p:nvPr/>
          </p:nvSpPr>
          <p:spPr>
            <a:xfrm>
              <a:off x="3952057" y="5146399"/>
              <a:ext cx="3718744" cy="523220"/>
            </a:xfrm>
            <a:prstGeom prst="rect">
              <a:avLst/>
            </a:prstGeom>
            <a:noFill/>
          </p:spPr>
          <p:txBody>
            <a:bodyPr wrap="square" lIns="91440" tIns="45720" rIns="91440" bIns="45720" rtlCol="0" anchor="t">
              <a:spAutoFit/>
            </a:bodyPr>
            <a:lstStyle/>
            <a:p>
              <a:pPr>
                <a:spcBef>
                  <a:spcPts val="400"/>
                </a:spcBef>
              </a:pPr>
              <a:r>
                <a:rPr lang="en-US" altLang="ko-KR" sz="2800" dirty="0">
                  <a:solidFill>
                    <a:schemeClr val="tx1">
                      <a:lumMod val="75000"/>
                      <a:lumOff val="25000"/>
                    </a:schemeClr>
                  </a:solidFill>
                  <a:latin typeface="Poppins SemiBold" panose="00000700000000000000" pitchFamily="2" charset="0"/>
                  <a:ea typeface="+mn-lt"/>
                  <a:cs typeface="Poppins SemiBold" panose="00000700000000000000" pitchFamily="2" charset="0"/>
                </a:rPr>
                <a:t>3. Response Times</a:t>
              </a:r>
              <a:endParaRPr lang="ko-KR" sz="2000" dirty="0">
                <a:solidFill>
                  <a:schemeClr val="tx1">
                    <a:lumMod val="75000"/>
                    <a:lumOff val="25000"/>
                  </a:schemeClr>
                </a:solidFill>
                <a:latin typeface="Poppins SemiBold" panose="00000700000000000000" pitchFamily="2" charset="0"/>
                <a:ea typeface="맑은 고딕"/>
                <a:cs typeface="Poppins SemiBold" panose="00000700000000000000" pitchFamily="2" charset="0"/>
              </a:endParaRPr>
            </a:p>
          </p:txBody>
        </p:sp>
      </p:grpSp>
    </p:spTree>
    <p:extLst>
      <p:ext uri="{BB962C8B-B14F-4D97-AF65-F5344CB8AC3E}">
        <p14:creationId xmlns:p14="http://schemas.microsoft.com/office/powerpoint/2010/main" val="2001171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Conclusion</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45</a:t>
            </a:fld>
            <a:r>
              <a:rPr lang="en-US" altLang="ko-KR"/>
              <a:t>/47</a:t>
            </a:r>
            <a:endParaRPr lang="ko-KR" altLang="en-US"/>
          </a:p>
        </p:txBody>
      </p:sp>
      <p:sp>
        <p:nvSpPr>
          <p:cNvPr id="8" name="TextBox 7">
            <a:extLst>
              <a:ext uri="{FF2B5EF4-FFF2-40B4-BE49-F238E27FC236}">
                <a16:creationId xmlns:a16="http://schemas.microsoft.com/office/drawing/2014/main" id="{0F373005-743E-4B84-731B-5C27497CF76C}"/>
              </a:ext>
            </a:extLst>
          </p:cNvPr>
          <p:cNvSpPr txBox="1"/>
          <p:nvPr/>
        </p:nvSpPr>
        <p:spPr>
          <a:xfrm>
            <a:off x="2841839" y="809452"/>
            <a:ext cx="2032912" cy="369332"/>
          </a:xfrm>
          <a:prstGeom prst="rect">
            <a:avLst/>
          </a:prstGeom>
          <a:noFill/>
        </p:spPr>
        <p:txBody>
          <a:bodyPr wrap="square" lIns="91440" tIns="45720" rIns="91440" bIns="45720" anchor="t">
            <a:spAutoFit/>
          </a:bodyPr>
          <a:lstStyle/>
          <a:p>
            <a:r>
              <a:rPr lang="en-US" altLang="ko-KR">
                <a:solidFill>
                  <a:schemeClr val="bg1">
                    <a:lumMod val="65000"/>
                  </a:schemeClr>
                </a:solidFill>
                <a:latin typeface="Poppins Medium"/>
                <a:ea typeface="-윤고딕340"/>
                <a:cs typeface="Poppins Medium"/>
              </a:rPr>
              <a:t>Result</a:t>
            </a:r>
            <a:endParaRPr lang="ko-KR" altLang="en-US">
              <a:solidFill>
                <a:schemeClr val="bg1">
                  <a:lumMod val="65000"/>
                </a:schemeClr>
              </a:solidFill>
            </a:endParaRPr>
          </a:p>
        </p:txBody>
      </p:sp>
      <p:sp>
        <p:nvSpPr>
          <p:cNvPr id="11" name="TextBox 10">
            <a:extLst>
              <a:ext uri="{FF2B5EF4-FFF2-40B4-BE49-F238E27FC236}">
                <a16:creationId xmlns:a16="http://schemas.microsoft.com/office/drawing/2014/main" id="{2EA20E9D-F95D-EE73-6267-D1F37363747A}"/>
              </a:ext>
            </a:extLst>
          </p:cNvPr>
          <p:cNvSpPr txBox="1"/>
          <p:nvPr/>
        </p:nvSpPr>
        <p:spPr>
          <a:xfrm>
            <a:off x="5035510" y="1540108"/>
            <a:ext cx="2120979" cy="477054"/>
          </a:xfrm>
          <a:prstGeom prst="rect">
            <a:avLst/>
          </a:prstGeom>
          <a:noFill/>
        </p:spPr>
        <p:txBody>
          <a:bodyPr wrap="square" lIns="91440" tIns="45720" rIns="91440" bIns="45720" rtlCol="0" anchor="t">
            <a:spAutoFit/>
          </a:bodyPr>
          <a:lstStyle/>
          <a:p>
            <a:pPr algn="ctr">
              <a:spcBef>
                <a:spcPts val="400"/>
              </a:spcBef>
            </a:pPr>
            <a:r>
              <a:rPr lang="en-US" altLang="ko-KR" sz="2500">
                <a:solidFill>
                  <a:schemeClr val="tx1">
                    <a:lumMod val="75000"/>
                    <a:lumOff val="25000"/>
                  </a:schemeClr>
                </a:solidFill>
                <a:latin typeface="Poppins Medium" panose="00000600000000000000" pitchFamily="2" charset="0"/>
                <a:ea typeface="+mn-lt"/>
                <a:cs typeface="Poppins Medium" panose="00000600000000000000" pitchFamily="2" charset="0"/>
              </a:rPr>
              <a:t>1. CPU</a:t>
            </a:r>
            <a:endParaRPr lang="ko-KR" altLang="ko-KR" sz="2500">
              <a:solidFill>
                <a:schemeClr val="tx1">
                  <a:lumMod val="75000"/>
                  <a:lumOff val="25000"/>
                </a:schemeClr>
              </a:solidFill>
              <a:latin typeface="Poppins SemiBold" panose="00000700000000000000" pitchFamily="2" charset="0"/>
              <a:ea typeface="+mn-lt"/>
              <a:cs typeface="Poppins SemiBold" panose="00000700000000000000" pitchFamily="2" charset="0"/>
            </a:endParaRPr>
          </a:p>
        </p:txBody>
      </p:sp>
      <p:pic>
        <p:nvPicPr>
          <p:cNvPr id="13" name="그림 12">
            <a:extLst>
              <a:ext uri="{FF2B5EF4-FFF2-40B4-BE49-F238E27FC236}">
                <a16:creationId xmlns:a16="http://schemas.microsoft.com/office/drawing/2014/main" id="{08B12EDC-6C98-21DC-6AA8-43AE92DD5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155" y="2389098"/>
            <a:ext cx="5638222" cy="3277776"/>
          </a:xfrm>
          <a:prstGeom prst="rect">
            <a:avLst/>
          </a:prstGeom>
        </p:spPr>
      </p:pic>
      <p:pic>
        <p:nvPicPr>
          <p:cNvPr id="15" name="그림 14">
            <a:extLst>
              <a:ext uri="{FF2B5EF4-FFF2-40B4-BE49-F238E27FC236}">
                <a16:creationId xmlns:a16="http://schemas.microsoft.com/office/drawing/2014/main" id="{75A3458F-ADE4-EEDD-9B9C-CF87BEAA1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623" y="2389099"/>
            <a:ext cx="5638222" cy="3277776"/>
          </a:xfrm>
          <a:prstGeom prst="rect">
            <a:avLst/>
          </a:prstGeom>
        </p:spPr>
      </p:pic>
      <p:sp>
        <p:nvSpPr>
          <p:cNvPr id="17" name="TextBox 16">
            <a:extLst>
              <a:ext uri="{FF2B5EF4-FFF2-40B4-BE49-F238E27FC236}">
                <a16:creationId xmlns:a16="http://schemas.microsoft.com/office/drawing/2014/main" id="{42445F7D-BC5A-983D-17FF-91DBBA936D5A}"/>
              </a:ext>
            </a:extLst>
          </p:cNvPr>
          <p:cNvSpPr txBox="1"/>
          <p:nvPr/>
        </p:nvSpPr>
        <p:spPr>
          <a:xfrm>
            <a:off x="1814431"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a:solidFill>
                  <a:schemeClr val="bg1">
                    <a:lumMod val="50000"/>
                  </a:schemeClr>
                </a:solidFill>
                <a:latin typeface="Poppins Medium" panose="00000600000000000000" pitchFamily="2" charset="0"/>
                <a:ea typeface="+mn-lt"/>
                <a:cs typeface="Poppins Medium" panose="00000600000000000000" pitchFamily="2" charset="0"/>
              </a:rPr>
              <a:t>K8s not applied</a:t>
            </a:r>
            <a:endParaRPr lang="ko-KR" altLang="ko-KR" sz="2000">
              <a:solidFill>
                <a:schemeClr val="bg1">
                  <a:lumMod val="50000"/>
                </a:schemeClr>
              </a:solidFill>
              <a:latin typeface="Poppins SemiBold" panose="00000700000000000000" pitchFamily="2" charset="0"/>
              <a:ea typeface="+mn-lt"/>
              <a:cs typeface="Poppins SemiBold" panose="00000700000000000000" pitchFamily="2" charset="0"/>
            </a:endParaRPr>
          </a:p>
        </p:txBody>
      </p:sp>
      <p:sp>
        <p:nvSpPr>
          <p:cNvPr id="18" name="TextBox 17">
            <a:extLst>
              <a:ext uri="{FF2B5EF4-FFF2-40B4-BE49-F238E27FC236}">
                <a16:creationId xmlns:a16="http://schemas.microsoft.com/office/drawing/2014/main" id="{A41F2202-6048-1ABD-C6DC-D03C82C235E6}"/>
              </a:ext>
            </a:extLst>
          </p:cNvPr>
          <p:cNvSpPr txBox="1"/>
          <p:nvPr/>
        </p:nvSpPr>
        <p:spPr>
          <a:xfrm>
            <a:off x="7748963"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a:solidFill>
                  <a:schemeClr val="bg1">
                    <a:lumMod val="50000"/>
                  </a:schemeClr>
                </a:solidFill>
                <a:latin typeface="Poppins Medium" panose="00000600000000000000" pitchFamily="2" charset="0"/>
                <a:ea typeface="+mn-lt"/>
                <a:cs typeface="Poppins Medium" panose="00000600000000000000" pitchFamily="2" charset="0"/>
              </a:rPr>
              <a:t>K8s applied</a:t>
            </a:r>
            <a:endParaRPr lang="ko-KR" altLang="ko-KR" sz="2000">
              <a:solidFill>
                <a:schemeClr val="bg1">
                  <a:lumMod val="50000"/>
                </a:schemeClr>
              </a:solidFill>
              <a:latin typeface="Poppins SemiBold" panose="00000700000000000000" pitchFamily="2" charset="0"/>
              <a:ea typeface="+mn-lt"/>
              <a:cs typeface="Poppins SemiBold" panose="00000700000000000000" pitchFamily="2" charset="0"/>
            </a:endParaRPr>
          </a:p>
        </p:txBody>
      </p:sp>
      <p:grpSp>
        <p:nvGrpSpPr>
          <p:cNvPr id="3" name="그룹 2">
            <a:extLst>
              <a:ext uri="{FF2B5EF4-FFF2-40B4-BE49-F238E27FC236}">
                <a16:creationId xmlns:a16="http://schemas.microsoft.com/office/drawing/2014/main" id="{2BEB1398-EF24-2A9C-EAD8-EE2247335E46}"/>
              </a:ext>
            </a:extLst>
          </p:cNvPr>
          <p:cNvGrpSpPr/>
          <p:nvPr/>
        </p:nvGrpSpPr>
        <p:grpSpPr>
          <a:xfrm>
            <a:off x="6330979" y="3473524"/>
            <a:ext cx="2628606" cy="1238176"/>
            <a:chOff x="6330979" y="3473524"/>
            <a:chExt cx="2628606" cy="1238176"/>
          </a:xfrm>
        </p:grpSpPr>
        <p:sp>
          <p:nvSpPr>
            <p:cNvPr id="5" name="직사각형 4">
              <a:extLst>
                <a:ext uri="{FF2B5EF4-FFF2-40B4-BE49-F238E27FC236}">
                  <a16:creationId xmlns:a16="http://schemas.microsoft.com/office/drawing/2014/main" id="{A0E21716-3E75-9602-31E6-7DD202BDFE50}"/>
                </a:ext>
              </a:extLst>
            </p:cNvPr>
            <p:cNvSpPr/>
            <p:nvPr/>
          </p:nvSpPr>
          <p:spPr>
            <a:xfrm rot="5400000" flipH="1">
              <a:off x="7337240" y="4210233"/>
              <a:ext cx="758826" cy="244107"/>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10" name="TextBox 9">
              <a:extLst>
                <a:ext uri="{FF2B5EF4-FFF2-40B4-BE49-F238E27FC236}">
                  <a16:creationId xmlns:a16="http://schemas.microsoft.com/office/drawing/2014/main" id="{83CD3CCC-3298-4E39-85B4-D1CA6826B7B5}"/>
                </a:ext>
              </a:extLst>
            </p:cNvPr>
            <p:cNvSpPr txBox="1"/>
            <p:nvPr/>
          </p:nvSpPr>
          <p:spPr>
            <a:xfrm>
              <a:off x="6330979" y="347352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tx1">
                      <a:lumMod val="95000"/>
                      <a:lumOff val="5000"/>
                    </a:schemeClr>
                  </a:solidFill>
                  <a:latin typeface="Poppins Medium" panose="00000600000000000000" pitchFamily="2" charset="0"/>
                  <a:ea typeface="+mn-lt"/>
                  <a:cs typeface="Poppins Medium" panose="00000600000000000000" pitchFamily="2" charset="0"/>
                </a:rPr>
                <a:t>Pod 1 </a:t>
              </a:r>
              <a:r>
                <a:rPr lang="ko-KR" altLang="en-US" sz="2000" dirty="0">
                  <a:solidFill>
                    <a:schemeClr val="tx1">
                      <a:lumMod val="95000"/>
                      <a:lumOff val="5000"/>
                    </a:schemeClr>
                  </a:solidFill>
                  <a:latin typeface="Poppins Medium" panose="00000600000000000000" pitchFamily="2" charset="0"/>
                  <a:cs typeface="Poppins Medium" panose="00000600000000000000" pitchFamily="2" charset="0"/>
                </a:rPr>
                <a:t>→</a:t>
              </a:r>
              <a:r>
                <a:rPr lang="en-US" altLang="ko-KR" sz="2000" dirty="0">
                  <a:solidFill>
                    <a:schemeClr val="tx1">
                      <a:lumMod val="95000"/>
                      <a:lumOff val="5000"/>
                    </a:schemeClr>
                  </a:solidFill>
                  <a:latin typeface="Poppins Medium" panose="00000600000000000000" pitchFamily="2" charset="0"/>
                  <a:ea typeface="+mn-lt"/>
                  <a:cs typeface="Poppins Medium" panose="00000600000000000000" pitchFamily="2" charset="0"/>
                </a:rPr>
                <a:t> 2</a:t>
              </a:r>
              <a:endParaRPr lang="ko-KR" dirty="0">
                <a:solidFill>
                  <a:schemeClr val="tx1">
                    <a:lumMod val="95000"/>
                    <a:lumOff val="5000"/>
                  </a:schemeClr>
                </a:solidFill>
                <a:latin typeface="Poppins Medium" panose="00000600000000000000" pitchFamily="2" charset="0"/>
                <a:cs typeface="Poppins Medium" panose="00000600000000000000" pitchFamily="2" charset="0"/>
              </a:endParaRPr>
            </a:p>
          </p:txBody>
        </p:sp>
      </p:grpSp>
      <p:grpSp>
        <p:nvGrpSpPr>
          <p:cNvPr id="4" name="그룹 3">
            <a:extLst>
              <a:ext uri="{FF2B5EF4-FFF2-40B4-BE49-F238E27FC236}">
                <a16:creationId xmlns:a16="http://schemas.microsoft.com/office/drawing/2014/main" id="{11740860-F0A8-95B0-7EF8-A3FE456ACF27}"/>
              </a:ext>
            </a:extLst>
          </p:cNvPr>
          <p:cNvGrpSpPr/>
          <p:nvPr/>
        </p:nvGrpSpPr>
        <p:grpSpPr>
          <a:xfrm>
            <a:off x="9410994" y="2776294"/>
            <a:ext cx="2628606" cy="1238176"/>
            <a:chOff x="9410994" y="2776294"/>
            <a:chExt cx="2628606" cy="1238176"/>
          </a:xfrm>
        </p:grpSpPr>
        <p:sp>
          <p:nvSpPr>
            <p:cNvPr id="19" name="직사각형 18">
              <a:extLst>
                <a:ext uri="{FF2B5EF4-FFF2-40B4-BE49-F238E27FC236}">
                  <a16:creationId xmlns:a16="http://schemas.microsoft.com/office/drawing/2014/main" id="{5640AE1E-573F-73F6-50A2-FD127A8B6C2B}"/>
                </a:ext>
              </a:extLst>
            </p:cNvPr>
            <p:cNvSpPr/>
            <p:nvPr/>
          </p:nvSpPr>
          <p:spPr>
            <a:xfrm rot="5400000" flipH="1">
              <a:off x="10417255" y="3513003"/>
              <a:ext cx="758826" cy="244107"/>
            </a:xfrm>
            <a:prstGeom prst="rect">
              <a:avLst/>
            </a:prstGeom>
            <a:solidFill>
              <a:srgbClr val="FFE315">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sp>
          <p:nvSpPr>
            <p:cNvPr id="20" name="TextBox 19">
              <a:extLst>
                <a:ext uri="{FF2B5EF4-FFF2-40B4-BE49-F238E27FC236}">
                  <a16:creationId xmlns:a16="http://schemas.microsoft.com/office/drawing/2014/main" id="{93F20D98-CBC9-E2FA-C062-451ACA691BA4}"/>
                </a:ext>
              </a:extLst>
            </p:cNvPr>
            <p:cNvSpPr txBox="1"/>
            <p:nvPr/>
          </p:nvSpPr>
          <p:spPr>
            <a:xfrm>
              <a:off x="9410994" y="277629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tx1">
                      <a:lumMod val="95000"/>
                      <a:lumOff val="5000"/>
                    </a:schemeClr>
                  </a:solidFill>
                  <a:latin typeface="Poppins Medium" panose="00000600000000000000" pitchFamily="2" charset="0"/>
                  <a:ea typeface="+mn-lt"/>
                  <a:cs typeface="Poppins Medium" panose="00000600000000000000" pitchFamily="2" charset="0"/>
                </a:rPr>
                <a:t>Pod 2 </a:t>
              </a:r>
              <a:r>
                <a:rPr lang="ko-KR" altLang="en-US" sz="2000" dirty="0">
                  <a:solidFill>
                    <a:schemeClr val="tx1">
                      <a:lumMod val="95000"/>
                      <a:lumOff val="5000"/>
                    </a:schemeClr>
                  </a:solidFill>
                  <a:latin typeface="Poppins Medium" panose="00000600000000000000" pitchFamily="2" charset="0"/>
                  <a:cs typeface="Poppins Medium" panose="00000600000000000000" pitchFamily="2" charset="0"/>
                </a:rPr>
                <a:t>→</a:t>
              </a:r>
              <a:r>
                <a:rPr lang="en-US" altLang="ko-KR" sz="2000" dirty="0">
                  <a:solidFill>
                    <a:schemeClr val="tx1">
                      <a:lumMod val="95000"/>
                      <a:lumOff val="5000"/>
                    </a:schemeClr>
                  </a:solidFill>
                  <a:latin typeface="Poppins Medium" panose="00000600000000000000" pitchFamily="2" charset="0"/>
                  <a:ea typeface="+mn-lt"/>
                  <a:cs typeface="Poppins Medium" panose="00000600000000000000" pitchFamily="2" charset="0"/>
                </a:rPr>
                <a:t> 3</a:t>
              </a:r>
              <a:endParaRPr lang="ko-KR" dirty="0">
                <a:solidFill>
                  <a:schemeClr val="tx1">
                    <a:lumMod val="95000"/>
                    <a:lumOff val="5000"/>
                  </a:schemeClr>
                </a:solidFill>
                <a:latin typeface="Poppins Medium" panose="00000600000000000000" pitchFamily="2" charset="0"/>
                <a:cs typeface="Poppins Medium" panose="00000600000000000000" pitchFamily="2" charset="0"/>
              </a:endParaRPr>
            </a:p>
          </p:txBody>
        </p:sp>
      </p:grpSp>
    </p:spTree>
    <p:extLst>
      <p:ext uri="{BB962C8B-B14F-4D97-AF65-F5344CB8AC3E}">
        <p14:creationId xmlns:p14="http://schemas.microsoft.com/office/powerpoint/2010/main" val="348809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Conclusion</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46</a:t>
            </a:fld>
            <a:r>
              <a:rPr lang="en-US" altLang="ko-KR"/>
              <a:t>/47</a:t>
            </a:r>
            <a:endParaRPr lang="ko-KR" altLang="en-US"/>
          </a:p>
        </p:txBody>
      </p:sp>
      <p:sp>
        <p:nvSpPr>
          <p:cNvPr id="8" name="TextBox 7">
            <a:extLst>
              <a:ext uri="{FF2B5EF4-FFF2-40B4-BE49-F238E27FC236}">
                <a16:creationId xmlns:a16="http://schemas.microsoft.com/office/drawing/2014/main" id="{0F373005-743E-4B84-731B-5C27497CF76C}"/>
              </a:ext>
            </a:extLst>
          </p:cNvPr>
          <p:cNvSpPr txBox="1"/>
          <p:nvPr/>
        </p:nvSpPr>
        <p:spPr>
          <a:xfrm>
            <a:off x="2841839" y="809452"/>
            <a:ext cx="2032912" cy="369332"/>
          </a:xfrm>
          <a:prstGeom prst="rect">
            <a:avLst/>
          </a:prstGeom>
          <a:noFill/>
        </p:spPr>
        <p:txBody>
          <a:bodyPr wrap="square" lIns="91440" tIns="45720" rIns="91440" bIns="45720" anchor="t">
            <a:spAutoFit/>
          </a:bodyPr>
          <a:lstStyle/>
          <a:p>
            <a:r>
              <a:rPr lang="en-US" altLang="ko-KR" dirty="0">
                <a:solidFill>
                  <a:schemeClr val="bg1">
                    <a:lumMod val="65000"/>
                  </a:schemeClr>
                </a:solidFill>
                <a:latin typeface="Poppins Medium"/>
                <a:ea typeface="-윤고딕340"/>
                <a:cs typeface="Poppins Medium"/>
              </a:rPr>
              <a:t>Result</a:t>
            </a:r>
            <a:endParaRPr lang="ko-KR" altLang="en-US" dirty="0">
              <a:solidFill>
                <a:schemeClr val="bg1">
                  <a:lumMod val="65000"/>
                </a:schemeClr>
              </a:solidFill>
            </a:endParaRPr>
          </a:p>
        </p:txBody>
      </p:sp>
      <p:sp>
        <p:nvSpPr>
          <p:cNvPr id="13" name="TextBox 12">
            <a:extLst>
              <a:ext uri="{FF2B5EF4-FFF2-40B4-BE49-F238E27FC236}">
                <a16:creationId xmlns:a16="http://schemas.microsoft.com/office/drawing/2014/main" id="{F49CA79A-7475-A492-F9F7-CBD8E45FF97A}"/>
              </a:ext>
            </a:extLst>
          </p:cNvPr>
          <p:cNvSpPr txBox="1"/>
          <p:nvPr/>
        </p:nvSpPr>
        <p:spPr>
          <a:xfrm>
            <a:off x="5035510" y="1540108"/>
            <a:ext cx="2120979"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panose="00000600000000000000" pitchFamily="2" charset="0"/>
                <a:ea typeface="+mn-lt"/>
                <a:cs typeface="Poppins Medium" panose="00000600000000000000" pitchFamily="2" charset="0"/>
              </a:rPr>
              <a:t>2. RPS</a:t>
            </a:r>
            <a:endParaRPr lang="ko-KR"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endParaRPr>
          </a:p>
        </p:txBody>
      </p:sp>
      <p:sp>
        <p:nvSpPr>
          <p:cNvPr id="19" name="TextBox 18">
            <a:extLst>
              <a:ext uri="{FF2B5EF4-FFF2-40B4-BE49-F238E27FC236}">
                <a16:creationId xmlns:a16="http://schemas.microsoft.com/office/drawing/2014/main" id="{9010C58F-9935-BAD6-5AAB-1FDA021AB3F9}"/>
              </a:ext>
            </a:extLst>
          </p:cNvPr>
          <p:cNvSpPr txBox="1"/>
          <p:nvPr/>
        </p:nvSpPr>
        <p:spPr>
          <a:xfrm>
            <a:off x="4650266" y="2301158"/>
            <a:ext cx="2891467" cy="861774"/>
          </a:xfrm>
          <a:prstGeom prst="rect">
            <a:avLst/>
          </a:prstGeom>
          <a:noFill/>
        </p:spPr>
        <p:txBody>
          <a:bodyPr wrap="square" lIns="91440" tIns="45720" rIns="91440" bIns="45720" rtlCol="0" anchor="t">
            <a:spAutoFit/>
          </a:bodyPr>
          <a:lstStyle/>
          <a:p>
            <a:pPr algn="ctr">
              <a:spcBef>
                <a:spcPts val="400"/>
              </a:spcBef>
            </a:pPr>
            <a:r>
              <a:rPr lang="en-US" altLang="ko-KR" sz="2500" dirty="0">
                <a:solidFill>
                  <a:srgbClr val="64AF65"/>
                </a:solidFill>
                <a:latin typeface="Poppins Medium" panose="00000600000000000000" pitchFamily="2" charset="0"/>
                <a:ea typeface="+mn-lt"/>
                <a:cs typeface="Poppins Medium" panose="00000600000000000000" pitchFamily="2" charset="0"/>
              </a:rPr>
              <a:t>K8s not applied</a:t>
            </a:r>
            <a:endParaRPr lang="ko-KR" altLang="ko-KR" sz="2500" dirty="0">
              <a:solidFill>
                <a:srgbClr val="64AF65"/>
              </a:solidFill>
              <a:latin typeface="Poppins Medium" panose="00000600000000000000" pitchFamily="2" charset="0"/>
              <a:ea typeface="+mn-lt"/>
              <a:cs typeface="Poppins Medium" panose="00000600000000000000" pitchFamily="2" charset="0"/>
            </a:endParaRPr>
          </a:p>
        </p:txBody>
      </p:sp>
      <p:pic>
        <p:nvPicPr>
          <p:cNvPr id="15" name="그림 9">
            <a:extLst>
              <a:ext uri="{FF2B5EF4-FFF2-40B4-BE49-F238E27FC236}">
                <a16:creationId xmlns:a16="http://schemas.microsoft.com/office/drawing/2014/main" id="{ABC1AEC0-45C5-E086-8A6B-F1C18C6AE865}"/>
              </a:ext>
            </a:extLst>
          </p:cNvPr>
          <p:cNvPicPr>
            <a:picLocks noChangeAspect="1"/>
          </p:cNvPicPr>
          <p:nvPr/>
        </p:nvPicPr>
        <p:blipFill>
          <a:blip r:embed="rId3"/>
          <a:stretch>
            <a:fillRect/>
          </a:stretch>
        </p:blipFill>
        <p:spPr>
          <a:xfrm>
            <a:off x="248549" y="3242900"/>
            <a:ext cx="5740399" cy="2389543"/>
          </a:xfrm>
          <a:prstGeom prst="rect">
            <a:avLst/>
          </a:prstGeom>
        </p:spPr>
      </p:pic>
      <p:sp>
        <p:nvSpPr>
          <p:cNvPr id="23" name="TextBox 22">
            <a:extLst>
              <a:ext uri="{FF2B5EF4-FFF2-40B4-BE49-F238E27FC236}">
                <a16:creationId xmlns:a16="http://schemas.microsoft.com/office/drawing/2014/main" id="{358C82A4-9930-56BA-FF75-5231D15ED390}"/>
              </a:ext>
            </a:extLst>
          </p:cNvPr>
          <p:cNvSpPr txBox="1"/>
          <p:nvPr/>
        </p:nvSpPr>
        <p:spPr>
          <a:xfrm>
            <a:off x="1814431"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1st TEST</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sp>
        <p:nvSpPr>
          <p:cNvPr id="24" name="TextBox 23">
            <a:extLst>
              <a:ext uri="{FF2B5EF4-FFF2-40B4-BE49-F238E27FC236}">
                <a16:creationId xmlns:a16="http://schemas.microsoft.com/office/drawing/2014/main" id="{0FB88499-5CBB-4675-13B8-2C41B4670D6D}"/>
              </a:ext>
            </a:extLst>
          </p:cNvPr>
          <p:cNvSpPr txBox="1"/>
          <p:nvPr/>
        </p:nvSpPr>
        <p:spPr>
          <a:xfrm>
            <a:off x="7748963"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2nd TEST</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pic>
        <p:nvPicPr>
          <p:cNvPr id="27" name="그림 9">
            <a:extLst>
              <a:ext uri="{FF2B5EF4-FFF2-40B4-BE49-F238E27FC236}">
                <a16:creationId xmlns:a16="http://schemas.microsoft.com/office/drawing/2014/main" id="{1C14066A-0B3F-DE21-50A4-136378FE8FC6}"/>
              </a:ext>
            </a:extLst>
          </p:cNvPr>
          <p:cNvPicPr>
            <a:picLocks noChangeAspect="1"/>
          </p:cNvPicPr>
          <p:nvPr/>
        </p:nvPicPr>
        <p:blipFill>
          <a:blip r:embed="rId3"/>
          <a:stretch>
            <a:fillRect/>
          </a:stretch>
        </p:blipFill>
        <p:spPr>
          <a:xfrm>
            <a:off x="6203054" y="3242899"/>
            <a:ext cx="5740399" cy="2389543"/>
          </a:xfrm>
          <a:prstGeom prst="rect">
            <a:avLst/>
          </a:prstGeom>
        </p:spPr>
      </p:pic>
    </p:spTree>
    <p:extLst>
      <p:ext uri="{BB962C8B-B14F-4D97-AF65-F5344CB8AC3E}">
        <p14:creationId xmlns:p14="http://schemas.microsoft.com/office/powerpoint/2010/main" val="403256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Conclusion</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47</a:t>
            </a:fld>
            <a:r>
              <a:rPr lang="en-US" altLang="ko-KR"/>
              <a:t>/47</a:t>
            </a:r>
            <a:endParaRPr lang="ko-KR" altLang="en-US"/>
          </a:p>
        </p:txBody>
      </p:sp>
      <p:sp>
        <p:nvSpPr>
          <p:cNvPr id="8" name="TextBox 7">
            <a:extLst>
              <a:ext uri="{FF2B5EF4-FFF2-40B4-BE49-F238E27FC236}">
                <a16:creationId xmlns:a16="http://schemas.microsoft.com/office/drawing/2014/main" id="{0F373005-743E-4B84-731B-5C27497CF76C}"/>
              </a:ext>
            </a:extLst>
          </p:cNvPr>
          <p:cNvSpPr txBox="1"/>
          <p:nvPr/>
        </p:nvSpPr>
        <p:spPr>
          <a:xfrm>
            <a:off x="2841839" y="809452"/>
            <a:ext cx="2032912" cy="369332"/>
          </a:xfrm>
          <a:prstGeom prst="rect">
            <a:avLst/>
          </a:prstGeom>
          <a:noFill/>
        </p:spPr>
        <p:txBody>
          <a:bodyPr wrap="square" lIns="91440" tIns="45720" rIns="91440" bIns="45720" anchor="t">
            <a:spAutoFit/>
          </a:bodyPr>
          <a:lstStyle/>
          <a:p>
            <a:r>
              <a:rPr lang="en-US" altLang="ko-KR" dirty="0">
                <a:solidFill>
                  <a:schemeClr val="bg1">
                    <a:lumMod val="65000"/>
                  </a:schemeClr>
                </a:solidFill>
                <a:latin typeface="Poppins Medium"/>
                <a:ea typeface="-윤고딕340"/>
                <a:cs typeface="Poppins Medium"/>
              </a:rPr>
              <a:t>Result</a:t>
            </a:r>
            <a:endParaRPr lang="ko-KR" altLang="en-US" dirty="0">
              <a:solidFill>
                <a:schemeClr val="bg1">
                  <a:lumMod val="65000"/>
                </a:schemeClr>
              </a:solidFill>
            </a:endParaRPr>
          </a:p>
        </p:txBody>
      </p:sp>
      <p:sp>
        <p:nvSpPr>
          <p:cNvPr id="13" name="TextBox 12">
            <a:extLst>
              <a:ext uri="{FF2B5EF4-FFF2-40B4-BE49-F238E27FC236}">
                <a16:creationId xmlns:a16="http://schemas.microsoft.com/office/drawing/2014/main" id="{F49CA79A-7475-A492-F9F7-CBD8E45FF97A}"/>
              </a:ext>
            </a:extLst>
          </p:cNvPr>
          <p:cNvSpPr txBox="1"/>
          <p:nvPr/>
        </p:nvSpPr>
        <p:spPr>
          <a:xfrm>
            <a:off x="5035510" y="1540108"/>
            <a:ext cx="2120979"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panose="00000600000000000000" pitchFamily="2" charset="0"/>
                <a:ea typeface="+mn-lt"/>
                <a:cs typeface="Poppins Medium" panose="00000600000000000000" pitchFamily="2" charset="0"/>
              </a:rPr>
              <a:t>2. RPS</a:t>
            </a:r>
            <a:endParaRPr lang="ko-KR"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endParaRPr>
          </a:p>
        </p:txBody>
      </p:sp>
      <p:sp>
        <p:nvSpPr>
          <p:cNvPr id="19" name="TextBox 18">
            <a:extLst>
              <a:ext uri="{FF2B5EF4-FFF2-40B4-BE49-F238E27FC236}">
                <a16:creationId xmlns:a16="http://schemas.microsoft.com/office/drawing/2014/main" id="{9010C58F-9935-BAD6-5AAB-1FDA021AB3F9}"/>
              </a:ext>
            </a:extLst>
          </p:cNvPr>
          <p:cNvSpPr txBox="1"/>
          <p:nvPr/>
        </p:nvSpPr>
        <p:spPr>
          <a:xfrm>
            <a:off x="4650266" y="2301158"/>
            <a:ext cx="2891467"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rgbClr val="64AF65"/>
                </a:solidFill>
                <a:latin typeface="Poppins Medium" panose="00000600000000000000" pitchFamily="2" charset="0"/>
                <a:ea typeface="+mn-lt"/>
                <a:cs typeface="Poppins Medium" panose="00000600000000000000" pitchFamily="2" charset="0"/>
              </a:rPr>
              <a:t>K8s applied</a:t>
            </a:r>
            <a:endParaRPr lang="ko-KR" altLang="ko-KR" sz="2500" dirty="0">
              <a:solidFill>
                <a:srgbClr val="64AF65"/>
              </a:solidFill>
              <a:latin typeface="Poppins Medium" panose="00000600000000000000" pitchFamily="2" charset="0"/>
              <a:ea typeface="+mn-lt"/>
              <a:cs typeface="Poppins Medium" panose="00000600000000000000" pitchFamily="2" charset="0"/>
            </a:endParaRPr>
          </a:p>
        </p:txBody>
      </p:sp>
      <p:sp>
        <p:nvSpPr>
          <p:cNvPr id="23" name="TextBox 22">
            <a:extLst>
              <a:ext uri="{FF2B5EF4-FFF2-40B4-BE49-F238E27FC236}">
                <a16:creationId xmlns:a16="http://schemas.microsoft.com/office/drawing/2014/main" id="{358C82A4-9930-56BA-FF75-5231D15ED390}"/>
              </a:ext>
            </a:extLst>
          </p:cNvPr>
          <p:cNvSpPr txBox="1"/>
          <p:nvPr/>
        </p:nvSpPr>
        <p:spPr>
          <a:xfrm>
            <a:off x="1814431"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1st TEST</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sp>
        <p:nvSpPr>
          <p:cNvPr id="24" name="TextBox 23">
            <a:extLst>
              <a:ext uri="{FF2B5EF4-FFF2-40B4-BE49-F238E27FC236}">
                <a16:creationId xmlns:a16="http://schemas.microsoft.com/office/drawing/2014/main" id="{0FB88499-5CBB-4675-13B8-2C41B4670D6D}"/>
              </a:ext>
            </a:extLst>
          </p:cNvPr>
          <p:cNvSpPr txBox="1"/>
          <p:nvPr/>
        </p:nvSpPr>
        <p:spPr>
          <a:xfrm>
            <a:off x="7748963"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2nd TEST</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pic>
        <p:nvPicPr>
          <p:cNvPr id="26" name="그림 11">
            <a:extLst>
              <a:ext uri="{FF2B5EF4-FFF2-40B4-BE49-F238E27FC236}">
                <a16:creationId xmlns:a16="http://schemas.microsoft.com/office/drawing/2014/main" id="{322F2626-9CDA-C56A-ED40-03E9ACBCB5A2}"/>
              </a:ext>
            </a:extLst>
          </p:cNvPr>
          <p:cNvPicPr>
            <a:picLocks noChangeAspect="1"/>
          </p:cNvPicPr>
          <p:nvPr/>
        </p:nvPicPr>
        <p:blipFill>
          <a:blip r:embed="rId3"/>
          <a:stretch>
            <a:fillRect/>
          </a:stretch>
        </p:blipFill>
        <p:spPr>
          <a:xfrm>
            <a:off x="6203054" y="3238600"/>
            <a:ext cx="5740401" cy="2389541"/>
          </a:xfrm>
          <a:prstGeom prst="rect">
            <a:avLst/>
          </a:prstGeom>
        </p:spPr>
      </p:pic>
      <p:pic>
        <p:nvPicPr>
          <p:cNvPr id="12" name="그림 11">
            <a:extLst>
              <a:ext uri="{FF2B5EF4-FFF2-40B4-BE49-F238E27FC236}">
                <a16:creationId xmlns:a16="http://schemas.microsoft.com/office/drawing/2014/main" id="{F17DB3E8-611D-D92A-E570-6E596BD78BF2}"/>
              </a:ext>
            </a:extLst>
          </p:cNvPr>
          <p:cNvPicPr>
            <a:picLocks noChangeAspect="1"/>
          </p:cNvPicPr>
          <p:nvPr/>
        </p:nvPicPr>
        <p:blipFill>
          <a:blip r:embed="rId3"/>
          <a:stretch>
            <a:fillRect/>
          </a:stretch>
        </p:blipFill>
        <p:spPr>
          <a:xfrm>
            <a:off x="248545" y="3238599"/>
            <a:ext cx="5740401" cy="2389541"/>
          </a:xfrm>
          <a:prstGeom prst="rect">
            <a:avLst/>
          </a:prstGeom>
        </p:spPr>
      </p:pic>
    </p:spTree>
    <p:extLst>
      <p:ext uri="{BB962C8B-B14F-4D97-AF65-F5344CB8AC3E}">
        <p14:creationId xmlns:p14="http://schemas.microsoft.com/office/powerpoint/2010/main" val="3569090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Conclusion</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48</a:t>
            </a:fld>
            <a:r>
              <a:rPr lang="en-US" altLang="ko-KR"/>
              <a:t>/47</a:t>
            </a:r>
            <a:endParaRPr lang="ko-KR" altLang="en-US"/>
          </a:p>
        </p:txBody>
      </p:sp>
      <p:sp>
        <p:nvSpPr>
          <p:cNvPr id="8" name="TextBox 7">
            <a:extLst>
              <a:ext uri="{FF2B5EF4-FFF2-40B4-BE49-F238E27FC236}">
                <a16:creationId xmlns:a16="http://schemas.microsoft.com/office/drawing/2014/main" id="{0F373005-743E-4B84-731B-5C27497CF76C}"/>
              </a:ext>
            </a:extLst>
          </p:cNvPr>
          <p:cNvSpPr txBox="1"/>
          <p:nvPr/>
        </p:nvSpPr>
        <p:spPr>
          <a:xfrm>
            <a:off x="2841839" y="809452"/>
            <a:ext cx="2032912" cy="369332"/>
          </a:xfrm>
          <a:prstGeom prst="rect">
            <a:avLst/>
          </a:prstGeom>
          <a:noFill/>
        </p:spPr>
        <p:txBody>
          <a:bodyPr wrap="square" lIns="91440" tIns="45720" rIns="91440" bIns="45720" anchor="t">
            <a:spAutoFit/>
          </a:bodyPr>
          <a:lstStyle/>
          <a:p>
            <a:r>
              <a:rPr lang="en-US" altLang="ko-KR" dirty="0">
                <a:solidFill>
                  <a:schemeClr val="bg1">
                    <a:lumMod val="65000"/>
                  </a:schemeClr>
                </a:solidFill>
                <a:latin typeface="Poppins Medium"/>
                <a:ea typeface="-윤고딕340"/>
                <a:cs typeface="Poppins Medium"/>
              </a:rPr>
              <a:t>Result</a:t>
            </a:r>
            <a:endParaRPr lang="ko-KR" altLang="en-US" dirty="0">
              <a:solidFill>
                <a:schemeClr val="bg1">
                  <a:lumMod val="65000"/>
                </a:schemeClr>
              </a:solidFill>
            </a:endParaRPr>
          </a:p>
        </p:txBody>
      </p:sp>
      <p:sp>
        <p:nvSpPr>
          <p:cNvPr id="13" name="TextBox 12">
            <a:extLst>
              <a:ext uri="{FF2B5EF4-FFF2-40B4-BE49-F238E27FC236}">
                <a16:creationId xmlns:a16="http://schemas.microsoft.com/office/drawing/2014/main" id="{F49CA79A-7475-A492-F9F7-CBD8E45FF97A}"/>
              </a:ext>
            </a:extLst>
          </p:cNvPr>
          <p:cNvSpPr txBox="1"/>
          <p:nvPr/>
        </p:nvSpPr>
        <p:spPr>
          <a:xfrm>
            <a:off x="4480906" y="1540108"/>
            <a:ext cx="3230185"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panose="00000600000000000000" pitchFamily="2" charset="0"/>
                <a:ea typeface="+mn-lt"/>
                <a:cs typeface="Poppins Medium" panose="00000600000000000000" pitchFamily="2" charset="0"/>
              </a:rPr>
              <a:t>3. Response Times </a:t>
            </a:r>
            <a:endParaRPr lang="ko-KR"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endParaRPr>
          </a:p>
        </p:txBody>
      </p:sp>
      <p:pic>
        <p:nvPicPr>
          <p:cNvPr id="23" name="그림 3">
            <a:extLst>
              <a:ext uri="{FF2B5EF4-FFF2-40B4-BE49-F238E27FC236}">
                <a16:creationId xmlns:a16="http://schemas.microsoft.com/office/drawing/2014/main" id="{C2997AB7-7C53-B256-2E25-D04587A47DD1}"/>
              </a:ext>
            </a:extLst>
          </p:cNvPr>
          <p:cNvPicPr>
            <a:picLocks noChangeAspect="1"/>
          </p:cNvPicPr>
          <p:nvPr/>
        </p:nvPicPr>
        <p:blipFill>
          <a:blip r:embed="rId3"/>
          <a:stretch>
            <a:fillRect/>
          </a:stretch>
        </p:blipFill>
        <p:spPr>
          <a:xfrm>
            <a:off x="248549" y="3242900"/>
            <a:ext cx="5740399" cy="2389541"/>
          </a:xfrm>
          <a:prstGeom prst="rect">
            <a:avLst/>
          </a:prstGeom>
        </p:spPr>
      </p:pic>
      <p:sp>
        <p:nvSpPr>
          <p:cNvPr id="25" name="TextBox 24">
            <a:extLst>
              <a:ext uri="{FF2B5EF4-FFF2-40B4-BE49-F238E27FC236}">
                <a16:creationId xmlns:a16="http://schemas.microsoft.com/office/drawing/2014/main" id="{CB0B7004-189B-2FA8-655A-7732FBDA50CC}"/>
              </a:ext>
            </a:extLst>
          </p:cNvPr>
          <p:cNvSpPr txBox="1"/>
          <p:nvPr/>
        </p:nvSpPr>
        <p:spPr>
          <a:xfrm>
            <a:off x="4650266" y="2301158"/>
            <a:ext cx="2891467" cy="861774"/>
          </a:xfrm>
          <a:prstGeom prst="rect">
            <a:avLst/>
          </a:prstGeom>
          <a:noFill/>
        </p:spPr>
        <p:txBody>
          <a:bodyPr wrap="square" lIns="91440" tIns="45720" rIns="91440" bIns="45720" rtlCol="0" anchor="t">
            <a:spAutoFit/>
          </a:bodyPr>
          <a:lstStyle/>
          <a:p>
            <a:pPr algn="ctr">
              <a:spcBef>
                <a:spcPts val="400"/>
              </a:spcBef>
            </a:pPr>
            <a:r>
              <a:rPr lang="en-US" altLang="ko-KR" sz="2500" dirty="0">
                <a:solidFill>
                  <a:srgbClr val="64AF65"/>
                </a:solidFill>
                <a:latin typeface="Poppins Medium" panose="00000600000000000000" pitchFamily="2" charset="0"/>
                <a:ea typeface="+mn-lt"/>
                <a:cs typeface="Poppins Medium" panose="00000600000000000000" pitchFamily="2" charset="0"/>
              </a:rPr>
              <a:t>K8s not applied</a:t>
            </a:r>
            <a:endParaRPr lang="ko-KR" altLang="ko-KR" sz="2500" dirty="0">
              <a:solidFill>
                <a:srgbClr val="64AF65"/>
              </a:solidFill>
              <a:latin typeface="Poppins Medium" panose="00000600000000000000" pitchFamily="2" charset="0"/>
              <a:ea typeface="+mn-lt"/>
              <a:cs typeface="Poppins Medium" panose="00000600000000000000" pitchFamily="2" charset="0"/>
            </a:endParaRPr>
          </a:p>
        </p:txBody>
      </p:sp>
      <p:sp>
        <p:nvSpPr>
          <p:cNvPr id="26" name="TextBox 25">
            <a:extLst>
              <a:ext uri="{FF2B5EF4-FFF2-40B4-BE49-F238E27FC236}">
                <a16:creationId xmlns:a16="http://schemas.microsoft.com/office/drawing/2014/main" id="{E8B39718-EDCF-9B70-734A-A9AA93678490}"/>
              </a:ext>
            </a:extLst>
          </p:cNvPr>
          <p:cNvSpPr txBox="1"/>
          <p:nvPr/>
        </p:nvSpPr>
        <p:spPr>
          <a:xfrm>
            <a:off x="1814431"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1st TEST</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sp>
        <p:nvSpPr>
          <p:cNvPr id="27" name="TextBox 26">
            <a:extLst>
              <a:ext uri="{FF2B5EF4-FFF2-40B4-BE49-F238E27FC236}">
                <a16:creationId xmlns:a16="http://schemas.microsoft.com/office/drawing/2014/main" id="{51B26CC1-37C9-7401-31AD-D591A88CBB30}"/>
              </a:ext>
            </a:extLst>
          </p:cNvPr>
          <p:cNvSpPr txBox="1"/>
          <p:nvPr/>
        </p:nvSpPr>
        <p:spPr>
          <a:xfrm>
            <a:off x="7748963"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2nd TEST</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pic>
        <p:nvPicPr>
          <p:cNvPr id="28" name="그림 4">
            <a:extLst>
              <a:ext uri="{FF2B5EF4-FFF2-40B4-BE49-F238E27FC236}">
                <a16:creationId xmlns:a16="http://schemas.microsoft.com/office/drawing/2014/main" id="{41616449-3792-8D86-6688-B4D45985599C}"/>
              </a:ext>
            </a:extLst>
          </p:cNvPr>
          <p:cNvPicPr>
            <a:picLocks noChangeAspect="1"/>
          </p:cNvPicPr>
          <p:nvPr/>
        </p:nvPicPr>
        <p:blipFill>
          <a:blip r:embed="rId4"/>
          <a:stretch>
            <a:fillRect/>
          </a:stretch>
        </p:blipFill>
        <p:spPr>
          <a:xfrm>
            <a:off x="6203049" y="3242899"/>
            <a:ext cx="5740399" cy="2389540"/>
          </a:xfrm>
          <a:prstGeom prst="rect">
            <a:avLst/>
          </a:prstGeom>
        </p:spPr>
      </p:pic>
    </p:spTree>
    <p:extLst>
      <p:ext uri="{BB962C8B-B14F-4D97-AF65-F5344CB8AC3E}">
        <p14:creationId xmlns:p14="http://schemas.microsoft.com/office/powerpoint/2010/main" val="1521590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472635-0210-3EF4-C383-BD66AC2CC599}"/>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Conclusion</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7" name="직사각형 6">
            <a:extLst>
              <a:ext uri="{FF2B5EF4-FFF2-40B4-BE49-F238E27FC236}">
                <a16:creationId xmlns:a16="http://schemas.microsoft.com/office/drawing/2014/main" id="{7D2CD5DA-ED16-DAED-63C6-D108091E258C}"/>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5135C2F7-94DA-3401-3EB5-8725DEA6604B}"/>
              </a:ext>
            </a:extLst>
          </p:cNvPr>
          <p:cNvSpPr>
            <a:spLocks noGrp="1"/>
          </p:cNvSpPr>
          <p:nvPr>
            <p:ph type="sldNum" sz="quarter" idx="12"/>
          </p:nvPr>
        </p:nvSpPr>
        <p:spPr/>
        <p:txBody>
          <a:bodyPr/>
          <a:lstStyle/>
          <a:p>
            <a:fld id="{43824709-AB47-4B74-A3A8-AE5FFCA37A09}" type="slidenum">
              <a:rPr lang="ko-KR" altLang="en-US" smtClean="0"/>
              <a:pPr/>
              <a:t>49</a:t>
            </a:fld>
            <a:r>
              <a:rPr lang="en-US" altLang="ko-KR"/>
              <a:t>/47</a:t>
            </a:r>
            <a:endParaRPr lang="ko-KR" altLang="en-US"/>
          </a:p>
        </p:txBody>
      </p:sp>
      <p:sp>
        <p:nvSpPr>
          <p:cNvPr id="8" name="TextBox 7">
            <a:extLst>
              <a:ext uri="{FF2B5EF4-FFF2-40B4-BE49-F238E27FC236}">
                <a16:creationId xmlns:a16="http://schemas.microsoft.com/office/drawing/2014/main" id="{0F373005-743E-4B84-731B-5C27497CF76C}"/>
              </a:ext>
            </a:extLst>
          </p:cNvPr>
          <p:cNvSpPr txBox="1"/>
          <p:nvPr/>
        </p:nvSpPr>
        <p:spPr>
          <a:xfrm>
            <a:off x="2841839" y="809452"/>
            <a:ext cx="2032912" cy="369332"/>
          </a:xfrm>
          <a:prstGeom prst="rect">
            <a:avLst/>
          </a:prstGeom>
          <a:noFill/>
        </p:spPr>
        <p:txBody>
          <a:bodyPr wrap="square" lIns="91440" tIns="45720" rIns="91440" bIns="45720" anchor="t">
            <a:spAutoFit/>
          </a:bodyPr>
          <a:lstStyle/>
          <a:p>
            <a:r>
              <a:rPr lang="en-US" altLang="ko-KR" dirty="0">
                <a:solidFill>
                  <a:schemeClr val="bg1">
                    <a:lumMod val="65000"/>
                  </a:schemeClr>
                </a:solidFill>
                <a:latin typeface="Poppins Medium"/>
                <a:ea typeface="-윤고딕340"/>
                <a:cs typeface="Poppins Medium"/>
              </a:rPr>
              <a:t>Result</a:t>
            </a:r>
            <a:endParaRPr lang="ko-KR" altLang="en-US" dirty="0">
              <a:solidFill>
                <a:schemeClr val="bg1">
                  <a:lumMod val="65000"/>
                </a:schemeClr>
              </a:solidFill>
            </a:endParaRPr>
          </a:p>
        </p:txBody>
      </p:sp>
      <p:sp>
        <p:nvSpPr>
          <p:cNvPr id="13" name="TextBox 12">
            <a:extLst>
              <a:ext uri="{FF2B5EF4-FFF2-40B4-BE49-F238E27FC236}">
                <a16:creationId xmlns:a16="http://schemas.microsoft.com/office/drawing/2014/main" id="{F49CA79A-7475-A492-F9F7-CBD8E45FF97A}"/>
              </a:ext>
            </a:extLst>
          </p:cNvPr>
          <p:cNvSpPr txBox="1"/>
          <p:nvPr/>
        </p:nvSpPr>
        <p:spPr>
          <a:xfrm>
            <a:off x="4480906" y="1540108"/>
            <a:ext cx="3230185"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panose="00000600000000000000" pitchFamily="2" charset="0"/>
                <a:ea typeface="+mn-lt"/>
                <a:cs typeface="Poppins Medium" panose="00000600000000000000" pitchFamily="2" charset="0"/>
              </a:rPr>
              <a:t>3. Response Times </a:t>
            </a:r>
            <a:endParaRPr lang="ko-KR"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endParaRPr>
          </a:p>
        </p:txBody>
      </p:sp>
      <p:pic>
        <p:nvPicPr>
          <p:cNvPr id="24" name="그림 10">
            <a:extLst>
              <a:ext uri="{FF2B5EF4-FFF2-40B4-BE49-F238E27FC236}">
                <a16:creationId xmlns:a16="http://schemas.microsoft.com/office/drawing/2014/main" id="{6B07D1E8-27B3-B611-F21F-9088514E715B}"/>
              </a:ext>
            </a:extLst>
          </p:cNvPr>
          <p:cNvPicPr>
            <a:picLocks noChangeAspect="1"/>
          </p:cNvPicPr>
          <p:nvPr/>
        </p:nvPicPr>
        <p:blipFill>
          <a:blip r:embed="rId3"/>
          <a:stretch>
            <a:fillRect/>
          </a:stretch>
        </p:blipFill>
        <p:spPr>
          <a:xfrm>
            <a:off x="6203048" y="3242898"/>
            <a:ext cx="5740398" cy="2389539"/>
          </a:xfrm>
          <a:prstGeom prst="rect">
            <a:avLst/>
          </a:prstGeom>
        </p:spPr>
      </p:pic>
      <p:sp>
        <p:nvSpPr>
          <p:cNvPr id="27" name="TextBox 26">
            <a:extLst>
              <a:ext uri="{FF2B5EF4-FFF2-40B4-BE49-F238E27FC236}">
                <a16:creationId xmlns:a16="http://schemas.microsoft.com/office/drawing/2014/main" id="{343FC067-8406-C0EE-5A5A-3332810367C4}"/>
              </a:ext>
            </a:extLst>
          </p:cNvPr>
          <p:cNvSpPr txBox="1"/>
          <p:nvPr/>
        </p:nvSpPr>
        <p:spPr>
          <a:xfrm>
            <a:off x="4650266" y="2301158"/>
            <a:ext cx="2891467"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rgbClr val="64AF65"/>
                </a:solidFill>
                <a:latin typeface="Poppins Medium" panose="00000600000000000000" pitchFamily="2" charset="0"/>
                <a:ea typeface="+mn-lt"/>
                <a:cs typeface="Poppins Medium" panose="00000600000000000000" pitchFamily="2" charset="0"/>
              </a:rPr>
              <a:t>K8s applied</a:t>
            </a:r>
            <a:endParaRPr lang="ko-KR" altLang="ko-KR" sz="2500" dirty="0">
              <a:solidFill>
                <a:srgbClr val="64AF65"/>
              </a:solidFill>
              <a:latin typeface="Poppins Medium" panose="00000600000000000000" pitchFamily="2" charset="0"/>
              <a:ea typeface="+mn-lt"/>
              <a:cs typeface="Poppins Medium" panose="00000600000000000000" pitchFamily="2" charset="0"/>
            </a:endParaRPr>
          </a:p>
        </p:txBody>
      </p:sp>
      <p:sp>
        <p:nvSpPr>
          <p:cNvPr id="28" name="TextBox 27">
            <a:extLst>
              <a:ext uri="{FF2B5EF4-FFF2-40B4-BE49-F238E27FC236}">
                <a16:creationId xmlns:a16="http://schemas.microsoft.com/office/drawing/2014/main" id="{226E22A2-7366-E128-C594-1DBE1BA786EB}"/>
              </a:ext>
            </a:extLst>
          </p:cNvPr>
          <p:cNvSpPr txBox="1"/>
          <p:nvPr/>
        </p:nvSpPr>
        <p:spPr>
          <a:xfrm>
            <a:off x="1814431"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1st TEST</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sp>
        <p:nvSpPr>
          <p:cNvPr id="29" name="TextBox 28">
            <a:extLst>
              <a:ext uri="{FF2B5EF4-FFF2-40B4-BE49-F238E27FC236}">
                <a16:creationId xmlns:a16="http://schemas.microsoft.com/office/drawing/2014/main" id="{01B308C7-5C94-A1F5-E40A-6887944F9F5C}"/>
              </a:ext>
            </a:extLst>
          </p:cNvPr>
          <p:cNvSpPr txBox="1"/>
          <p:nvPr/>
        </p:nvSpPr>
        <p:spPr>
          <a:xfrm>
            <a:off x="7748963" y="5964934"/>
            <a:ext cx="2628606" cy="400110"/>
          </a:xfrm>
          <a:prstGeom prst="rect">
            <a:avLst/>
          </a:prstGeom>
          <a:noFill/>
        </p:spPr>
        <p:txBody>
          <a:bodyPr wrap="square" lIns="91440" tIns="45720" rIns="91440" bIns="45720" rtlCol="0" anchor="t">
            <a:spAutoFit/>
          </a:bodyPr>
          <a:lstStyle/>
          <a:p>
            <a:pPr algn="ctr">
              <a:spcBef>
                <a:spcPts val="400"/>
              </a:spcBef>
            </a:pPr>
            <a:r>
              <a:rPr lang="en-US" altLang="ko-KR" sz="2000" dirty="0">
                <a:solidFill>
                  <a:schemeClr val="bg1">
                    <a:lumMod val="50000"/>
                  </a:schemeClr>
                </a:solidFill>
                <a:latin typeface="Poppins Medium" panose="00000600000000000000" pitchFamily="2" charset="0"/>
                <a:ea typeface="+mn-lt"/>
                <a:cs typeface="Poppins Medium" panose="00000600000000000000" pitchFamily="2" charset="0"/>
              </a:rPr>
              <a:t>2nd TEST</a:t>
            </a:r>
            <a:endParaRPr lang="ko-KR" altLang="ko-KR" sz="2000" dirty="0">
              <a:solidFill>
                <a:schemeClr val="bg1">
                  <a:lumMod val="50000"/>
                </a:schemeClr>
              </a:solidFill>
              <a:latin typeface="Poppins SemiBold" panose="00000700000000000000" pitchFamily="2" charset="0"/>
              <a:ea typeface="+mn-lt"/>
              <a:cs typeface="Poppins SemiBold" panose="00000700000000000000" pitchFamily="2" charset="0"/>
            </a:endParaRPr>
          </a:p>
        </p:txBody>
      </p:sp>
      <p:pic>
        <p:nvPicPr>
          <p:cNvPr id="30" name="그림 9">
            <a:extLst>
              <a:ext uri="{FF2B5EF4-FFF2-40B4-BE49-F238E27FC236}">
                <a16:creationId xmlns:a16="http://schemas.microsoft.com/office/drawing/2014/main" id="{A3342FB1-8D27-67CA-9222-A534FE4A30FD}"/>
              </a:ext>
            </a:extLst>
          </p:cNvPr>
          <p:cNvPicPr>
            <a:picLocks noChangeAspect="1"/>
          </p:cNvPicPr>
          <p:nvPr/>
        </p:nvPicPr>
        <p:blipFill>
          <a:blip r:embed="rId4"/>
          <a:stretch>
            <a:fillRect/>
          </a:stretch>
        </p:blipFill>
        <p:spPr>
          <a:xfrm>
            <a:off x="248554" y="3242898"/>
            <a:ext cx="5740399" cy="2389540"/>
          </a:xfrm>
          <a:prstGeom prst="rect">
            <a:avLst/>
          </a:prstGeom>
        </p:spPr>
      </p:pic>
    </p:spTree>
    <p:extLst>
      <p:ext uri="{BB962C8B-B14F-4D97-AF65-F5344CB8AC3E}">
        <p14:creationId xmlns:p14="http://schemas.microsoft.com/office/powerpoint/2010/main" val="233569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Motivation</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pic>
        <p:nvPicPr>
          <p:cNvPr id="12" name="그림 11">
            <a:extLst>
              <a:ext uri="{FF2B5EF4-FFF2-40B4-BE49-F238E27FC236}">
                <a16:creationId xmlns:a16="http://schemas.microsoft.com/office/drawing/2014/main" id="{B096D6A3-FBA7-992C-1351-6F3A1D74F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700000">
            <a:off x="5763366" y="3085014"/>
            <a:ext cx="709236" cy="709236"/>
          </a:xfrm>
          <a:prstGeom prst="rect">
            <a:avLst/>
          </a:prstGeom>
        </p:spPr>
      </p:pic>
      <p:pic>
        <p:nvPicPr>
          <p:cNvPr id="8" name="그림 7">
            <a:extLst>
              <a:ext uri="{FF2B5EF4-FFF2-40B4-BE49-F238E27FC236}">
                <a16:creationId xmlns:a16="http://schemas.microsoft.com/office/drawing/2014/main" id="{B4F8EAFA-D382-805D-1E96-6B132E6DA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1911" y="1978410"/>
            <a:ext cx="2438095" cy="2438095"/>
          </a:xfrm>
          <a:prstGeom prst="rect">
            <a:avLst/>
          </a:prstGeom>
        </p:spPr>
      </p:pic>
      <p:sp>
        <p:nvSpPr>
          <p:cNvPr id="4" name="슬라이드 번호 개체 틀 3">
            <a:extLst>
              <a:ext uri="{FF2B5EF4-FFF2-40B4-BE49-F238E27FC236}">
                <a16:creationId xmlns:a16="http://schemas.microsoft.com/office/drawing/2014/main" id="{743FAE50-0329-8C61-67C9-9D090D5CFAB7}"/>
              </a:ext>
            </a:extLst>
          </p:cNvPr>
          <p:cNvSpPr>
            <a:spLocks noGrp="1"/>
          </p:cNvSpPr>
          <p:nvPr>
            <p:ph type="sldNum" sz="quarter" idx="12"/>
          </p:nvPr>
        </p:nvSpPr>
        <p:spPr/>
        <p:txBody>
          <a:bodyPr/>
          <a:lstStyle/>
          <a:p>
            <a:fld id="{43824709-AB47-4B74-A3A8-AE5FFCA37A09}" type="slidenum">
              <a:rPr lang="ko-KR" altLang="en-US" smtClean="0"/>
              <a:pPr/>
              <a:t>5</a:t>
            </a:fld>
            <a:r>
              <a:rPr lang="en-US" altLang="ko-KR"/>
              <a:t>/47</a:t>
            </a:r>
            <a:endParaRPr lang="ko-KR" altLang="en-US" dirty="0"/>
          </a:p>
        </p:txBody>
      </p:sp>
      <p:sp>
        <p:nvSpPr>
          <p:cNvPr id="14" name="TextBox 13">
            <a:extLst>
              <a:ext uri="{FF2B5EF4-FFF2-40B4-BE49-F238E27FC236}">
                <a16:creationId xmlns:a16="http://schemas.microsoft.com/office/drawing/2014/main" id="{6201FC0F-CD3E-537C-0D44-46BEED060ABF}"/>
              </a:ext>
            </a:extLst>
          </p:cNvPr>
          <p:cNvSpPr txBox="1"/>
          <p:nvPr/>
        </p:nvSpPr>
        <p:spPr>
          <a:xfrm>
            <a:off x="2078018" y="5075369"/>
            <a:ext cx="8019427"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Presented smart farm based on IoT</a:t>
            </a:r>
            <a:endParaRPr lang="ko-KR"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endParaRPr>
          </a:p>
        </p:txBody>
      </p:sp>
      <p:pic>
        <p:nvPicPr>
          <p:cNvPr id="13" name="그림 12">
            <a:extLst>
              <a:ext uri="{FF2B5EF4-FFF2-40B4-BE49-F238E27FC236}">
                <a16:creationId xmlns:a16="http://schemas.microsoft.com/office/drawing/2014/main" id="{FC11EBFD-9922-F190-B0BE-C04A08B17090}"/>
              </a:ext>
            </a:extLst>
          </p:cNvPr>
          <p:cNvPicPr>
            <a:picLocks noChangeAspect="1"/>
          </p:cNvPicPr>
          <p:nvPr/>
        </p:nvPicPr>
        <p:blipFill>
          <a:blip r:embed="rId5">
            <a:alphaModFix amt="74000"/>
            <a:extLst>
              <a:ext uri="{28A0092B-C50C-407E-A947-70E740481C1C}">
                <a14:useLocalDpi xmlns:a14="http://schemas.microsoft.com/office/drawing/2010/main" val="0"/>
              </a:ext>
            </a:extLst>
          </a:blip>
          <a:stretch>
            <a:fillRect/>
          </a:stretch>
        </p:blipFill>
        <p:spPr>
          <a:xfrm>
            <a:off x="3169628" y="2365571"/>
            <a:ext cx="875007" cy="901157"/>
          </a:xfrm>
          <a:prstGeom prst="rect">
            <a:avLst/>
          </a:prstGeom>
        </p:spPr>
      </p:pic>
      <p:pic>
        <p:nvPicPr>
          <p:cNvPr id="15" name="그림 14">
            <a:extLst>
              <a:ext uri="{FF2B5EF4-FFF2-40B4-BE49-F238E27FC236}">
                <a16:creationId xmlns:a16="http://schemas.microsoft.com/office/drawing/2014/main" id="{A0FEE8FF-7D9F-098C-3690-3539BF3B6A71}"/>
              </a:ext>
            </a:extLst>
          </p:cNvPr>
          <p:cNvPicPr>
            <a:picLocks noChangeAspect="1"/>
          </p:cNvPicPr>
          <p:nvPr/>
        </p:nvPicPr>
        <p:blipFill>
          <a:blip r:embed="rId5">
            <a:alphaModFix amt="74000"/>
            <a:extLst>
              <a:ext uri="{28A0092B-C50C-407E-A947-70E740481C1C}">
                <a14:useLocalDpi xmlns:a14="http://schemas.microsoft.com/office/drawing/2010/main" val="0"/>
              </a:ext>
            </a:extLst>
          </a:blip>
          <a:stretch>
            <a:fillRect/>
          </a:stretch>
        </p:blipFill>
        <p:spPr>
          <a:xfrm>
            <a:off x="2203082" y="2694213"/>
            <a:ext cx="875007" cy="901157"/>
          </a:xfrm>
          <a:prstGeom prst="rect">
            <a:avLst/>
          </a:prstGeom>
        </p:spPr>
      </p:pic>
      <p:pic>
        <p:nvPicPr>
          <p:cNvPr id="16" name="그림 15">
            <a:extLst>
              <a:ext uri="{FF2B5EF4-FFF2-40B4-BE49-F238E27FC236}">
                <a16:creationId xmlns:a16="http://schemas.microsoft.com/office/drawing/2014/main" id="{7F1C4E25-1DE5-8EB6-678F-AD488852A11C}"/>
              </a:ext>
            </a:extLst>
          </p:cNvPr>
          <p:cNvPicPr>
            <a:picLocks noChangeAspect="1"/>
          </p:cNvPicPr>
          <p:nvPr/>
        </p:nvPicPr>
        <p:blipFill>
          <a:blip r:embed="rId5">
            <a:alphaModFix amt="74000"/>
            <a:extLst>
              <a:ext uri="{28A0092B-C50C-407E-A947-70E740481C1C}">
                <a14:useLocalDpi xmlns:a14="http://schemas.microsoft.com/office/drawing/2010/main" val="0"/>
              </a:ext>
            </a:extLst>
          </a:blip>
          <a:stretch>
            <a:fillRect/>
          </a:stretch>
        </p:blipFill>
        <p:spPr>
          <a:xfrm>
            <a:off x="4069050" y="2654030"/>
            <a:ext cx="875007" cy="901157"/>
          </a:xfrm>
          <a:prstGeom prst="rect">
            <a:avLst/>
          </a:prstGeom>
        </p:spPr>
      </p:pic>
      <p:pic>
        <p:nvPicPr>
          <p:cNvPr id="17" name="그림 16">
            <a:extLst>
              <a:ext uri="{FF2B5EF4-FFF2-40B4-BE49-F238E27FC236}">
                <a16:creationId xmlns:a16="http://schemas.microsoft.com/office/drawing/2014/main" id="{16097975-B007-B7EA-C9AA-52978FC3D4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8683" y="2633972"/>
            <a:ext cx="1576895" cy="1624022"/>
          </a:xfrm>
          <a:prstGeom prst="rect">
            <a:avLst/>
          </a:prstGeom>
        </p:spPr>
      </p:pic>
      <p:sp>
        <p:nvSpPr>
          <p:cNvPr id="18" name="TextBox 17">
            <a:extLst>
              <a:ext uri="{FF2B5EF4-FFF2-40B4-BE49-F238E27FC236}">
                <a16:creationId xmlns:a16="http://schemas.microsoft.com/office/drawing/2014/main" id="{23743C68-B040-01CE-EB42-8DA04E8FAC24}"/>
              </a:ext>
            </a:extLst>
          </p:cNvPr>
          <p:cNvSpPr txBox="1"/>
          <p:nvPr/>
        </p:nvSpPr>
        <p:spPr>
          <a:xfrm>
            <a:off x="7628757" y="1481686"/>
            <a:ext cx="1764402" cy="430887"/>
          </a:xfrm>
          <a:prstGeom prst="rect">
            <a:avLst/>
          </a:prstGeom>
          <a:noFill/>
        </p:spPr>
        <p:txBody>
          <a:bodyPr wrap="square" lIns="91440" tIns="45720" rIns="91440" bIns="45720" rtlCol="0" anchor="t">
            <a:spAutoFit/>
          </a:bodyPr>
          <a:lstStyle/>
          <a:p>
            <a:pPr algn="ctr">
              <a:spcBef>
                <a:spcPts val="400"/>
              </a:spcBef>
            </a:pPr>
            <a:r>
              <a:rPr lang="en-US" altLang="ko-KR" sz="2200" dirty="0">
                <a:solidFill>
                  <a:schemeClr val="bg1">
                    <a:lumMod val="75000"/>
                  </a:schemeClr>
                </a:solidFill>
                <a:latin typeface="Poppins Medium"/>
                <a:ea typeface="+mn-lt"/>
                <a:cs typeface="Poppins Medium"/>
              </a:rPr>
              <a:t>IoT</a:t>
            </a:r>
          </a:p>
        </p:txBody>
      </p:sp>
      <p:sp>
        <p:nvSpPr>
          <p:cNvPr id="19" name="TextBox 18">
            <a:extLst>
              <a:ext uri="{FF2B5EF4-FFF2-40B4-BE49-F238E27FC236}">
                <a16:creationId xmlns:a16="http://schemas.microsoft.com/office/drawing/2014/main" id="{3A22E40F-2DC5-5121-9A73-EB8DBE6AB108}"/>
              </a:ext>
            </a:extLst>
          </p:cNvPr>
          <p:cNvSpPr txBox="1"/>
          <p:nvPr/>
        </p:nvSpPr>
        <p:spPr>
          <a:xfrm>
            <a:off x="2724929" y="1481686"/>
            <a:ext cx="1764402" cy="430887"/>
          </a:xfrm>
          <a:prstGeom prst="rect">
            <a:avLst/>
          </a:prstGeom>
          <a:noFill/>
        </p:spPr>
        <p:txBody>
          <a:bodyPr wrap="square" lIns="91440" tIns="45720" rIns="91440" bIns="45720" rtlCol="0" anchor="t">
            <a:spAutoFit/>
          </a:bodyPr>
          <a:lstStyle/>
          <a:p>
            <a:pPr algn="ctr">
              <a:spcBef>
                <a:spcPts val="400"/>
              </a:spcBef>
            </a:pPr>
            <a:r>
              <a:rPr lang="en-US" altLang="ko-KR" sz="2200" dirty="0">
                <a:solidFill>
                  <a:schemeClr val="bg1">
                    <a:lumMod val="75000"/>
                  </a:schemeClr>
                </a:solidFill>
                <a:latin typeface="Poppins Medium"/>
                <a:ea typeface="+mn-lt"/>
                <a:cs typeface="Poppins Medium"/>
              </a:rPr>
              <a:t>farm</a:t>
            </a:r>
          </a:p>
        </p:txBody>
      </p:sp>
      <p:sp>
        <p:nvSpPr>
          <p:cNvPr id="20" name="TextBox 19">
            <a:extLst>
              <a:ext uri="{FF2B5EF4-FFF2-40B4-BE49-F238E27FC236}">
                <a16:creationId xmlns:a16="http://schemas.microsoft.com/office/drawing/2014/main" id="{3C2C6CBD-2ADF-87F7-14C9-6126A88FBC56}"/>
              </a:ext>
            </a:extLst>
          </p:cNvPr>
          <p:cNvSpPr txBox="1"/>
          <p:nvPr/>
        </p:nvSpPr>
        <p:spPr>
          <a:xfrm>
            <a:off x="8882902" y="5244646"/>
            <a:ext cx="486663" cy="307777"/>
          </a:xfrm>
          <a:prstGeom prst="rect">
            <a:avLst/>
          </a:prstGeom>
          <a:noFill/>
        </p:spPr>
        <p:txBody>
          <a:bodyPr wrap="square">
            <a:spAutoFit/>
          </a:bodyPr>
          <a:lstStyle/>
          <a:p>
            <a:pPr algn="ctr"/>
            <a:r>
              <a:rPr lang="en-US" altLang="ko-KR" sz="1400" dirty="0">
                <a:solidFill>
                  <a:schemeClr val="bg1">
                    <a:lumMod val="65000"/>
                  </a:schemeClr>
                </a:solidFill>
                <a:latin typeface="Poppins Medium" panose="00000600000000000000" pitchFamily="2" charset="0"/>
                <a:ea typeface="-윤고딕340"/>
                <a:cs typeface="Poppins Medium" panose="00000600000000000000" pitchFamily="2" charset="0"/>
              </a:rPr>
              <a:t>[2]</a:t>
            </a:r>
            <a:endParaRPr lang="ko-KR" altLang="en-US" sz="1400" dirty="0">
              <a:solidFill>
                <a:schemeClr val="bg1">
                  <a:lumMod val="65000"/>
                </a:schemeClr>
              </a:solidFill>
            </a:endParaRPr>
          </a:p>
        </p:txBody>
      </p:sp>
    </p:spTree>
    <p:extLst>
      <p:ext uri="{BB962C8B-B14F-4D97-AF65-F5344CB8AC3E}">
        <p14:creationId xmlns:p14="http://schemas.microsoft.com/office/powerpoint/2010/main" val="210905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8"/>
                                        </p:tgtEl>
                                        <p:attrNameLst>
                                          <p:attrName>style.color</p:attrName>
                                        </p:attrNameLst>
                                      </p:cBhvr>
                                      <p:by>
                                        <p:hsl h="0" s="-12549" l="-25098"/>
                                      </p:by>
                                    </p:animClr>
                                    <p:animClr clrSpc="hsl" dir="cw">
                                      <p:cBhvr>
                                        <p:cTn id="7" dur="500" fill="hold"/>
                                        <p:tgtEl>
                                          <p:spTgt spid="8"/>
                                        </p:tgtEl>
                                        <p:attrNameLst>
                                          <p:attrName>fillcolor</p:attrName>
                                        </p:attrNameLst>
                                      </p:cBhvr>
                                      <p:by>
                                        <p:hsl h="0" s="-12549" l="-25098"/>
                                      </p:by>
                                    </p:animClr>
                                    <p:animClr clrSpc="hsl" dir="cw">
                                      <p:cBhvr>
                                        <p:cTn id="8" dur="500" fill="hold"/>
                                        <p:tgtEl>
                                          <p:spTgt spid="8"/>
                                        </p:tgtEl>
                                        <p:attrNameLst>
                                          <p:attrName>stroke.color</p:attrName>
                                        </p:attrNameLst>
                                      </p:cBhvr>
                                      <p:by>
                                        <p:hsl h="0" s="-12549" l="-25098"/>
                                      </p:by>
                                    </p:animClr>
                                    <p:set>
                                      <p:cBhvr>
                                        <p:cTn id="9" dur="500" fill="hold"/>
                                        <p:tgtEl>
                                          <p:spTgt spid="8"/>
                                        </p:tgtEl>
                                        <p:attrNameLst>
                                          <p:attrName>fill.type</p:attrName>
                                        </p:attrNameLst>
                                      </p:cBhvr>
                                      <p:to>
                                        <p:strVal val="solid"/>
                                      </p:to>
                                    </p:set>
                                  </p:childTnLst>
                                </p:cTn>
                              </p:par>
                              <p:par>
                                <p:cTn id="10" presetID="24" presetClass="emph" presetSubtype="0" fill="hold" grpId="1" nodeType="withEffect">
                                  <p:stCondLst>
                                    <p:cond delay="0"/>
                                  </p:stCondLst>
                                  <p:childTnLst>
                                    <p:animClr clrSpc="hsl" dir="cw">
                                      <p:cBhvr override="childStyle">
                                        <p:cTn id="11" dur="500" fill="hold"/>
                                        <p:tgtEl>
                                          <p:spTgt spid="18"/>
                                        </p:tgtEl>
                                        <p:attrNameLst>
                                          <p:attrName>style.color</p:attrName>
                                        </p:attrNameLst>
                                      </p:cBhvr>
                                      <p:by>
                                        <p:hsl h="0" s="-12549" l="-25098"/>
                                      </p:by>
                                    </p:animClr>
                                    <p:animClr clrSpc="hsl" dir="cw">
                                      <p:cBhvr>
                                        <p:cTn id="12" dur="500" fill="hold"/>
                                        <p:tgtEl>
                                          <p:spTgt spid="18"/>
                                        </p:tgtEl>
                                        <p:attrNameLst>
                                          <p:attrName>fillcolor</p:attrName>
                                        </p:attrNameLst>
                                      </p:cBhvr>
                                      <p:by>
                                        <p:hsl h="0" s="-12549" l="-25098"/>
                                      </p:by>
                                    </p:animClr>
                                    <p:animClr clrSpc="hsl" dir="cw">
                                      <p:cBhvr>
                                        <p:cTn id="13" dur="500" fill="hold"/>
                                        <p:tgtEl>
                                          <p:spTgt spid="18"/>
                                        </p:tgtEl>
                                        <p:attrNameLst>
                                          <p:attrName>stroke.color</p:attrName>
                                        </p:attrNameLst>
                                      </p:cBhvr>
                                      <p:by>
                                        <p:hsl h="0" s="-12549" l="-25098"/>
                                      </p:by>
                                    </p:animClr>
                                    <p:set>
                                      <p:cBhvr>
                                        <p:cTn id="14"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4A9BD3E-A408-C4BF-BCA6-5E08111E029E}"/>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86980E9A-BCC7-B885-D230-520BC8EEE1B5}"/>
              </a:ext>
            </a:extLst>
          </p:cNvPr>
          <p:cNvSpPr txBox="1"/>
          <p:nvPr/>
        </p:nvSpPr>
        <p:spPr>
          <a:xfrm>
            <a:off x="1564035" y="5213453"/>
            <a:ext cx="9063929" cy="913070"/>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Study the structure that can maximize </a:t>
            </a:r>
            <a:endParaRPr lang="ko-KR" altLang="en-US" dirty="0">
              <a:solidFill>
                <a:schemeClr val="tx1">
                  <a:lumMod val="75000"/>
                  <a:lumOff val="25000"/>
                </a:schemeClr>
              </a:solidFill>
            </a:endParaRPr>
          </a:p>
          <a:p>
            <a:pPr algn="ctr">
              <a:spcBef>
                <a:spcPts val="400"/>
              </a:spcBef>
            </a:pPr>
            <a:r>
              <a:rPr lang="en-US" altLang="ko-KR" sz="2500" dirty="0">
                <a:solidFill>
                  <a:schemeClr val="tx1">
                    <a:lumMod val="75000"/>
                    <a:lumOff val="25000"/>
                  </a:schemeClr>
                </a:solidFill>
                <a:latin typeface="Poppins Medium"/>
                <a:ea typeface="+mn-lt"/>
                <a:cs typeface="Poppins Medium"/>
              </a:rPr>
              <a:t>the performance of Kubernetes</a:t>
            </a:r>
            <a:endParaRPr lang="en-US" dirty="0">
              <a:solidFill>
                <a:schemeClr val="tx1">
                  <a:lumMod val="75000"/>
                  <a:lumOff val="25000"/>
                </a:schemeClr>
              </a:solidFill>
            </a:endParaRPr>
          </a:p>
        </p:txBody>
      </p:sp>
      <p:sp>
        <p:nvSpPr>
          <p:cNvPr id="2" name="슬라이드 번호 개체 틀 1">
            <a:extLst>
              <a:ext uri="{FF2B5EF4-FFF2-40B4-BE49-F238E27FC236}">
                <a16:creationId xmlns:a16="http://schemas.microsoft.com/office/drawing/2014/main" id="{5486B20B-1939-AA5C-68F3-494B7ADC6FF9}"/>
              </a:ext>
            </a:extLst>
          </p:cNvPr>
          <p:cNvSpPr>
            <a:spLocks noGrp="1"/>
          </p:cNvSpPr>
          <p:nvPr>
            <p:ph type="sldNum" sz="quarter" idx="12"/>
          </p:nvPr>
        </p:nvSpPr>
        <p:spPr/>
        <p:txBody>
          <a:bodyPr/>
          <a:lstStyle/>
          <a:p>
            <a:fld id="{43824709-AB47-4B74-A3A8-AE5FFCA37A09}" type="slidenum">
              <a:rPr lang="ko-KR" altLang="en-US" smtClean="0"/>
              <a:pPr/>
              <a:t>50</a:t>
            </a:fld>
            <a:r>
              <a:rPr lang="en-US" altLang="ko-KR"/>
              <a:t>/47</a:t>
            </a:r>
            <a:endParaRPr lang="ko-KR" altLang="en-US"/>
          </a:p>
        </p:txBody>
      </p:sp>
      <p:sp>
        <p:nvSpPr>
          <p:cNvPr id="11" name="TextBox 10">
            <a:extLst>
              <a:ext uri="{FF2B5EF4-FFF2-40B4-BE49-F238E27FC236}">
                <a16:creationId xmlns:a16="http://schemas.microsoft.com/office/drawing/2014/main" id="{CFBDFE7A-3A14-75D5-58C8-A3A673433B08}"/>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Conclusion</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12" name="TextBox 11">
            <a:extLst>
              <a:ext uri="{FF2B5EF4-FFF2-40B4-BE49-F238E27FC236}">
                <a16:creationId xmlns:a16="http://schemas.microsoft.com/office/drawing/2014/main" id="{C814210D-D7DA-A87C-8FD4-159B50F84579}"/>
              </a:ext>
            </a:extLst>
          </p:cNvPr>
          <p:cNvSpPr txBox="1"/>
          <p:nvPr/>
        </p:nvSpPr>
        <p:spPr>
          <a:xfrm>
            <a:off x="2841839" y="809452"/>
            <a:ext cx="2032912" cy="369332"/>
          </a:xfrm>
          <a:prstGeom prst="rect">
            <a:avLst/>
          </a:prstGeom>
          <a:noFill/>
        </p:spPr>
        <p:txBody>
          <a:bodyPr wrap="square" lIns="91440" tIns="45720" rIns="91440" bIns="45720" anchor="t">
            <a:spAutoFit/>
          </a:bodyPr>
          <a:lstStyle/>
          <a:p>
            <a:r>
              <a:rPr lang="en-US" altLang="ko-KR" dirty="0">
                <a:solidFill>
                  <a:schemeClr val="bg1">
                    <a:lumMod val="65000"/>
                  </a:schemeClr>
                </a:solidFill>
                <a:latin typeface="Poppins Medium"/>
                <a:ea typeface="-윤고딕340"/>
                <a:cs typeface="Poppins Medium"/>
              </a:rPr>
              <a:t>Future Plan</a:t>
            </a:r>
            <a:endParaRPr lang="ko-KR" altLang="en-US" dirty="0">
              <a:solidFill>
                <a:schemeClr val="bg1">
                  <a:lumMod val="65000"/>
                </a:schemeClr>
              </a:solidFill>
            </a:endParaRPr>
          </a:p>
        </p:txBody>
      </p:sp>
      <p:pic>
        <p:nvPicPr>
          <p:cNvPr id="13" name="그림 12">
            <a:extLst>
              <a:ext uri="{FF2B5EF4-FFF2-40B4-BE49-F238E27FC236}">
                <a16:creationId xmlns:a16="http://schemas.microsoft.com/office/drawing/2014/main" id="{F86CAB62-AE4C-3317-2C43-F888769AE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4674" y="2297675"/>
            <a:ext cx="2262649" cy="2262649"/>
          </a:xfrm>
          <a:prstGeom prst="rect">
            <a:avLst/>
          </a:prstGeom>
        </p:spPr>
      </p:pic>
    </p:spTree>
    <p:extLst>
      <p:ext uri="{BB962C8B-B14F-4D97-AF65-F5344CB8AC3E}">
        <p14:creationId xmlns:p14="http://schemas.microsoft.com/office/powerpoint/2010/main" val="2247578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0B2E8-A779-6CBD-A3FB-8C923386DFBD}"/>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a:ea typeface="맑은 고딕"/>
                <a:cs typeface="Poppins Medium"/>
              </a:rPr>
              <a:t>References</a:t>
            </a:r>
            <a:endParaRPr lang="ko-KR"/>
          </a:p>
        </p:txBody>
      </p:sp>
      <p:sp>
        <p:nvSpPr>
          <p:cNvPr id="7" name="직사각형 6">
            <a:extLst>
              <a:ext uri="{FF2B5EF4-FFF2-40B4-BE49-F238E27FC236}">
                <a16:creationId xmlns:a16="http://schemas.microsoft.com/office/drawing/2014/main" id="{24A9BD3E-A408-C4BF-BCA6-5E08111E029E}"/>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8" name="TextBox 7">
            <a:extLst>
              <a:ext uri="{FF2B5EF4-FFF2-40B4-BE49-F238E27FC236}">
                <a16:creationId xmlns:a16="http://schemas.microsoft.com/office/drawing/2014/main" id="{86980E9A-BCC7-B885-D230-520BC8EEE1B5}"/>
              </a:ext>
            </a:extLst>
          </p:cNvPr>
          <p:cNvSpPr txBox="1"/>
          <p:nvPr/>
        </p:nvSpPr>
        <p:spPr>
          <a:xfrm>
            <a:off x="1067981" y="1506944"/>
            <a:ext cx="10056037" cy="5365571"/>
          </a:xfrm>
          <a:prstGeom prst="rect">
            <a:avLst/>
          </a:prstGeom>
          <a:noFill/>
        </p:spPr>
        <p:txBody>
          <a:bodyPr wrap="square" lIns="91440" tIns="45720" rIns="91440" bIns="45720" rtlCol="0" anchor="t">
            <a:spAutoFit/>
          </a:bodyPr>
          <a:lstStyle/>
          <a:p>
            <a:pPr>
              <a:spcBef>
                <a:spcPts val="400"/>
              </a:spcBef>
            </a:pPr>
            <a:r>
              <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rPr>
              <a:t>[1] </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Gupta, M., et al., "Security and privacy in smart farming: Challenges and opportunities," </a:t>
            </a:r>
            <a:r>
              <a:rPr lang="en-US" altLang="ko-KR" sz="1700" i="1" dirty="0">
                <a:solidFill>
                  <a:schemeClr val="tx1">
                    <a:lumMod val="75000"/>
                    <a:lumOff val="25000"/>
                  </a:schemeClr>
                </a:solidFill>
                <a:effectLst/>
                <a:latin typeface="Poppins Light" panose="00000400000000000000" pitchFamily="2" charset="0"/>
                <a:cs typeface="Poppins Light" panose="00000400000000000000" pitchFamily="2" charset="0"/>
              </a:rPr>
              <a:t>IEEE Access vol. </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8, 2020, pp. 34564-34584.</a:t>
            </a:r>
          </a:p>
          <a:p>
            <a:pPr>
              <a:spcBef>
                <a:spcPts val="400"/>
              </a:spcBef>
            </a:pPr>
            <a:endPar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endParaRPr>
          </a:p>
          <a:p>
            <a:pPr>
              <a:spcBef>
                <a:spcPts val="400"/>
              </a:spcBef>
            </a:pPr>
            <a:r>
              <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rPr>
              <a:t>[2] </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Bu, F., and X. Wang, "A smart agriculture IoT system based on deep reinforcement learning," </a:t>
            </a:r>
            <a:r>
              <a:rPr lang="en-US" altLang="ko-KR" sz="1700" i="1" dirty="0">
                <a:solidFill>
                  <a:schemeClr val="tx1">
                    <a:lumMod val="75000"/>
                    <a:lumOff val="25000"/>
                  </a:schemeClr>
                </a:solidFill>
                <a:effectLst/>
                <a:latin typeface="Poppins Light" panose="00000400000000000000" pitchFamily="2" charset="0"/>
                <a:cs typeface="Poppins Light" panose="00000400000000000000" pitchFamily="2" charset="0"/>
              </a:rPr>
              <a:t>Future Generation Computer Syst. vol. </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99, 2019, pp. 500-507.</a:t>
            </a:r>
          </a:p>
          <a:p>
            <a:pPr>
              <a:spcBef>
                <a:spcPts val="400"/>
              </a:spcBef>
            </a:pPr>
            <a:endPar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endParaRPr>
          </a:p>
          <a:p>
            <a:pPr>
              <a:spcBef>
                <a:spcPts val="400"/>
              </a:spcBef>
            </a:pPr>
            <a:r>
              <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rPr>
              <a:t>[3] </a:t>
            </a:r>
            <a:r>
              <a:rPr lang="en-US" altLang="ko-KR" sz="1700" i="1" dirty="0">
                <a:solidFill>
                  <a:schemeClr val="tx1">
                    <a:lumMod val="75000"/>
                    <a:lumOff val="25000"/>
                  </a:schemeClr>
                </a:solidFill>
                <a:effectLst/>
                <a:latin typeface="Poppins Light" panose="00000400000000000000" pitchFamily="2" charset="0"/>
                <a:cs typeface="Poppins Light" panose="00000400000000000000" pitchFamily="2" charset="0"/>
              </a:rPr>
              <a:t>Gutiérrez, S.</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 et al., “Smart mobile LoRa agriculture system based on internet of things,” </a:t>
            </a:r>
            <a:r>
              <a:rPr lang="en-US" altLang="ko-KR" sz="1700" i="1" dirty="0">
                <a:solidFill>
                  <a:schemeClr val="tx1">
                    <a:lumMod val="75000"/>
                    <a:lumOff val="25000"/>
                  </a:schemeClr>
                </a:solidFill>
                <a:effectLst/>
                <a:latin typeface="Poppins Light" panose="00000400000000000000" pitchFamily="2" charset="0"/>
                <a:cs typeface="Poppins Light" panose="00000400000000000000" pitchFamily="2" charset="0"/>
              </a:rPr>
              <a:t>2019 IEEE 39th Central America and Panama Conv. (CONCAPAN XXXIX)</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 pp. 1-6.</a:t>
            </a:r>
          </a:p>
          <a:p>
            <a:pPr>
              <a:spcBef>
                <a:spcPts val="400"/>
              </a:spcBef>
            </a:pPr>
            <a:endPar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endParaRPr>
          </a:p>
          <a:p>
            <a:pPr>
              <a:spcBef>
                <a:spcPts val="400"/>
              </a:spcBef>
            </a:pPr>
            <a:r>
              <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rPr>
              <a:t>[4] </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Miles, B., et al., “A study of </a:t>
            </a:r>
            <a:r>
              <a:rPr lang="en-US" altLang="ko-KR" sz="1700" dirty="0" err="1">
                <a:solidFill>
                  <a:schemeClr val="tx1">
                    <a:lumMod val="75000"/>
                    <a:lumOff val="25000"/>
                  </a:schemeClr>
                </a:solidFill>
                <a:effectLst/>
                <a:latin typeface="Poppins Light" panose="00000400000000000000" pitchFamily="2" charset="0"/>
                <a:cs typeface="Poppins Light" panose="00000400000000000000" pitchFamily="2" charset="0"/>
              </a:rPr>
              <a:t>LoRaWAN</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 protocol performance for IoT applications in smart agriculture,” </a:t>
            </a:r>
            <a:r>
              <a:rPr lang="en-US" altLang="ko-KR" sz="1700" i="1" dirty="0">
                <a:solidFill>
                  <a:schemeClr val="tx1">
                    <a:lumMod val="75000"/>
                    <a:lumOff val="25000"/>
                  </a:schemeClr>
                </a:solidFill>
                <a:effectLst/>
                <a:latin typeface="Poppins Light" panose="00000400000000000000" pitchFamily="2" charset="0"/>
                <a:cs typeface="Poppins Light" panose="00000400000000000000" pitchFamily="2" charset="0"/>
              </a:rPr>
              <a:t>Computer </a:t>
            </a:r>
            <a:r>
              <a:rPr lang="en-US" altLang="ko-KR" sz="1700" i="1" dirty="0" err="1">
                <a:solidFill>
                  <a:schemeClr val="tx1">
                    <a:lumMod val="75000"/>
                    <a:lumOff val="25000"/>
                  </a:schemeClr>
                </a:solidFill>
                <a:effectLst/>
                <a:latin typeface="Poppins Light" panose="00000400000000000000" pitchFamily="2" charset="0"/>
                <a:cs typeface="Poppins Light" panose="00000400000000000000" pitchFamily="2" charset="0"/>
              </a:rPr>
              <a:t>Commun</a:t>
            </a:r>
            <a:r>
              <a:rPr lang="en-US" altLang="ko-KR" sz="1700" i="1" dirty="0">
                <a:solidFill>
                  <a:schemeClr val="tx1">
                    <a:lumMod val="75000"/>
                    <a:lumOff val="25000"/>
                  </a:schemeClr>
                </a:solidFill>
                <a:effectLst/>
                <a:latin typeface="Poppins Light" panose="00000400000000000000" pitchFamily="2" charset="0"/>
                <a:cs typeface="Poppins Light" panose="00000400000000000000" pitchFamily="2" charset="0"/>
              </a:rPr>
              <a:t>. vol. 164,</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 2020, pp. 148-157.</a:t>
            </a:r>
          </a:p>
          <a:p>
            <a:pPr>
              <a:spcBef>
                <a:spcPts val="400"/>
              </a:spcBef>
            </a:pPr>
            <a:endPar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endParaRPr>
          </a:p>
          <a:p>
            <a:pPr>
              <a:spcBef>
                <a:spcPts val="400"/>
              </a:spcBef>
            </a:pPr>
            <a:r>
              <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rPr>
              <a:t>[5] </a:t>
            </a:r>
            <a:r>
              <a:rPr lang="en-US" altLang="ko-KR" sz="1700" dirty="0">
                <a:solidFill>
                  <a:schemeClr val="tx1">
                    <a:lumMod val="75000"/>
                    <a:lumOff val="25000"/>
                  </a:schemeClr>
                </a:solidFill>
                <a:effectLst/>
                <a:latin typeface="Poppins Light" panose="00000400000000000000" pitchFamily="2" charset="0"/>
                <a:cs typeface="Poppins Light" panose="00000400000000000000" pitchFamily="2" charset="0"/>
              </a:rPr>
              <a:t>“What is Kubernetes?” Kubernetes. https://kubernetes.io/docs/concepts/overview/what-is-kubernetes/ (accessed July. 19, 2022).</a:t>
            </a:r>
          </a:p>
          <a:p>
            <a:pPr>
              <a:spcBef>
                <a:spcPts val="400"/>
              </a:spcBef>
            </a:pPr>
            <a:endPar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endParaRPr>
          </a:p>
          <a:p>
            <a:pPr>
              <a:spcBef>
                <a:spcPts val="400"/>
              </a:spcBef>
            </a:pPr>
            <a:r>
              <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rPr>
              <a:t>[6] “What is </a:t>
            </a:r>
            <a:r>
              <a:rPr lang="en-US" altLang="ko-KR" sz="1700" dirty="0" err="1">
                <a:solidFill>
                  <a:schemeClr val="tx1">
                    <a:lumMod val="75000"/>
                    <a:lumOff val="25000"/>
                  </a:schemeClr>
                </a:solidFill>
                <a:latin typeface="Poppins Light" panose="00000400000000000000" pitchFamily="2" charset="0"/>
                <a:ea typeface="+mn-lt"/>
                <a:cs typeface="Poppins Light" panose="00000400000000000000" pitchFamily="2" charset="0"/>
              </a:rPr>
              <a:t>LoRaWAN</a:t>
            </a:r>
            <a:r>
              <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rPr>
              <a:t>® Specification.” LoRa Alliance. https://lora-alliance.org/about-lorawan/(accessed Aug. 1, 2022).</a:t>
            </a:r>
          </a:p>
          <a:p>
            <a:pPr>
              <a:spcBef>
                <a:spcPts val="400"/>
              </a:spcBef>
            </a:pPr>
            <a:endParaRPr lang="en-US" altLang="ko-KR" sz="1700" dirty="0">
              <a:solidFill>
                <a:schemeClr val="tx1">
                  <a:lumMod val="75000"/>
                  <a:lumOff val="25000"/>
                </a:schemeClr>
              </a:solidFill>
              <a:latin typeface="Poppins Light" panose="00000400000000000000" pitchFamily="2" charset="0"/>
              <a:ea typeface="+mn-lt"/>
              <a:cs typeface="Poppins Light" panose="00000400000000000000" pitchFamily="2" charset="0"/>
            </a:endParaRPr>
          </a:p>
        </p:txBody>
      </p:sp>
      <p:sp>
        <p:nvSpPr>
          <p:cNvPr id="5" name="슬라이드 번호 개체 틀 4">
            <a:extLst>
              <a:ext uri="{FF2B5EF4-FFF2-40B4-BE49-F238E27FC236}">
                <a16:creationId xmlns:a16="http://schemas.microsoft.com/office/drawing/2014/main" id="{C2380388-D3CA-1384-36A1-E01332AE4E6A}"/>
              </a:ext>
            </a:extLst>
          </p:cNvPr>
          <p:cNvSpPr>
            <a:spLocks noGrp="1"/>
          </p:cNvSpPr>
          <p:nvPr>
            <p:ph type="sldNum" sz="quarter" idx="12"/>
          </p:nvPr>
        </p:nvSpPr>
        <p:spPr/>
        <p:txBody>
          <a:bodyPr/>
          <a:lstStyle/>
          <a:p>
            <a:fld id="{43824709-AB47-4B74-A3A8-AE5FFCA37A09}" type="slidenum">
              <a:rPr lang="ko-KR" altLang="en-US" smtClean="0"/>
              <a:pPr/>
              <a:t>51</a:t>
            </a:fld>
            <a:r>
              <a:rPr lang="en-US" altLang="ko-KR"/>
              <a:t>/47</a:t>
            </a:r>
            <a:endParaRPr lang="ko-KR" altLang="en-US" dirty="0"/>
          </a:p>
        </p:txBody>
      </p:sp>
    </p:spTree>
    <p:extLst>
      <p:ext uri="{BB962C8B-B14F-4D97-AF65-F5344CB8AC3E}">
        <p14:creationId xmlns:p14="http://schemas.microsoft.com/office/powerpoint/2010/main" val="2661400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76DB82C-B57E-84F5-3A6A-1DB0F3A1D0E8}"/>
              </a:ext>
            </a:extLst>
          </p:cNvPr>
          <p:cNvSpPr>
            <a:spLocks noGrp="1"/>
          </p:cNvSpPr>
          <p:nvPr>
            <p:ph type="sldNum" sz="quarter" idx="12"/>
          </p:nvPr>
        </p:nvSpPr>
        <p:spPr/>
        <p:txBody>
          <a:bodyPr/>
          <a:lstStyle/>
          <a:p>
            <a:fld id="{43824709-AB47-4B74-A3A8-AE5FFCA37A09}" type="slidenum">
              <a:rPr lang="ko-KR" altLang="en-US" smtClean="0"/>
              <a:pPr/>
              <a:t>52</a:t>
            </a:fld>
            <a:r>
              <a:rPr lang="en-US" altLang="ko-KR"/>
              <a:t>/47</a:t>
            </a:r>
            <a:endParaRPr lang="ko-KR" altLang="en-US" dirty="0"/>
          </a:p>
        </p:txBody>
      </p:sp>
      <p:pic>
        <p:nvPicPr>
          <p:cNvPr id="5" name="그림 4">
            <a:hlinkClick r:id="rId3"/>
            <a:extLst>
              <a:ext uri="{FF2B5EF4-FFF2-40B4-BE49-F238E27FC236}">
                <a16:creationId xmlns:a16="http://schemas.microsoft.com/office/drawing/2014/main" id="{E56C02DE-A7B8-EEB0-9E99-71937F17B4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2115" y="2280372"/>
            <a:ext cx="4075977" cy="4075977"/>
          </a:xfrm>
          <a:prstGeom prst="rect">
            <a:avLst/>
          </a:prstGeom>
        </p:spPr>
      </p:pic>
      <p:sp>
        <p:nvSpPr>
          <p:cNvPr id="4" name="TextBox 3">
            <a:extLst>
              <a:ext uri="{FF2B5EF4-FFF2-40B4-BE49-F238E27FC236}">
                <a16:creationId xmlns:a16="http://schemas.microsoft.com/office/drawing/2014/main" id="{48F975E2-229F-B393-EB84-1EC2C6EA33AB}"/>
              </a:ext>
            </a:extLst>
          </p:cNvPr>
          <p:cNvSpPr txBox="1"/>
          <p:nvPr/>
        </p:nvSpPr>
        <p:spPr>
          <a:xfrm>
            <a:off x="1558140" y="1264709"/>
            <a:ext cx="9063929" cy="1015663"/>
          </a:xfrm>
          <a:prstGeom prst="rect">
            <a:avLst/>
          </a:prstGeom>
          <a:noFill/>
        </p:spPr>
        <p:txBody>
          <a:bodyPr wrap="square" lIns="91440" tIns="45720" rIns="91440" bIns="45720" rtlCol="0" anchor="t">
            <a:spAutoFit/>
          </a:bodyPr>
          <a:lstStyle/>
          <a:p>
            <a:pPr algn="ctr">
              <a:spcBef>
                <a:spcPts val="400"/>
              </a:spcBef>
            </a:pPr>
            <a:r>
              <a:rPr lang="en-US" altLang="ko-KR" sz="6000" dirty="0">
                <a:solidFill>
                  <a:schemeClr val="tx1">
                    <a:lumMod val="75000"/>
                    <a:lumOff val="25000"/>
                  </a:schemeClr>
                </a:solidFill>
                <a:latin typeface="Poppins Medium"/>
                <a:ea typeface="+mn-lt"/>
                <a:cs typeface="Poppins Medium"/>
              </a:rPr>
              <a:t>Q &amp; A</a:t>
            </a:r>
            <a:endParaRPr lang="ko-KR" sz="6000" dirty="0">
              <a:solidFill>
                <a:schemeClr val="tx1">
                  <a:lumMod val="75000"/>
                  <a:lumOff val="25000"/>
                </a:schemeClr>
              </a:solidFill>
              <a:ea typeface="맑은 고딕"/>
            </a:endParaRPr>
          </a:p>
        </p:txBody>
      </p:sp>
    </p:spTree>
    <p:extLst>
      <p:ext uri="{BB962C8B-B14F-4D97-AF65-F5344CB8AC3E}">
        <p14:creationId xmlns:p14="http://schemas.microsoft.com/office/powerpoint/2010/main" val="231586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Motivation</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4" name="슬라이드 번호 개체 틀 3">
            <a:extLst>
              <a:ext uri="{FF2B5EF4-FFF2-40B4-BE49-F238E27FC236}">
                <a16:creationId xmlns:a16="http://schemas.microsoft.com/office/drawing/2014/main" id="{743FAE50-0329-8C61-67C9-9D090D5CFAB7}"/>
              </a:ext>
            </a:extLst>
          </p:cNvPr>
          <p:cNvSpPr>
            <a:spLocks noGrp="1"/>
          </p:cNvSpPr>
          <p:nvPr>
            <p:ph type="sldNum" sz="quarter" idx="12"/>
          </p:nvPr>
        </p:nvSpPr>
        <p:spPr/>
        <p:txBody>
          <a:bodyPr/>
          <a:lstStyle/>
          <a:p>
            <a:fld id="{43824709-AB47-4B74-A3A8-AE5FFCA37A09}" type="slidenum">
              <a:rPr lang="ko-KR" altLang="en-US" smtClean="0"/>
              <a:pPr/>
              <a:t>6</a:t>
            </a:fld>
            <a:r>
              <a:rPr lang="en-US" altLang="ko-KR"/>
              <a:t>/47</a:t>
            </a:r>
            <a:endParaRPr lang="ko-KR" altLang="en-US" dirty="0"/>
          </a:p>
        </p:txBody>
      </p:sp>
      <p:sp>
        <p:nvSpPr>
          <p:cNvPr id="14" name="TextBox 13">
            <a:extLst>
              <a:ext uri="{FF2B5EF4-FFF2-40B4-BE49-F238E27FC236}">
                <a16:creationId xmlns:a16="http://schemas.microsoft.com/office/drawing/2014/main" id="{6201FC0F-CD3E-537C-0D44-46BEED060ABF}"/>
              </a:ext>
            </a:extLst>
          </p:cNvPr>
          <p:cNvSpPr txBox="1"/>
          <p:nvPr/>
        </p:nvSpPr>
        <p:spPr>
          <a:xfrm>
            <a:off x="736247" y="5055144"/>
            <a:ext cx="10790925"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In order to communicate stably, LPWAN protocols are needed.</a:t>
            </a:r>
          </a:p>
        </p:txBody>
      </p:sp>
      <p:sp>
        <p:nvSpPr>
          <p:cNvPr id="12" name="TextBox 11">
            <a:extLst>
              <a:ext uri="{FF2B5EF4-FFF2-40B4-BE49-F238E27FC236}">
                <a16:creationId xmlns:a16="http://schemas.microsoft.com/office/drawing/2014/main" id="{5DB5F4CB-2EB3-D19A-C610-3E8CE415448C}"/>
              </a:ext>
            </a:extLst>
          </p:cNvPr>
          <p:cNvSpPr txBox="1"/>
          <p:nvPr/>
        </p:nvSpPr>
        <p:spPr>
          <a:xfrm>
            <a:off x="2078018" y="5055144"/>
            <a:ext cx="8107382"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IoT of agriculture collects data of wide areas.</a:t>
            </a:r>
          </a:p>
        </p:txBody>
      </p:sp>
      <p:pic>
        <p:nvPicPr>
          <p:cNvPr id="3" name="그림 2">
            <a:extLst>
              <a:ext uri="{FF2B5EF4-FFF2-40B4-BE49-F238E27FC236}">
                <a16:creationId xmlns:a16="http://schemas.microsoft.com/office/drawing/2014/main" id="{B71F5093-50DF-CC11-3F65-CDFD91E9D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781" y="2007795"/>
            <a:ext cx="2737200" cy="2737200"/>
          </a:xfrm>
          <a:prstGeom prst="rect">
            <a:avLst/>
          </a:prstGeom>
        </p:spPr>
      </p:pic>
      <p:pic>
        <p:nvPicPr>
          <p:cNvPr id="9" name="그림 8">
            <a:extLst>
              <a:ext uri="{FF2B5EF4-FFF2-40B4-BE49-F238E27FC236}">
                <a16:creationId xmlns:a16="http://schemas.microsoft.com/office/drawing/2014/main" id="{74AD9160-4C93-8B11-E6C2-310E4C4FAC9A}"/>
              </a:ext>
            </a:extLst>
          </p:cNvPr>
          <p:cNvPicPr>
            <a:picLocks noChangeAspect="1"/>
          </p:cNvPicPr>
          <p:nvPr/>
        </p:nvPicPr>
        <p:blipFill rotWithShape="1">
          <a:blip r:embed="rId4">
            <a:extLst>
              <a:ext uri="{28A0092B-C50C-407E-A947-70E740481C1C}">
                <a14:useLocalDpi xmlns:a14="http://schemas.microsoft.com/office/drawing/2010/main" val="0"/>
              </a:ext>
            </a:extLst>
          </a:blip>
          <a:srcRect l="55675" t="37219" r="29350" b="43669"/>
          <a:stretch/>
        </p:blipFill>
        <p:spPr>
          <a:xfrm>
            <a:off x="4929575" y="3100358"/>
            <a:ext cx="1407150" cy="657284"/>
          </a:xfrm>
          <a:prstGeom prst="rect">
            <a:avLst/>
          </a:prstGeom>
        </p:spPr>
      </p:pic>
      <p:sp>
        <p:nvSpPr>
          <p:cNvPr id="8" name="TextBox 7">
            <a:extLst>
              <a:ext uri="{FF2B5EF4-FFF2-40B4-BE49-F238E27FC236}">
                <a16:creationId xmlns:a16="http://schemas.microsoft.com/office/drawing/2014/main" id="{BA27EADF-5073-6A80-5BC1-9C1E870A3295}"/>
              </a:ext>
            </a:extLst>
          </p:cNvPr>
          <p:cNvSpPr txBox="1"/>
          <p:nvPr/>
        </p:nvSpPr>
        <p:spPr>
          <a:xfrm>
            <a:off x="2756890" y="3975505"/>
            <a:ext cx="2348419" cy="430887"/>
          </a:xfrm>
          <a:prstGeom prst="rect">
            <a:avLst/>
          </a:prstGeom>
          <a:noFill/>
        </p:spPr>
        <p:txBody>
          <a:bodyPr wrap="square" lIns="91440" tIns="45720" rIns="91440" bIns="45720" rtlCol="0" anchor="t">
            <a:spAutoFit/>
          </a:bodyPr>
          <a:lstStyle/>
          <a:p>
            <a:pPr algn="ctr">
              <a:spcBef>
                <a:spcPts val="400"/>
              </a:spcBef>
            </a:pPr>
            <a:r>
              <a:rPr lang="en-US" altLang="ko-KR" sz="2200" dirty="0">
                <a:solidFill>
                  <a:schemeClr val="bg1">
                    <a:lumMod val="75000"/>
                  </a:schemeClr>
                </a:solidFill>
                <a:latin typeface="Poppins Medium"/>
                <a:ea typeface="+mn-lt"/>
                <a:cs typeface="Poppins Medium"/>
              </a:rPr>
              <a:t>wide areas</a:t>
            </a:r>
          </a:p>
        </p:txBody>
      </p:sp>
      <p:pic>
        <p:nvPicPr>
          <p:cNvPr id="1026" name="Picture 2" descr="LPWAN 2019-2026: delayed deployment of NB-IoT and LTE-M">
            <a:extLst>
              <a:ext uri="{FF2B5EF4-FFF2-40B4-BE49-F238E27FC236}">
                <a16:creationId xmlns:a16="http://schemas.microsoft.com/office/drawing/2014/main" id="{A29A32F2-3D11-4381-D9A9-4DA7C2D05D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319" y="2138255"/>
            <a:ext cx="3662900" cy="225241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DE67FF1-3B1F-507B-4AFB-D5DEBBD7C070}"/>
              </a:ext>
            </a:extLst>
          </p:cNvPr>
          <p:cNvSpPr txBox="1"/>
          <p:nvPr/>
        </p:nvSpPr>
        <p:spPr>
          <a:xfrm>
            <a:off x="11073166" y="5224421"/>
            <a:ext cx="486663" cy="307777"/>
          </a:xfrm>
          <a:prstGeom prst="rect">
            <a:avLst/>
          </a:prstGeom>
          <a:noFill/>
        </p:spPr>
        <p:txBody>
          <a:bodyPr wrap="square">
            <a:spAutoFit/>
          </a:bodyPr>
          <a:lstStyle/>
          <a:p>
            <a:pPr algn="ctr"/>
            <a:r>
              <a:rPr lang="en-US" altLang="ko-KR" sz="1400" dirty="0">
                <a:solidFill>
                  <a:schemeClr val="bg1">
                    <a:lumMod val="65000"/>
                  </a:schemeClr>
                </a:solidFill>
                <a:latin typeface="Poppins Medium" panose="00000600000000000000" pitchFamily="2" charset="0"/>
                <a:ea typeface="-윤고딕340"/>
                <a:cs typeface="Poppins Medium" panose="00000600000000000000" pitchFamily="2" charset="0"/>
              </a:rPr>
              <a:t>[3]</a:t>
            </a:r>
            <a:endParaRPr lang="ko-KR" altLang="en-US" sz="1400" dirty="0">
              <a:solidFill>
                <a:schemeClr val="bg1">
                  <a:lumMod val="65000"/>
                </a:schemeClr>
              </a:solidFill>
            </a:endParaRPr>
          </a:p>
        </p:txBody>
      </p:sp>
    </p:spTree>
    <p:extLst>
      <p:ext uri="{BB962C8B-B14F-4D97-AF65-F5344CB8AC3E}">
        <p14:creationId xmlns:p14="http://schemas.microsoft.com/office/powerpoint/2010/main" val="393016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par>
                                <p:cTn id="14" presetID="1" presetClass="exit"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Motivation</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pic>
        <p:nvPicPr>
          <p:cNvPr id="12" name="그림 11">
            <a:extLst>
              <a:ext uri="{FF2B5EF4-FFF2-40B4-BE49-F238E27FC236}">
                <a16:creationId xmlns:a16="http://schemas.microsoft.com/office/drawing/2014/main" id="{343FC418-F890-FC59-FAB4-A06B59C1A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541" y="2659758"/>
            <a:ext cx="4032918" cy="1538484"/>
          </a:xfrm>
          <a:prstGeom prst="rect">
            <a:avLst/>
          </a:prstGeom>
        </p:spPr>
      </p:pic>
      <p:sp>
        <p:nvSpPr>
          <p:cNvPr id="3" name="슬라이드 번호 개체 틀 2">
            <a:extLst>
              <a:ext uri="{FF2B5EF4-FFF2-40B4-BE49-F238E27FC236}">
                <a16:creationId xmlns:a16="http://schemas.microsoft.com/office/drawing/2014/main" id="{9A2BA01A-41A5-5EC9-A101-24DE06CD942F}"/>
              </a:ext>
            </a:extLst>
          </p:cNvPr>
          <p:cNvSpPr>
            <a:spLocks noGrp="1"/>
          </p:cNvSpPr>
          <p:nvPr>
            <p:ph type="sldNum" sz="quarter" idx="12"/>
          </p:nvPr>
        </p:nvSpPr>
        <p:spPr/>
        <p:txBody>
          <a:bodyPr/>
          <a:lstStyle/>
          <a:p>
            <a:fld id="{43824709-AB47-4B74-A3A8-AE5FFCA37A09}" type="slidenum">
              <a:rPr lang="ko-KR" altLang="en-US" smtClean="0"/>
              <a:pPr/>
              <a:t>7</a:t>
            </a:fld>
            <a:r>
              <a:rPr lang="en-US" altLang="ko-KR"/>
              <a:t>/47</a:t>
            </a:r>
            <a:endParaRPr lang="ko-KR" altLang="en-US" dirty="0"/>
          </a:p>
        </p:txBody>
      </p:sp>
      <p:sp>
        <p:nvSpPr>
          <p:cNvPr id="19" name="TextBox 18">
            <a:extLst>
              <a:ext uri="{FF2B5EF4-FFF2-40B4-BE49-F238E27FC236}">
                <a16:creationId xmlns:a16="http://schemas.microsoft.com/office/drawing/2014/main" id="{6FA4924A-9C95-899D-A402-1B7744E96760}"/>
              </a:ext>
            </a:extLst>
          </p:cNvPr>
          <p:cNvSpPr txBox="1"/>
          <p:nvPr/>
        </p:nvSpPr>
        <p:spPr>
          <a:xfrm>
            <a:off x="2078018" y="5075369"/>
            <a:ext cx="8019427"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Network protocol that functions on LoRa</a:t>
            </a:r>
            <a:endParaRPr lang="ko-KR" altLang="ko-KR" sz="2500" dirty="0">
              <a:solidFill>
                <a:schemeClr val="tx1">
                  <a:lumMod val="75000"/>
                  <a:lumOff val="25000"/>
                </a:schemeClr>
              </a:solidFill>
              <a:latin typeface="Poppins SemiBold" panose="00000700000000000000" pitchFamily="2" charset="0"/>
              <a:ea typeface="+mn-lt"/>
              <a:cs typeface="Poppins SemiBold" panose="00000700000000000000" pitchFamily="2" charset="0"/>
            </a:endParaRPr>
          </a:p>
        </p:txBody>
      </p:sp>
      <p:sp>
        <p:nvSpPr>
          <p:cNvPr id="7" name="TextBox 6">
            <a:extLst>
              <a:ext uri="{FF2B5EF4-FFF2-40B4-BE49-F238E27FC236}">
                <a16:creationId xmlns:a16="http://schemas.microsoft.com/office/drawing/2014/main" id="{94BB5E18-65CE-DF6D-BD68-6B1E8DF32C55}"/>
              </a:ext>
            </a:extLst>
          </p:cNvPr>
          <p:cNvSpPr txBox="1"/>
          <p:nvPr/>
        </p:nvSpPr>
        <p:spPr>
          <a:xfrm>
            <a:off x="3735244" y="2659758"/>
            <a:ext cx="486663" cy="307777"/>
          </a:xfrm>
          <a:prstGeom prst="rect">
            <a:avLst/>
          </a:prstGeom>
          <a:noFill/>
        </p:spPr>
        <p:txBody>
          <a:bodyPr wrap="square">
            <a:spAutoFit/>
          </a:bodyPr>
          <a:lstStyle/>
          <a:p>
            <a:pPr algn="ctr"/>
            <a:r>
              <a:rPr lang="en-US" altLang="ko-KR" sz="1400" dirty="0">
                <a:solidFill>
                  <a:schemeClr val="bg1">
                    <a:lumMod val="65000"/>
                  </a:schemeClr>
                </a:solidFill>
                <a:latin typeface="Poppins Medium" panose="00000600000000000000" pitchFamily="2" charset="0"/>
                <a:ea typeface="-윤고딕340"/>
                <a:cs typeface="Poppins Medium" panose="00000600000000000000" pitchFamily="2" charset="0"/>
              </a:rPr>
              <a:t>[4]</a:t>
            </a:r>
            <a:endParaRPr lang="ko-KR" altLang="en-US" sz="1400" dirty="0">
              <a:solidFill>
                <a:schemeClr val="bg1">
                  <a:lumMod val="65000"/>
                </a:schemeClr>
              </a:solidFill>
            </a:endParaRPr>
          </a:p>
        </p:txBody>
      </p:sp>
    </p:spTree>
    <p:extLst>
      <p:ext uri="{BB962C8B-B14F-4D97-AF65-F5344CB8AC3E}">
        <p14:creationId xmlns:p14="http://schemas.microsoft.com/office/powerpoint/2010/main" val="17530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a:solidFill>
                  <a:schemeClr val="bg1">
                    <a:lumMod val="50000"/>
                  </a:schemeClr>
                </a:solidFill>
                <a:latin typeface="Poppins Medium" panose="00000600000000000000" pitchFamily="2" charset="0"/>
                <a:ea typeface="-윤고딕340"/>
                <a:cs typeface="Poppins Medium" panose="00000600000000000000" pitchFamily="2" charset="0"/>
              </a:rPr>
              <a:t>Motivation</a:t>
            </a:r>
            <a:endParaRPr lang="ko-KR" altLang="en-US" sz="320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3" name="슬라이드 번호 개체 틀 2">
            <a:extLst>
              <a:ext uri="{FF2B5EF4-FFF2-40B4-BE49-F238E27FC236}">
                <a16:creationId xmlns:a16="http://schemas.microsoft.com/office/drawing/2014/main" id="{9A2BA01A-41A5-5EC9-A101-24DE06CD942F}"/>
              </a:ext>
            </a:extLst>
          </p:cNvPr>
          <p:cNvSpPr>
            <a:spLocks noGrp="1"/>
          </p:cNvSpPr>
          <p:nvPr>
            <p:ph type="sldNum" sz="quarter" idx="12"/>
          </p:nvPr>
        </p:nvSpPr>
        <p:spPr/>
        <p:txBody>
          <a:bodyPr/>
          <a:lstStyle/>
          <a:p>
            <a:fld id="{43824709-AB47-4B74-A3A8-AE5FFCA37A09}" type="slidenum">
              <a:rPr lang="ko-KR" altLang="en-US" smtClean="0"/>
              <a:pPr/>
              <a:t>8</a:t>
            </a:fld>
            <a:r>
              <a:rPr lang="en-US" altLang="ko-KR"/>
              <a:t>/47</a:t>
            </a:r>
            <a:endParaRPr lang="ko-KR" altLang="en-US" dirty="0"/>
          </a:p>
        </p:txBody>
      </p:sp>
      <p:sp>
        <p:nvSpPr>
          <p:cNvPr id="18" name="TextBox 17">
            <a:extLst>
              <a:ext uri="{FF2B5EF4-FFF2-40B4-BE49-F238E27FC236}">
                <a16:creationId xmlns:a16="http://schemas.microsoft.com/office/drawing/2014/main" id="{A87F1BFD-C2FF-4835-E64E-E593C282F832}"/>
              </a:ext>
            </a:extLst>
          </p:cNvPr>
          <p:cNvSpPr txBox="1"/>
          <p:nvPr/>
        </p:nvSpPr>
        <p:spPr>
          <a:xfrm>
            <a:off x="1128821" y="5109061"/>
            <a:ext cx="9963111" cy="913070"/>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Making a visualization platform</a:t>
            </a:r>
            <a:endParaRPr lang="ko-KR" altLang="en-US" dirty="0">
              <a:solidFill>
                <a:schemeClr val="tx1">
                  <a:lumMod val="75000"/>
                  <a:lumOff val="25000"/>
                </a:schemeClr>
              </a:solidFill>
              <a:latin typeface="Poppins Medium"/>
              <a:ea typeface="+mn-lt"/>
              <a:cs typeface="Poppins Medium"/>
            </a:endParaRPr>
          </a:p>
          <a:p>
            <a:pPr algn="ctr">
              <a:spcBef>
                <a:spcPts val="400"/>
              </a:spcBef>
            </a:pPr>
            <a:r>
              <a:rPr lang="en-US" altLang="ko-KR" sz="2500" dirty="0">
                <a:solidFill>
                  <a:schemeClr val="tx1">
                    <a:lumMod val="75000"/>
                    <a:lumOff val="25000"/>
                  </a:schemeClr>
                </a:solidFill>
                <a:latin typeface="Poppins Medium"/>
                <a:ea typeface="+mn-lt"/>
                <a:cs typeface="Poppins Medium"/>
              </a:rPr>
              <a:t>for farmers based on </a:t>
            </a:r>
            <a:r>
              <a:rPr lang="en-US" altLang="ko-KR" sz="2500" dirty="0" err="1">
                <a:solidFill>
                  <a:schemeClr val="tx1">
                    <a:lumMod val="75000"/>
                    <a:lumOff val="25000"/>
                  </a:schemeClr>
                </a:solidFill>
                <a:latin typeface="Poppins Medium"/>
                <a:ea typeface="+mn-lt"/>
                <a:cs typeface="Poppins Medium"/>
              </a:rPr>
              <a:t>LoRaWAN</a:t>
            </a:r>
            <a:endParaRPr lang="ko-KR" dirty="0">
              <a:solidFill>
                <a:schemeClr val="tx1">
                  <a:lumMod val="75000"/>
                  <a:lumOff val="25000"/>
                </a:schemeClr>
              </a:solidFill>
              <a:latin typeface="Poppins Medium"/>
              <a:ea typeface="맑은 고딕"/>
              <a:cs typeface="Poppins Medium"/>
            </a:endParaRPr>
          </a:p>
        </p:txBody>
      </p:sp>
      <p:sp>
        <p:nvSpPr>
          <p:cNvPr id="19" name="직사각형 18">
            <a:extLst>
              <a:ext uri="{FF2B5EF4-FFF2-40B4-BE49-F238E27FC236}">
                <a16:creationId xmlns:a16="http://schemas.microsoft.com/office/drawing/2014/main" id="{1CF114EF-4D7A-994E-2860-0CDE7B6BBDB2}"/>
              </a:ext>
            </a:extLst>
          </p:cNvPr>
          <p:cNvSpPr/>
          <p:nvPr/>
        </p:nvSpPr>
        <p:spPr>
          <a:xfrm>
            <a:off x="8255000" y="1561631"/>
            <a:ext cx="2524496" cy="3060001"/>
          </a:xfrm>
          <a:prstGeom prst="rect">
            <a:avLst/>
          </a:prstGeom>
          <a:solidFill>
            <a:srgbClr val="64AF65">
              <a:alpha val="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64AF65"/>
              </a:solidFill>
            </a:endParaRPr>
          </a:p>
        </p:txBody>
      </p:sp>
      <p:pic>
        <p:nvPicPr>
          <p:cNvPr id="5" name="그림 4">
            <a:extLst>
              <a:ext uri="{FF2B5EF4-FFF2-40B4-BE49-F238E27FC236}">
                <a16:creationId xmlns:a16="http://schemas.microsoft.com/office/drawing/2014/main" id="{39B80B0D-CF3E-311F-C42C-D3C51519B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755" y="1668246"/>
            <a:ext cx="9005369" cy="3059999"/>
          </a:xfrm>
          <a:prstGeom prst="rect">
            <a:avLst/>
          </a:prstGeom>
        </p:spPr>
      </p:pic>
    </p:spTree>
    <p:extLst>
      <p:ext uri="{BB962C8B-B14F-4D97-AF65-F5344CB8AC3E}">
        <p14:creationId xmlns:p14="http://schemas.microsoft.com/office/powerpoint/2010/main" val="284231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585791-2960-432D-83C6-60E7EFE7173B}"/>
              </a:ext>
            </a:extLst>
          </p:cNvPr>
          <p:cNvSpPr txBox="1"/>
          <p:nvPr/>
        </p:nvSpPr>
        <p:spPr>
          <a:xfrm>
            <a:off x="671655" y="400099"/>
            <a:ext cx="7138845" cy="839204"/>
          </a:xfrm>
          <a:prstGeom prst="rect">
            <a:avLst/>
          </a:prstGeom>
          <a:noFill/>
        </p:spPr>
        <p:txBody>
          <a:bodyPr wrap="square" lIns="91440" tIns="45720" rIns="91440" bIns="45720" rtlCol="0" anchor="t">
            <a:spAutoFit/>
          </a:bodyPr>
          <a:lstStyle/>
          <a:p>
            <a:pPr>
              <a:lnSpc>
                <a:spcPct val="200000"/>
              </a:lnSpc>
            </a:pPr>
            <a:r>
              <a:rPr lang="en-US" altLang="ko-KR" sz="2800" dirty="0">
                <a:solidFill>
                  <a:schemeClr val="bg1">
                    <a:lumMod val="50000"/>
                  </a:schemeClr>
                </a:solidFill>
                <a:latin typeface="Poppins Medium" panose="00000600000000000000" pitchFamily="2" charset="0"/>
                <a:ea typeface="-윤고딕340"/>
                <a:cs typeface="Poppins Medium" panose="00000600000000000000" pitchFamily="2" charset="0"/>
              </a:rPr>
              <a:t>Objectives</a:t>
            </a:r>
            <a:endParaRPr lang="ko-KR" altLang="en-US" sz="3200" dirty="0">
              <a:solidFill>
                <a:schemeClr val="bg1">
                  <a:lumMod val="50000"/>
                </a:schemeClr>
              </a:solidFill>
              <a:latin typeface="Poppins Medium" panose="00000600000000000000" pitchFamily="2" charset="0"/>
              <a:cs typeface="Poppins Medium" panose="00000600000000000000" pitchFamily="2" charset="0"/>
            </a:endParaRPr>
          </a:p>
        </p:txBody>
      </p:sp>
      <p:sp>
        <p:nvSpPr>
          <p:cNvPr id="11" name="직사각형 10">
            <a:extLst>
              <a:ext uri="{FF2B5EF4-FFF2-40B4-BE49-F238E27FC236}">
                <a16:creationId xmlns:a16="http://schemas.microsoft.com/office/drawing/2014/main" id="{7DB7FE01-308B-4E40-9204-DB1868C4887F}"/>
              </a:ext>
            </a:extLst>
          </p:cNvPr>
          <p:cNvSpPr/>
          <p:nvPr/>
        </p:nvSpPr>
        <p:spPr>
          <a:xfrm flipV="1">
            <a:off x="758802" y="495834"/>
            <a:ext cx="547412"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50000"/>
                </a:schemeClr>
              </a:solidFill>
            </a:endParaRPr>
          </a:p>
        </p:txBody>
      </p:sp>
      <p:sp>
        <p:nvSpPr>
          <p:cNvPr id="2" name="슬라이드 번호 개체 틀 1">
            <a:extLst>
              <a:ext uri="{FF2B5EF4-FFF2-40B4-BE49-F238E27FC236}">
                <a16:creationId xmlns:a16="http://schemas.microsoft.com/office/drawing/2014/main" id="{18E1FB5D-D3FA-D98B-EE50-7D977BBA8C58}"/>
              </a:ext>
            </a:extLst>
          </p:cNvPr>
          <p:cNvSpPr>
            <a:spLocks noGrp="1"/>
          </p:cNvSpPr>
          <p:nvPr>
            <p:ph type="sldNum" sz="quarter" idx="12"/>
          </p:nvPr>
        </p:nvSpPr>
        <p:spPr/>
        <p:txBody>
          <a:bodyPr/>
          <a:lstStyle/>
          <a:p>
            <a:fld id="{43824709-AB47-4B74-A3A8-AE5FFCA37A09}" type="slidenum">
              <a:rPr lang="ko-KR" altLang="en-US" smtClean="0"/>
              <a:pPr/>
              <a:t>9</a:t>
            </a:fld>
            <a:r>
              <a:rPr lang="en-US" altLang="ko-KR"/>
              <a:t>/47</a:t>
            </a:r>
            <a:endParaRPr lang="ko-KR" altLang="en-US" dirty="0"/>
          </a:p>
        </p:txBody>
      </p:sp>
      <p:grpSp>
        <p:nvGrpSpPr>
          <p:cNvPr id="8" name="그룹 7">
            <a:extLst>
              <a:ext uri="{FF2B5EF4-FFF2-40B4-BE49-F238E27FC236}">
                <a16:creationId xmlns:a16="http://schemas.microsoft.com/office/drawing/2014/main" id="{0B7EAF29-5822-DFE4-CE71-2D721303D4C9}"/>
              </a:ext>
            </a:extLst>
          </p:cNvPr>
          <p:cNvGrpSpPr/>
          <p:nvPr/>
        </p:nvGrpSpPr>
        <p:grpSpPr>
          <a:xfrm>
            <a:off x="3048279" y="2972465"/>
            <a:ext cx="5747685" cy="913070"/>
            <a:chOff x="6559368" y="1899219"/>
            <a:chExt cx="2224813" cy="353431"/>
          </a:xfrm>
        </p:grpSpPr>
        <p:pic>
          <p:nvPicPr>
            <p:cNvPr id="9" name="그림 8" descr="텍스트이(가) 표시된 사진&#10;&#10;자동 생성된 설명">
              <a:extLst>
                <a:ext uri="{FF2B5EF4-FFF2-40B4-BE49-F238E27FC236}">
                  <a16:creationId xmlns:a16="http://schemas.microsoft.com/office/drawing/2014/main" id="{86296759-FEA2-CD05-DD45-7741CEA06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2937" y="1945491"/>
              <a:ext cx="1761244" cy="260885"/>
            </a:xfrm>
            <a:prstGeom prst="rect">
              <a:avLst/>
            </a:prstGeom>
          </p:spPr>
        </p:pic>
        <p:pic>
          <p:nvPicPr>
            <p:cNvPr id="12" name="그림 11">
              <a:extLst>
                <a:ext uri="{FF2B5EF4-FFF2-40B4-BE49-F238E27FC236}">
                  <a16:creationId xmlns:a16="http://schemas.microsoft.com/office/drawing/2014/main" id="{67AE6720-F36D-03DB-A8DF-A0547FD902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9368" y="1899219"/>
              <a:ext cx="364049" cy="353431"/>
            </a:xfrm>
            <a:prstGeom prst="rect">
              <a:avLst/>
            </a:prstGeom>
          </p:spPr>
        </p:pic>
      </p:grpSp>
      <p:sp>
        <p:nvSpPr>
          <p:cNvPr id="13" name="TextBox 12">
            <a:extLst>
              <a:ext uri="{FF2B5EF4-FFF2-40B4-BE49-F238E27FC236}">
                <a16:creationId xmlns:a16="http://schemas.microsoft.com/office/drawing/2014/main" id="{956EE134-60FF-B54B-BC2E-CA337B7626C8}"/>
              </a:ext>
            </a:extLst>
          </p:cNvPr>
          <p:cNvSpPr txBox="1"/>
          <p:nvPr/>
        </p:nvSpPr>
        <p:spPr>
          <a:xfrm>
            <a:off x="1128821" y="5109061"/>
            <a:ext cx="9963111" cy="477054"/>
          </a:xfrm>
          <a:prstGeom prst="rect">
            <a:avLst/>
          </a:prstGeom>
          <a:noFill/>
        </p:spPr>
        <p:txBody>
          <a:bodyPr wrap="square" lIns="91440" tIns="45720" rIns="91440" bIns="45720" rtlCol="0" anchor="t">
            <a:spAutoFit/>
          </a:bodyPr>
          <a:lstStyle/>
          <a:p>
            <a:pPr algn="ctr">
              <a:spcBef>
                <a:spcPts val="400"/>
              </a:spcBef>
            </a:pPr>
            <a:r>
              <a:rPr lang="en-US" altLang="ko-KR" sz="2500" dirty="0">
                <a:solidFill>
                  <a:schemeClr val="tx1">
                    <a:lumMod val="75000"/>
                    <a:lumOff val="25000"/>
                  </a:schemeClr>
                </a:solidFill>
                <a:latin typeface="Poppins Medium"/>
                <a:ea typeface="+mn-lt"/>
                <a:cs typeface="Poppins Medium"/>
              </a:rPr>
              <a:t>Applying Kubernetes in this platform</a:t>
            </a:r>
            <a:endParaRPr lang="ko-KR" dirty="0">
              <a:solidFill>
                <a:schemeClr val="tx1">
                  <a:lumMod val="75000"/>
                  <a:lumOff val="25000"/>
                </a:schemeClr>
              </a:solidFill>
              <a:latin typeface="Poppins Medium"/>
              <a:ea typeface="맑은 고딕"/>
              <a:cs typeface="Poppins Medium"/>
            </a:endParaRPr>
          </a:p>
        </p:txBody>
      </p:sp>
      <p:sp>
        <p:nvSpPr>
          <p:cNvPr id="14" name="TextBox 13">
            <a:extLst>
              <a:ext uri="{FF2B5EF4-FFF2-40B4-BE49-F238E27FC236}">
                <a16:creationId xmlns:a16="http://schemas.microsoft.com/office/drawing/2014/main" id="{45DA5A8D-531D-9440-175C-905C9AFDF4D0}"/>
              </a:ext>
            </a:extLst>
          </p:cNvPr>
          <p:cNvSpPr txBox="1"/>
          <p:nvPr/>
        </p:nvSpPr>
        <p:spPr>
          <a:xfrm>
            <a:off x="8809737" y="2987168"/>
            <a:ext cx="486663" cy="307777"/>
          </a:xfrm>
          <a:prstGeom prst="rect">
            <a:avLst/>
          </a:prstGeom>
          <a:noFill/>
        </p:spPr>
        <p:txBody>
          <a:bodyPr wrap="square">
            <a:spAutoFit/>
          </a:bodyPr>
          <a:lstStyle/>
          <a:p>
            <a:pPr algn="ctr"/>
            <a:r>
              <a:rPr lang="en-US" altLang="ko-KR" sz="1400" dirty="0">
                <a:solidFill>
                  <a:schemeClr val="bg1">
                    <a:lumMod val="65000"/>
                  </a:schemeClr>
                </a:solidFill>
                <a:latin typeface="Poppins Medium" panose="00000600000000000000" pitchFamily="2" charset="0"/>
                <a:ea typeface="-윤고딕340"/>
                <a:cs typeface="Poppins Medium" panose="00000600000000000000" pitchFamily="2" charset="0"/>
              </a:rPr>
              <a:t>[5]</a:t>
            </a:r>
            <a:endParaRPr lang="ko-KR" altLang="en-US" sz="1400" dirty="0">
              <a:solidFill>
                <a:schemeClr val="bg1">
                  <a:lumMod val="65000"/>
                </a:schemeClr>
              </a:solidFill>
            </a:endParaRPr>
          </a:p>
        </p:txBody>
      </p:sp>
    </p:spTree>
    <p:extLst>
      <p:ext uri="{BB962C8B-B14F-4D97-AF65-F5344CB8AC3E}">
        <p14:creationId xmlns:p14="http://schemas.microsoft.com/office/powerpoint/2010/main" val="416696975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문서" ma:contentTypeID="0x0101008B88EAD7511B394CB4AD1FE6740CDA56" ma:contentTypeVersion="0" ma:contentTypeDescription="새 문서를 만듭니다." ma:contentTypeScope="" ma:versionID="36fe2ba445d329f7dda86b6dce6cc8f4">
  <xsd:schema xmlns:xsd="http://www.w3.org/2001/XMLSchema" xmlns:xs="http://www.w3.org/2001/XMLSchema" xmlns:p="http://schemas.microsoft.com/office/2006/metadata/properties" targetNamespace="http://schemas.microsoft.com/office/2006/metadata/properties" ma:root="true" ma:fieldsID="84a5e23e74a51b89dcf23f1a2f40e6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221FB7-7A09-4DB2-8A5F-BE8B5E892584}">
  <ds:schemaRefs>
    <ds:schemaRef ds:uri="http://schemas.microsoft.com/sharepoint/v3/contenttype/forms"/>
  </ds:schemaRefs>
</ds:datastoreItem>
</file>

<file path=customXml/itemProps2.xml><?xml version="1.0" encoding="utf-8"?>
<ds:datastoreItem xmlns:ds="http://schemas.openxmlformats.org/officeDocument/2006/customXml" ds:itemID="{3330C850-140B-4FD7-BE93-8F66F44B36BF}">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624AC3E1-EF07-4A81-BE34-0D3BC7929AEC}">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프레젠테이션1</Template>
  <TotalTime>8362</TotalTime>
  <Words>3080</Words>
  <Application>Microsoft Office PowerPoint</Application>
  <PresentationFormat>와이드스크린</PresentationFormat>
  <Paragraphs>470</Paragraphs>
  <Slides>52</Slides>
  <Notes>52</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52</vt:i4>
      </vt:variant>
    </vt:vector>
  </HeadingPairs>
  <TitlesOfParts>
    <vt:vector size="60" baseType="lpstr">
      <vt:lpstr>Arial</vt:lpstr>
      <vt:lpstr>Poppins Light</vt:lpstr>
      <vt:lpstr>-윤고딕350</vt:lpstr>
      <vt:lpstr>Poppins Medium</vt:lpstr>
      <vt:lpstr>맑은 고딕</vt:lpstr>
      <vt:lpstr>Poppins SemiBold</vt:lpstr>
      <vt:lpstr>Office 테마</vt:lpstr>
      <vt:lpstr>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원다연</dc:creator>
  <cp:lastModifiedBy>원다연</cp:lastModifiedBy>
  <cp:revision>199</cp:revision>
  <dcterms:created xsi:type="dcterms:W3CDTF">2021-02-05T14:22:52Z</dcterms:created>
  <dcterms:modified xsi:type="dcterms:W3CDTF">2022-08-03T15:35:07Z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0x0101008B88EAD7511B394CB4AD1FE6740CDA56</vt:lpwstr>
  </property>
</Properties>
</file>