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2"/>
  </p:notesMasterIdLst>
  <p:handoutMasterIdLst>
    <p:handoutMasterId r:id="rId23"/>
  </p:handoutMasterIdLst>
  <p:sldIdLst>
    <p:sldId id="280" r:id="rId2"/>
    <p:sldId id="258" r:id="rId3"/>
    <p:sldId id="281" r:id="rId4"/>
    <p:sldId id="283" r:id="rId5"/>
    <p:sldId id="291" r:id="rId6"/>
    <p:sldId id="304" r:id="rId7"/>
    <p:sldId id="302" r:id="rId8"/>
    <p:sldId id="292" r:id="rId9"/>
    <p:sldId id="305" r:id="rId10"/>
    <p:sldId id="293" r:id="rId11"/>
    <p:sldId id="294" r:id="rId12"/>
    <p:sldId id="295" r:id="rId13"/>
    <p:sldId id="306" r:id="rId14"/>
    <p:sldId id="296" r:id="rId15"/>
    <p:sldId id="297" r:id="rId16"/>
    <p:sldId id="300" r:id="rId17"/>
    <p:sldId id="298" r:id="rId18"/>
    <p:sldId id="299" r:id="rId19"/>
    <p:sldId id="301" r:id="rId20"/>
    <p:sldId id="286" r:id="rId21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4"/>
      <p:bold r:id="rId25"/>
      <p:italic r:id="rId26"/>
      <p:boldItalic r:id="rId27"/>
    </p:embeddedFont>
    <p:embeddedFont>
      <p:font typeface="Barlow Semi Condensed Medium" panose="00000606000000000000" pitchFamily="2" charset="0"/>
      <p:regular r:id="rId28"/>
      <p:bold r:id="rId29"/>
      <p:italic r:id="rId30"/>
      <p:boldItalic r:id="rId31"/>
    </p:embeddedFont>
    <p:embeddedFont>
      <p:font typeface="Fjalla One" panose="02000506040000020004" pitchFamily="2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AB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3BA22F-71E4-47E5-99B9-F2F8DAF312CF}">
  <a:tblStyle styleId="{CC3BA22F-71E4-47E5-99B9-F2F8DAF312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94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9D4E64F8-F9A3-26F2-C588-049E4C8AC3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3B14BD4-9691-7C2A-67BD-05C0A751328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FB79B-0DBD-5841-AA43-8F90EC3DAA2C}" type="datetimeFigureOut">
              <a:rPr lang="it-IT" smtClean="0"/>
              <a:t>20/07/2025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08648EC-F735-5A42-2638-4A3D6CF6E9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870EDD-218A-7DF9-98CB-F958703BC4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FB05E-4C9C-554F-832A-0BD2B181B73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1559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 hasCustomPrompt="1"/>
          </p:nvPr>
        </p:nvSpPr>
        <p:spPr>
          <a:xfrm>
            <a:off x="1714551" y="1891225"/>
            <a:ext cx="6798405" cy="19035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it-IT" dirty="0"/>
              <a:t>A </a:t>
            </a:r>
            <a:r>
              <a:rPr lang="it-IT" dirty="0" err="1"/>
              <a:t>very</a:t>
            </a:r>
            <a:r>
              <a:rPr lang="it-IT" dirty="0"/>
              <a:t> long </a:t>
            </a:r>
            <a:r>
              <a:rPr lang="it-IT" dirty="0" err="1"/>
              <a:t>title</a:t>
            </a:r>
            <a:r>
              <a:rPr lang="it-IT" dirty="0"/>
              <a:t> for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beatiful</a:t>
            </a:r>
            <a:r>
              <a:rPr lang="it-IT" dirty="0"/>
              <a:t> </a:t>
            </a:r>
            <a:r>
              <a:rPr lang="it-IT" dirty="0" err="1"/>
              <a:t>presentation</a:t>
            </a:r>
            <a:endParaRPr dirty="0"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 hasCustomPrompt="1"/>
          </p:nvPr>
        </p:nvSpPr>
        <p:spPr>
          <a:xfrm>
            <a:off x="5470350" y="3793794"/>
            <a:ext cx="3042606" cy="8239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000">
                <a:solidFill>
                  <a:srgbClr val="02ABA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it-IT" dirty="0"/>
              <a:t>Biagio Boi</a:t>
            </a:r>
          </a:p>
          <a:p>
            <a:r>
              <a:rPr lang="it-IT" dirty="0" err="1"/>
              <a:t>Mat</a:t>
            </a:r>
            <a:r>
              <a:rPr lang="it-IT" dirty="0"/>
              <a:t>. 05121 05125</a:t>
            </a:r>
            <a:endParaRPr dirty="0"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02A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02A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02A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02AB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02AB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magine 1" descr="Immagine che contiene schermata, orologio, Carattere&#10;&#10;Descrizione generata automaticamente">
            <a:extLst>
              <a:ext uri="{FF2B5EF4-FFF2-40B4-BE49-F238E27FC236}">
                <a16:creationId xmlns:a16="http://schemas.microsoft.com/office/drawing/2014/main" id="{068197D9-A436-8C0D-1A18-5E9BE53635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06166" y="249655"/>
            <a:ext cx="1294440" cy="48244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4D10FF3-2EC3-0CB8-A823-82ADF08D37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9175" y="135953"/>
            <a:ext cx="935744" cy="93574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F3608BF-A810-6590-8C17-59E86B2BE73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56" b="95694" l="10000" r="90000">
                        <a14:foregroundMark x1="39766" y1="12500" x2="54297" y2="9306"/>
                        <a14:foregroundMark x1="54297" y1="9306" x2="57422" y2="9583"/>
                        <a14:foregroundMark x1="47500" y1="3056" x2="47500" y2="3056"/>
                        <a14:foregroundMark x1="26719" y1="75417" x2="30391" y2="83750"/>
                        <a14:foregroundMark x1="27422" y1="86250" x2="38203" y2="88750"/>
                        <a14:foregroundMark x1="75078" y1="77639" x2="74766" y2="87639"/>
                        <a14:foregroundMark x1="73906" y1="91528" x2="61250" y2="956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4590" y="152089"/>
            <a:ext cx="1606172" cy="903472"/>
          </a:xfrm>
          <a:prstGeom prst="rect">
            <a:avLst/>
          </a:prstGeom>
        </p:spPr>
      </p:pic>
      <p:sp>
        <p:nvSpPr>
          <p:cNvPr id="46" name="Segnaposto testo 45">
            <a:extLst>
              <a:ext uri="{FF2B5EF4-FFF2-40B4-BE49-F238E27FC236}">
                <a16:creationId xmlns:a16="http://schemas.microsoft.com/office/drawing/2014/main" id="{FD013874-4A0C-2C2C-61C8-ED950823D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14500" y="3794125"/>
            <a:ext cx="3755850" cy="823913"/>
          </a:xfrm>
          <a:prstGeom prst="rect">
            <a:avLst/>
          </a:prstGeom>
        </p:spPr>
        <p:txBody>
          <a:bodyPr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lang="it-IT" sz="2000" b="0" i="0" u="none" strike="noStrike" cap="none" dirty="0">
                <a:solidFill>
                  <a:srgbClr val="02ABA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</a:lstStyle>
          <a:p>
            <a:pPr lvl="0"/>
            <a:r>
              <a:rPr lang="it-IT" dirty="0"/>
              <a:t>Prof. </a:t>
            </a:r>
            <a:r>
              <a:rPr lang="it-IT" dirty="0" err="1"/>
              <a:t>Christiancarmine</a:t>
            </a:r>
            <a:r>
              <a:rPr lang="it-IT" dirty="0"/>
              <a:t> Esposito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924F62F-76EB-A2B2-2615-07E1D4A4A50C}"/>
              </a:ext>
            </a:extLst>
          </p:cNvPr>
          <p:cNvSpPr txBox="1"/>
          <p:nvPr userDrawn="1"/>
        </p:nvSpPr>
        <p:spPr>
          <a:xfrm>
            <a:off x="2264700" y="736828"/>
            <a:ext cx="21836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100" dirty="0">
                <a:solidFill>
                  <a:schemeClr val="bg2"/>
                </a:solidFill>
                <a:latin typeface="Fjalla One" panose="02000506040000020004" pitchFamily="2" charset="0"/>
              </a:rPr>
              <a:t>Hardware </a:t>
            </a:r>
            <a:r>
              <a:rPr lang="it-IT" sz="1100" dirty="0" err="1">
                <a:solidFill>
                  <a:schemeClr val="bg2"/>
                </a:solidFill>
                <a:latin typeface="Fjalla One" panose="02000506040000020004" pitchFamily="2" charset="0"/>
              </a:rPr>
              <a:t>Assisted</a:t>
            </a:r>
            <a:r>
              <a:rPr lang="it-IT" sz="1100" dirty="0">
                <a:solidFill>
                  <a:schemeClr val="bg2"/>
                </a:solidFill>
                <a:latin typeface="Fjalla One" panose="02000506040000020004" pitchFamily="2" charset="0"/>
              </a:rPr>
              <a:t> and </a:t>
            </a:r>
          </a:p>
          <a:p>
            <a:pPr algn="ctr"/>
            <a:r>
              <a:rPr lang="it-IT" sz="1100" dirty="0">
                <a:solidFill>
                  <a:schemeClr val="bg2"/>
                </a:solidFill>
                <a:latin typeface="Fjalla One" panose="02000506040000020004" pitchFamily="2" charset="0"/>
              </a:rPr>
              <a:t>Blockchain </a:t>
            </a:r>
            <a:r>
              <a:rPr lang="it-IT" sz="1100" dirty="0" err="1">
                <a:solidFill>
                  <a:schemeClr val="bg2"/>
                </a:solidFill>
                <a:latin typeface="Fjalla One" panose="02000506040000020004" pitchFamily="2" charset="0"/>
              </a:rPr>
              <a:t>Empowered</a:t>
            </a:r>
            <a:r>
              <a:rPr lang="it-IT" sz="1100" dirty="0">
                <a:solidFill>
                  <a:schemeClr val="bg2"/>
                </a:solidFill>
                <a:latin typeface="Fjalla One" panose="02000506040000020004" pitchFamily="2" charset="0"/>
              </a:rPr>
              <a:t> Security Lab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  <a:solidFill>
            <a:srgbClr val="02ABA9"/>
          </a:solidFill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 hasCustomPrompt="1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it-IT" dirty="0"/>
              <a:t>Titolo</a:t>
            </a:r>
            <a:endParaRPr dirty="0"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rPr lang="it-IT" dirty="0"/>
              <a:t>1</a:t>
            </a:r>
            <a:endParaRPr dirty="0"/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 hasCustomPrompt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it-IT" dirty="0"/>
              <a:t>Sottotitolo</a:t>
            </a:r>
            <a:endParaRPr dirty="0"/>
          </a:p>
        </p:txBody>
      </p:sp>
      <p:grpSp>
        <p:nvGrpSpPr>
          <p:cNvPr id="50" name="Google Shape;50;p3"/>
          <p:cNvGrpSpPr/>
          <p:nvPr userDrawn="1"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02AB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02AB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02AB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02AB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02AB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02AB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02AB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02AB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1ACCF3-D90D-BA33-6F17-F757BAFB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pic>
        <p:nvPicPr>
          <p:cNvPr id="3" name="Immagine 2" descr="Immagine che contiene schermata, orologio, Carattere&#10;&#10;Descrizione generata automaticamente">
            <a:extLst>
              <a:ext uri="{FF2B5EF4-FFF2-40B4-BE49-F238E27FC236}">
                <a16:creationId xmlns:a16="http://schemas.microsoft.com/office/drawing/2014/main" id="{59813476-F5E5-00AB-8E7C-384642645D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3942" y="4836193"/>
            <a:ext cx="712320" cy="265485"/>
          </a:xfrm>
          <a:prstGeom prst="rect">
            <a:avLst/>
          </a:prstGeom>
        </p:spPr>
      </p:pic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ECAB28A1-8193-1E4F-3FC1-5E37FEC14EAC}"/>
              </a:ext>
            </a:extLst>
          </p:cNvPr>
          <p:cNvCxnSpPr>
            <a:cxnSpLocks/>
          </p:cNvCxnSpPr>
          <p:nvPr userDrawn="1"/>
        </p:nvCxnSpPr>
        <p:spPr>
          <a:xfrm>
            <a:off x="0" y="4738334"/>
            <a:ext cx="9144000" cy="0"/>
          </a:xfrm>
          <a:prstGeom prst="line">
            <a:avLst/>
          </a:prstGeom>
          <a:ln>
            <a:solidFill>
              <a:srgbClr val="02AB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EE6BD28F-EADF-5CED-D12A-D9D5272428BC}"/>
              </a:ext>
            </a:extLst>
          </p:cNvPr>
          <p:cNvCxnSpPr>
            <a:cxnSpLocks/>
          </p:cNvCxnSpPr>
          <p:nvPr userDrawn="1"/>
        </p:nvCxnSpPr>
        <p:spPr>
          <a:xfrm>
            <a:off x="8162692" y="4738334"/>
            <a:ext cx="0" cy="415525"/>
          </a:xfrm>
          <a:prstGeom prst="line">
            <a:avLst/>
          </a:prstGeom>
          <a:ln>
            <a:solidFill>
              <a:srgbClr val="02AB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egnaposto contenuto 32">
            <a:extLst>
              <a:ext uri="{FF2B5EF4-FFF2-40B4-BE49-F238E27FC236}">
                <a16:creationId xmlns:a16="http://schemas.microsoft.com/office/drawing/2014/main" id="{DF9ACE27-1332-463D-8EAF-93D55F6DE02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6480" y="4829390"/>
            <a:ext cx="7954963" cy="25064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2"/>
                </a:solidFill>
                <a:latin typeface="Fjalla One" panose="02000506040000020004" pitchFamily="2" charset="0"/>
              </a:defRPr>
            </a:lvl1pPr>
            <a:lvl2pPr>
              <a:defRPr sz="900">
                <a:latin typeface="Fjalla One" panose="02000506040000020004" pitchFamily="2" charset="0"/>
              </a:defRPr>
            </a:lvl2pPr>
            <a:lvl3pPr>
              <a:defRPr sz="900">
                <a:latin typeface="Fjalla One" panose="02000506040000020004" pitchFamily="2" charset="0"/>
              </a:defRPr>
            </a:lvl3pPr>
            <a:lvl4pPr>
              <a:defRPr sz="900">
                <a:latin typeface="Fjalla One" panose="02000506040000020004" pitchFamily="2" charset="0"/>
              </a:defRPr>
            </a:lvl4pPr>
            <a:lvl5pPr>
              <a:defRPr sz="900">
                <a:latin typeface="Fjalla One" panose="02000506040000020004" pitchFamily="2" charset="0"/>
              </a:defRPr>
            </a:lvl5pPr>
          </a:lstStyle>
          <a:p>
            <a:pPr lvl="0"/>
            <a:r>
              <a:rPr lang="it-IT" dirty="0"/>
              <a:t>Nome Cognome – Titolo della Tesi - Email</a:t>
            </a:r>
          </a:p>
        </p:txBody>
      </p:sp>
    </p:spTree>
    <p:extLst>
      <p:ext uri="{BB962C8B-B14F-4D97-AF65-F5344CB8AC3E}">
        <p14:creationId xmlns:p14="http://schemas.microsoft.com/office/powerpoint/2010/main" val="368100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2ABA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 dirty="0"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2ABA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 dirty="0"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2ABA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 dirty="0"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2ABA9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 dirty="0"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2" name="Immagine 1" descr="Immagine che contiene schermata, orologio, Carattere&#10;&#10;Descrizione generata automaticamente">
            <a:extLst>
              <a:ext uri="{FF2B5EF4-FFF2-40B4-BE49-F238E27FC236}">
                <a16:creationId xmlns:a16="http://schemas.microsoft.com/office/drawing/2014/main" id="{1A7ABB4B-2776-C08B-8690-7284800464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3942" y="4836193"/>
            <a:ext cx="712320" cy="265485"/>
          </a:xfrm>
          <a:prstGeom prst="rect">
            <a:avLst/>
          </a:prstGeom>
        </p:spPr>
      </p:pic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C36C329C-E6E6-F920-46D4-6889D6F815FF}"/>
              </a:ext>
            </a:extLst>
          </p:cNvPr>
          <p:cNvCxnSpPr>
            <a:cxnSpLocks/>
          </p:cNvCxnSpPr>
          <p:nvPr userDrawn="1"/>
        </p:nvCxnSpPr>
        <p:spPr>
          <a:xfrm>
            <a:off x="0" y="4738334"/>
            <a:ext cx="9144000" cy="0"/>
          </a:xfrm>
          <a:prstGeom prst="line">
            <a:avLst/>
          </a:prstGeom>
          <a:ln>
            <a:solidFill>
              <a:srgbClr val="02AB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61627332-73C3-7DB0-79FB-6ADF1447E916}"/>
              </a:ext>
            </a:extLst>
          </p:cNvPr>
          <p:cNvCxnSpPr>
            <a:cxnSpLocks/>
          </p:cNvCxnSpPr>
          <p:nvPr userDrawn="1"/>
        </p:nvCxnSpPr>
        <p:spPr>
          <a:xfrm>
            <a:off x="8162692" y="4738334"/>
            <a:ext cx="0" cy="415525"/>
          </a:xfrm>
          <a:prstGeom prst="line">
            <a:avLst/>
          </a:prstGeom>
          <a:ln>
            <a:solidFill>
              <a:srgbClr val="02AB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contenuto 32">
            <a:extLst>
              <a:ext uri="{FF2B5EF4-FFF2-40B4-BE49-F238E27FC236}">
                <a16:creationId xmlns:a16="http://schemas.microsoft.com/office/drawing/2014/main" id="{6554403D-FF58-0589-E518-58AE4EB6752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6480" y="4829390"/>
            <a:ext cx="7954963" cy="25064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2"/>
                </a:solidFill>
                <a:latin typeface="Fjalla One" panose="02000506040000020004" pitchFamily="2" charset="0"/>
              </a:defRPr>
            </a:lvl1pPr>
            <a:lvl2pPr>
              <a:defRPr sz="900">
                <a:latin typeface="Fjalla One" panose="02000506040000020004" pitchFamily="2" charset="0"/>
              </a:defRPr>
            </a:lvl2pPr>
            <a:lvl3pPr>
              <a:defRPr sz="900">
                <a:latin typeface="Fjalla One" panose="02000506040000020004" pitchFamily="2" charset="0"/>
              </a:defRPr>
            </a:lvl3pPr>
            <a:lvl4pPr>
              <a:defRPr sz="900">
                <a:latin typeface="Fjalla One" panose="02000506040000020004" pitchFamily="2" charset="0"/>
              </a:defRPr>
            </a:lvl4pPr>
            <a:lvl5pPr>
              <a:defRPr sz="900">
                <a:latin typeface="Fjalla One" panose="02000506040000020004" pitchFamily="2" charset="0"/>
              </a:defRPr>
            </a:lvl5pPr>
          </a:lstStyle>
          <a:p>
            <a:pPr lvl="0"/>
            <a:r>
              <a:rPr lang="it-IT" dirty="0"/>
              <a:t>Nome Cognome – Titolo della Tesi - Email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userDrawn="1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00"/>
              <a:buFont typeface="Barlow Semi Condensed"/>
              <a:buChar char="●"/>
              <a:defRPr>
                <a:solidFill>
                  <a:schemeClr val="bg2"/>
                </a:solidFill>
                <a:latin typeface="Fjalla One" panose="02000506040000020004" pitchFamily="2" charset="0"/>
                <a:ea typeface="Fjalla One" panose="02000506040000020004" pitchFamily="2" charset="0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lang="it-IT" dirty="0"/>
          </a:p>
          <a:p>
            <a:endParaRPr lang="it-IT" dirty="0"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02A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02A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rgbClr val="02A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rgbClr val="02AB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rgbClr val="02AB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rgbClr val="02AB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magine 1" descr="Immagine che contiene schermata, orologio, Carattere&#10;&#10;Descrizione generata automaticamente">
            <a:extLst>
              <a:ext uri="{FF2B5EF4-FFF2-40B4-BE49-F238E27FC236}">
                <a16:creationId xmlns:a16="http://schemas.microsoft.com/office/drawing/2014/main" id="{E4CAF9CF-E625-6263-0BDD-9CC1EAC070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3942" y="4836193"/>
            <a:ext cx="712320" cy="265485"/>
          </a:xfrm>
          <a:prstGeom prst="rect">
            <a:avLst/>
          </a:prstGeom>
        </p:spPr>
      </p:pic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A4721A96-5517-8C60-3ED6-7D669C3D0A4D}"/>
              </a:ext>
            </a:extLst>
          </p:cNvPr>
          <p:cNvCxnSpPr>
            <a:cxnSpLocks/>
          </p:cNvCxnSpPr>
          <p:nvPr userDrawn="1"/>
        </p:nvCxnSpPr>
        <p:spPr>
          <a:xfrm>
            <a:off x="0" y="4738334"/>
            <a:ext cx="9144000" cy="0"/>
          </a:xfrm>
          <a:prstGeom prst="line">
            <a:avLst/>
          </a:prstGeom>
          <a:ln>
            <a:solidFill>
              <a:srgbClr val="02AB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BB0BEF9B-A438-6755-2F08-1FEB13F8F42D}"/>
              </a:ext>
            </a:extLst>
          </p:cNvPr>
          <p:cNvCxnSpPr>
            <a:cxnSpLocks/>
          </p:cNvCxnSpPr>
          <p:nvPr userDrawn="1"/>
        </p:nvCxnSpPr>
        <p:spPr>
          <a:xfrm>
            <a:off x="8162692" y="4738334"/>
            <a:ext cx="0" cy="415525"/>
          </a:xfrm>
          <a:prstGeom prst="line">
            <a:avLst/>
          </a:prstGeom>
          <a:ln>
            <a:solidFill>
              <a:srgbClr val="02AB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contenuto 32">
            <a:extLst>
              <a:ext uri="{FF2B5EF4-FFF2-40B4-BE49-F238E27FC236}">
                <a16:creationId xmlns:a16="http://schemas.microsoft.com/office/drawing/2014/main" id="{7E823DDD-DC69-F171-C29C-EC53322578C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6480" y="4829390"/>
            <a:ext cx="7954963" cy="250642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2"/>
                </a:solidFill>
                <a:latin typeface="Fjalla One" panose="02000506040000020004" pitchFamily="2" charset="0"/>
              </a:defRPr>
            </a:lvl1pPr>
            <a:lvl2pPr>
              <a:defRPr sz="900">
                <a:latin typeface="Fjalla One" panose="02000506040000020004" pitchFamily="2" charset="0"/>
              </a:defRPr>
            </a:lvl2pPr>
            <a:lvl3pPr>
              <a:defRPr sz="900">
                <a:latin typeface="Fjalla One" panose="02000506040000020004" pitchFamily="2" charset="0"/>
              </a:defRPr>
            </a:lvl3pPr>
            <a:lvl4pPr>
              <a:defRPr sz="900">
                <a:latin typeface="Fjalla One" panose="02000506040000020004" pitchFamily="2" charset="0"/>
              </a:defRPr>
            </a:lvl4pPr>
            <a:lvl5pPr>
              <a:defRPr sz="900">
                <a:latin typeface="Fjalla One" panose="02000506040000020004" pitchFamily="2" charset="0"/>
              </a:defRPr>
            </a:lvl5pPr>
          </a:lstStyle>
          <a:p>
            <a:pPr lvl="0"/>
            <a:r>
              <a:rPr lang="it-IT" dirty="0"/>
              <a:t>Nome Cognome – Titolo della Tesi - Email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userDrawn="1">
  <p:cSld name="MAIN_POIN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8"/>
          <p:cNvGrpSpPr/>
          <p:nvPr userDrawn="1"/>
        </p:nvGrpSpPr>
        <p:grpSpPr>
          <a:xfrm>
            <a:off x="-8342" y="0"/>
            <a:ext cx="9152342" cy="4957563"/>
            <a:chOff x="-6867" y="-6625"/>
            <a:chExt cx="9152342" cy="4957563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3" name="Google Shape;373;p8"/>
            <p:cNvCxnSpPr/>
            <p:nvPr userDrawn="1"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02AB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02AB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 userDrawn="1"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02AB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8"/>
              <p:cNvSpPr/>
              <p:nvPr userDrawn="1"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98" name="Google Shape;398;p8"/>
              <p:cNvSpPr/>
              <p:nvPr userDrawn="1"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02AB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8"/>
              <p:cNvSpPr/>
              <p:nvPr userDrawn="1"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rgbClr val="02AB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rgbClr val="02AB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rgbClr val="02AB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rgbClr val="02AB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rgbClr val="02A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rgbClr val="02A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Immagine 2" descr="Immagine che contiene schermata, orologio, Carattere&#10;&#10;Descrizione generata automaticamente">
            <a:extLst>
              <a:ext uri="{FF2B5EF4-FFF2-40B4-BE49-F238E27FC236}">
                <a16:creationId xmlns:a16="http://schemas.microsoft.com/office/drawing/2014/main" id="{C8AFAE6F-607D-334D-E7A2-C3C3AC2DB5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46798" y="4478739"/>
            <a:ext cx="836582" cy="31179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77A83CF2-41D3-73E7-42EC-7A46E9F4C9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189579" y="4461858"/>
            <a:ext cx="592594" cy="5925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5F83DC8-CA34-4E83-5EB2-AF02B23D56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56" b="95694" l="10000" r="90000">
                        <a14:foregroundMark x1="39766" y1="12500" x2="54297" y2="9306"/>
                        <a14:foregroundMark x1="54297" y1="9306" x2="57422" y2="9583"/>
                        <a14:foregroundMark x1="47500" y1="3056" x2="47500" y2="3056"/>
                        <a14:foregroundMark x1="26719" y1="75417" x2="30391" y2="83750"/>
                        <a14:foregroundMark x1="27422" y1="86250" x2="38203" y2="88750"/>
                        <a14:foregroundMark x1="75078" y1="77639" x2="74766" y2="87639"/>
                        <a14:foregroundMark x1="73906" y1="91528" x2="61250" y2="9569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64848" y="4514139"/>
            <a:ext cx="917581" cy="516139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33D6ED4-BC4B-9E90-1AF8-1CF3E5A0ACFA}"/>
              </a:ext>
            </a:extLst>
          </p:cNvPr>
          <p:cNvSpPr txBox="1"/>
          <p:nvPr userDrawn="1"/>
        </p:nvSpPr>
        <p:spPr>
          <a:xfrm>
            <a:off x="7528680" y="4781188"/>
            <a:ext cx="1439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700" dirty="0">
                <a:solidFill>
                  <a:schemeClr val="bg2"/>
                </a:solidFill>
                <a:latin typeface="Fjalla One" panose="02000506040000020004" pitchFamily="2" charset="0"/>
              </a:rPr>
              <a:t>Hardware </a:t>
            </a:r>
            <a:r>
              <a:rPr lang="it-IT" sz="700" dirty="0" err="1">
                <a:solidFill>
                  <a:schemeClr val="bg2"/>
                </a:solidFill>
                <a:latin typeface="Fjalla One" panose="02000506040000020004" pitchFamily="2" charset="0"/>
              </a:rPr>
              <a:t>Assisted</a:t>
            </a:r>
            <a:r>
              <a:rPr lang="it-IT" sz="700" dirty="0">
                <a:solidFill>
                  <a:schemeClr val="bg2"/>
                </a:solidFill>
                <a:latin typeface="Fjalla One" panose="02000506040000020004" pitchFamily="2" charset="0"/>
              </a:rPr>
              <a:t> and </a:t>
            </a:r>
          </a:p>
          <a:p>
            <a:pPr algn="ctr"/>
            <a:r>
              <a:rPr lang="it-IT" sz="700" dirty="0">
                <a:solidFill>
                  <a:schemeClr val="bg2"/>
                </a:solidFill>
                <a:latin typeface="Fjalla One" panose="02000506040000020004" pitchFamily="2" charset="0"/>
              </a:rPr>
              <a:t>Blockchain </a:t>
            </a:r>
            <a:r>
              <a:rPr lang="it-IT" sz="700" dirty="0" err="1">
                <a:solidFill>
                  <a:schemeClr val="bg2"/>
                </a:solidFill>
                <a:latin typeface="Fjalla One" panose="02000506040000020004" pitchFamily="2" charset="0"/>
              </a:rPr>
              <a:t>Empowered</a:t>
            </a:r>
            <a:r>
              <a:rPr lang="it-IT" sz="700" dirty="0">
                <a:solidFill>
                  <a:schemeClr val="bg2"/>
                </a:solidFill>
                <a:latin typeface="Fjalla One" panose="02000506040000020004" pitchFamily="2" charset="0"/>
              </a:rPr>
              <a:t> Security Lab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8E2F917-A616-81FF-56AA-E286800B40CC}"/>
              </a:ext>
            </a:extLst>
          </p:cNvPr>
          <p:cNvSpPr txBox="1"/>
          <p:nvPr userDrawn="1"/>
        </p:nvSpPr>
        <p:spPr>
          <a:xfrm>
            <a:off x="343347" y="943915"/>
            <a:ext cx="4805571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300" dirty="0">
                <a:solidFill>
                  <a:schemeClr val="bg2"/>
                </a:solidFill>
                <a:latin typeface="Fjalla One" panose="02000506040000020004" pitchFamily="2" charset="0"/>
              </a:rPr>
              <a:t>Grazie!</a:t>
            </a:r>
          </a:p>
        </p:txBody>
      </p:sp>
      <p:sp>
        <p:nvSpPr>
          <p:cNvPr id="28" name="Segnaposto testo 27">
            <a:extLst>
              <a:ext uri="{FF2B5EF4-FFF2-40B4-BE49-F238E27FC236}">
                <a16:creationId xmlns:a16="http://schemas.microsoft.com/office/drawing/2014/main" id="{0DFC1FB6-91D1-8F69-E8D0-C037F28186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148263" y="1046163"/>
            <a:ext cx="2620962" cy="10128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2"/>
                </a:solidFill>
                <a:latin typeface="Fjalla One" panose="02000506040000020004" pitchFamily="2" charset="0"/>
              </a:defRPr>
            </a:lvl1pPr>
            <a:lvl2pPr>
              <a:defRPr sz="1600">
                <a:solidFill>
                  <a:schemeClr val="bg2"/>
                </a:solidFill>
                <a:latin typeface="Fjalla One" panose="02000506040000020004" pitchFamily="2" charset="0"/>
              </a:defRPr>
            </a:lvl2pPr>
            <a:lvl3pPr>
              <a:defRPr sz="1600">
                <a:solidFill>
                  <a:schemeClr val="bg2"/>
                </a:solidFill>
                <a:latin typeface="Fjalla One" panose="02000506040000020004" pitchFamily="2" charset="0"/>
              </a:defRPr>
            </a:lvl3pPr>
            <a:lvl4pPr>
              <a:defRPr sz="1600">
                <a:solidFill>
                  <a:schemeClr val="bg2"/>
                </a:solidFill>
                <a:latin typeface="Fjalla One" panose="02000506040000020004" pitchFamily="2" charset="0"/>
              </a:defRPr>
            </a:lvl4pPr>
            <a:lvl5pPr>
              <a:defRPr sz="1600">
                <a:solidFill>
                  <a:schemeClr val="bg2"/>
                </a:solidFill>
                <a:latin typeface="Fjalla One" panose="02000506040000020004" pitchFamily="2" charset="0"/>
              </a:defRPr>
            </a:lvl5pPr>
          </a:lstStyle>
          <a:p>
            <a:pPr lvl="0"/>
            <a:r>
              <a:rPr lang="it-IT" dirty="0"/>
              <a:t>Nome Cognome</a:t>
            </a:r>
          </a:p>
          <a:p>
            <a:pPr lvl="0"/>
            <a:r>
              <a:rPr lang="it-IT" dirty="0"/>
              <a:t>Titolo Tesi</a:t>
            </a:r>
          </a:p>
          <a:p>
            <a:pPr lvl="0"/>
            <a:r>
              <a:rPr lang="it-IT" dirty="0"/>
              <a:t>Email</a:t>
            </a:r>
          </a:p>
        </p:txBody>
      </p:sp>
      <p:sp>
        <p:nvSpPr>
          <p:cNvPr id="30" name="Segnaposto immagine 29">
            <a:extLst>
              <a:ext uri="{FF2B5EF4-FFF2-40B4-BE49-F238E27FC236}">
                <a16:creationId xmlns:a16="http://schemas.microsoft.com/office/drawing/2014/main" id="{29D9110B-5FB3-4D96-8F89-8816AFAA0A7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017" y="2725864"/>
            <a:ext cx="1581150" cy="976313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1" name="Segnaposto immagine 29">
            <a:extLst>
              <a:ext uri="{FF2B5EF4-FFF2-40B4-BE49-F238E27FC236}">
                <a16:creationId xmlns:a16="http://schemas.microsoft.com/office/drawing/2014/main" id="{AAFA2273-6411-185E-5858-1A3E9A67D00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853441" y="2728929"/>
            <a:ext cx="1581150" cy="976313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2" name="Segnaposto immagine 29">
            <a:extLst>
              <a:ext uri="{FF2B5EF4-FFF2-40B4-BE49-F238E27FC236}">
                <a16:creationId xmlns:a16="http://schemas.microsoft.com/office/drawing/2014/main" id="{302148B7-1803-3B5B-2E50-DFCB3E3498C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694028" y="2730212"/>
            <a:ext cx="1581150" cy="976313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3" name="Segnaposto immagine 29">
            <a:extLst>
              <a:ext uri="{FF2B5EF4-FFF2-40B4-BE49-F238E27FC236}">
                <a16:creationId xmlns:a16="http://schemas.microsoft.com/office/drawing/2014/main" id="{00B454FA-4245-05C8-BC64-8874F78AD2E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534615" y="2728929"/>
            <a:ext cx="1581150" cy="976313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34" name="Segnaposto immagine 29">
            <a:extLst>
              <a:ext uri="{FF2B5EF4-FFF2-40B4-BE49-F238E27FC236}">
                <a16:creationId xmlns:a16="http://schemas.microsoft.com/office/drawing/2014/main" id="{24D26C41-1F32-3E33-78B8-3CB03A5716E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380225" y="2730212"/>
            <a:ext cx="1581150" cy="976313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77" r:id="rId3"/>
    <p:sldLayoutId id="2147483659" r:id="rId4"/>
    <p:sldLayoutId id="2147483655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onlinelibrary.wiley.com/doi/10.1002/int.22581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F59326-1FF4-8A48-B0C7-29D2079E1D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Autoencoder</a:t>
            </a:r>
            <a:r>
              <a:rPr lang="it-IT" dirty="0"/>
              <a:t> quantistico per rilevare attacchi</a:t>
            </a:r>
            <a:br>
              <a:rPr lang="it-IT" dirty="0"/>
            </a:br>
            <a:r>
              <a:rPr lang="it-IT" dirty="0"/>
              <a:t>alla rete elettrica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4BA49A0-FB43-8D77-D2FB-0294604E50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Gerardo Sessa</a:t>
            </a:r>
          </a:p>
          <a:p>
            <a:r>
              <a:rPr lang="it-IT" dirty="0" err="1"/>
              <a:t>Mat</a:t>
            </a:r>
            <a:r>
              <a:rPr lang="it-IT" dirty="0"/>
              <a:t>. 05121 01583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B159F88-FA53-EB9C-68B5-93A6045CF5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Prof. </a:t>
            </a:r>
            <a:r>
              <a:rPr lang="it-IT" dirty="0" err="1"/>
              <a:t>Christiancarmine</a:t>
            </a:r>
            <a:r>
              <a:rPr lang="it-IT" dirty="0"/>
              <a:t> Esposito</a:t>
            </a:r>
          </a:p>
        </p:txBody>
      </p:sp>
    </p:spTree>
    <p:extLst>
      <p:ext uri="{BB962C8B-B14F-4D97-AF65-F5344CB8AC3E}">
        <p14:creationId xmlns:p14="http://schemas.microsoft.com/office/powerpoint/2010/main" val="3027720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02D99-840D-16BB-DC30-C43CEBB4D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3FECD0-1332-54F0-924F-466DF867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Autoencoder</a:t>
            </a:r>
            <a:r>
              <a:rPr lang="it-IT" dirty="0"/>
              <a:t> Quantistico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6D73B928-F2DE-2F47-992A-1A06F557AC3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7653D610-0190-F58A-1F7E-4B7AC39B6A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401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B9382-127B-B766-79A3-24E413F7D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025F42-C040-292E-354B-B43D84B9E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900" y="366429"/>
            <a:ext cx="4889378" cy="1362600"/>
          </a:xfrm>
        </p:spPr>
        <p:txBody>
          <a:bodyPr/>
          <a:lstStyle/>
          <a:p>
            <a:r>
              <a:rPr lang="it-IT" dirty="0"/>
              <a:t>Quantum computing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8CD06D8-6C16-62E1-0059-A4CB8A70650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/>
              <a:t>Sessa Gerardo – </a:t>
            </a:r>
            <a:r>
              <a:rPr lang="it-IT" dirty="0" err="1"/>
              <a:t>Autoencoder</a:t>
            </a:r>
            <a:r>
              <a:rPr lang="it-IT" dirty="0"/>
              <a:t> quantistico per rilevare attacchi alla rete elettrica – g.sessa56@studenti.unisa.it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8CADB43-45E5-BD5F-880A-78F9008E4D83}"/>
              </a:ext>
            </a:extLst>
          </p:cNvPr>
          <p:cNvSpPr txBox="1"/>
          <p:nvPr/>
        </p:nvSpPr>
        <p:spPr>
          <a:xfrm>
            <a:off x="2287859" y="2425761"/>
            <a:ext cx="4575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dirty="0"/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359E3559-E649-CA0A-2CB4-741A1882323B}"/>
              </a:ext>
            </a:extLst>
          </p:cNvPr>
          <p:cNvSpPr txBox="1">
            <a:spLocks/>
          </p:cNvSpPr>
          <p:nvPr/>
        </p:nvSpPr>
        <p:spPr>
          <a:xfrm>
            <a:off x="585666" y="2006437"/>
            <a:ext cx="7658802" cy="1454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bg2"/>
                </a:solidFill>
                <a:latin typeface="Fjalla One" panose="02000506040000020004" pitchFamily="2" charset="0"/>
                <a:ea typeface="Fjalla One" panose="02000506040000020004" pitchFamily="2" charset="0"/>
                <a:cs typeface="Barlow Semi Condensed"/>
                <a:sym typeface="Barlow Semi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139700" indent="0">
              <a:buNone/>
            </a:pPr>
            <a:r>
              <a:rPr lang="it-IT" dirty="0"/>
              <a:t>Il </a:t>
            </a:r>
            <a:r>
              <a:rPr lang="it-IT" b="1" dirty="0"/>
              <a:t>calcolo quantistico</a:t>
            </a:r>
            <a:r>
              <a:rPr lang="it-IT" dirty="0"/>
              <a:t> è un tipo di </a:t>
            </a:r>
            <a:r>
              <a:rPr lang="it-IT" b="1" dirty="0"/>
              <a:t>computazione</a:t>
            </a:r>
            <a:r>
              <a:rPr lang="it-IT" dirty="0"/>
              <a:t> che utilizza principi di </a:t>
            </a:r>
            <a:r>
              <a:rPr lang="it-IT" i="1" dirty="0"/>
              <a:t>meccanica quantistica</a:t>
            </a:r>
            <a:r>
              <a:rPr lang="it-IT" dirty="0"/>
              <a:t>  per elaborare informazioni.</a:t>
            </a:r>
            <a:br>
              <a:rPr lang="it-IT" dirty="0"/>
            </a:br>
            <a:br>
              <a:rPr lang="it-IT" dirty="0"/>
            </a:br>
            <a:r>
              <a:rPr lang="it-IT" dirty="0"/>
              <a:t>Lo sviluppo della variante quantistica del modello presentato mira a ridurre la complessità del training sfruttando i </a:t>
            </a:r>
            <a:r>
              <a:rPr lang="it-IT" b="1" dirty="0" err="1"/>
              <a:t>qubit</a:t>
            </a:r>
            <a:r>
              <a:rPr lang="it-IT" dirty="0"/>
              <a:t>.</a:t>
            </a:r>
            <a:br>
              <a:rPr lang="it-IT" dirty="0"/>
            </a:br>
            <a:br>
              <a:rPr lang="it-IT" b="1" dirty="0"/>
            </a:br>
            <a:r>
              <a:rPr lang="it-IT" b="1" dirty="0"/>
              <a:t>I</a:t>
            </a:r>
            <a:r>
              <a:rPr lang="it-IT" dirty="0"/>
              <a:t> bit tradizionali per rappresentare le informazioni possono assumere valore di zero o uno; </a:t>
            </a:r>
          </a:p>
          <a:p>
            <a:pPr marL="139700" indent="0">
              <a:buNone/>
            </a:pPr>
            <a:r>
              <a:rPr lang="it-IT" dirty="0"/>
              <a:t>i </a:t>
            </a:r>
            <a:r>
              <a:rPr lang="it-IT" i="1" dirty="0" err="1"/>
              <a:t>qubit</a:t>
            </a:r>
            <a:r>
              <a:rPr lang="it-IT" i="1" dirty="0"/>
              <a:t>  </a:t>
            </a:r>
            <a:r>
              <a:rPr lang="it-IT" dirty="0"/>
              <a:t>invece possono assumere valore </a:t>
            </a:r>
            <a:r>
              <a:rPr lang="it-IT" b="1" dirty="0"/>
              <a:t>zero</a:t>
            </a:r>
            <a:r>
              <a:rPr lang="it-IT" dirty="0"/>
              <a:t>, </a:t>
            </a:r>
            <a:r>
              <a:rPr lang="it-IT" b="1" dirty="0"/>
              <a:t>uno</a:t>
            </a:r>
            <a:r>
              <a:rPr lang="it-IT" dirty="0"/>
              <a:t>, e </a:t>
            </a:r>
            <a:r>
              <a:rPr lang="it-IT" dirty="0" err="1"/>
              <a:t>sopratutto</a:t>
            </a:r>
            <a:r>
              <a:rPr lang="it-IT" dirty="0"/>
              <a:t> </a:t>
            </a:r>
            <a:r>
              <a:rPr lang="it-IT" b="1" dirty="0"/>
              <a:t>zero e uno contemporaneamente</a:t>
            </a:r>
            <a:r>
              <a:rPr lang="it-IT" dirty="0"/>
              <a:t>, proprietà che rende le elaborazioni in quantistico più rapide.</a:t>
            </a:r>
          </a:p>
        </p:txBody>
      </p:sp>
    </p:spTree>
    <p:extLst>
      <p:ext uri="{BB962C8B-B14F-4D97-AF65-F5344CB8AC3E}">
        <p14:creationId xmlns:p14="http://schemas.microsoft.com/office/powerpoint/2010/main" val="1195411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21723-DEC3-A318-9D43-6BAD656BB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E9C072-FC36-7909-DD95-EC9470482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900" y="366429"/>
            <a:ext cx="4889378" cy="1362600"/>
          </a:xfrm>
        </p:spPr>
        <p:txBody>
          <a:bodyPr/>
          <a:lstStyle/>
          <a:p>
            <a:r>
              <a:rPr lang="it-IT" dirty="0"/>
              <a:t>Quantum computing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2A6B03F-63CC-DD24-99B4-A768A86E67A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/>
              <a:t>Sessa Gerardo – </a:t>
            </a:r>
            <a:r>
              <a:rPr lang="it-IT" dirty="0" err="1"/>
              <a:t>Autoencoder</a:t>
            </a:r>
            <a:r>
              <a:rPr lang="it-IT" dirty="0"/>
              <a:t> quantistico per rilevare attacchi alla rete elettrica – g.sessa56@studenti.unisa.it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D5F720F-1894-B593-8231-1B327C934E52}"/>
              </a:ext>
            </a:extLst>
          </p:cNvPr>
          <p:cNvSpPr txBox="1"/>
          <p:nvPr/>
        </p:nvSpPr>
        <p:spPr>
          <a:xfrm>
            <a:off x="2287859" y="2425761"/>
            <a:ext cx="4575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dirty="0"/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67A5EA46-7E4D-15D4-22B0-418BA87EB3AF}"/>
              </a:ext>
            </a:extLst>
          </p:cNvPr>
          <p:cNvSpPr txBox="1">
            <a:spLocks/>
          </p:cNvSpPr>
          <p:nvPr/>
        </p:nvSpPr>
        <p:spPr>
          <a:xfrm>
            <a:off x="460963" y="2060704"/>
            <a:ext cx="4051563" cy="1454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bg2"/>
                </a:solidFill>
                <a:latin typeface="Fjalla One" panose="02000506040000020004" pitchFamily="2" charset="0"/>
                <a:ea typeface="Fjalla One" panose="02000506040000020004" pitchFamily="2" charset="0"/>
                <a:cs typeface="Barlow Semi Condensed"/>
                <a:sym typeface="Barlow Semi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139700" indent="0">
              <a:buNone/>
            </a:pPr>
            <a:r>
              <a:rPr lang="it-IT" dirty="0"/>
              <a:t>Questa combinazione si chiama </a:t>
            </a:r>
            <a:r>
              <a:rPr lang="it-IT" b="1" dirty="0"/>
              <a:t>sovrapposizione</a:t>
            </a:r>
            <a:r>
              <a:rPr lang="it-IT" dirty="0"/>
              <a:t>, concettualmente analogo al </a:t>
            </a:r>
            <a:r>
              <a:rPr lang="it-IT" b="1" dirty="0"/>
              <a:t>paradosso in fisica quantistica</a:t>
            </a:r>
            <a:r>
              <a:rPr lang="it-IT" dirty="0"/>
              <a:t> del </a:t>
            </a:r>
            <a:r>
              <a:rPr lang="it-IT" b="1" dirty="0"/>
              <a:t>gatto di </a:t>
            </a:r>
            <a:r>
              <a:rPr lang="it-IT" b="1" dirty="0" err="1"/>
              <a:t>Schrödinger</a:t>
            </a:r>
            <a:r>
              <a:rPr lang="it-IT" b="1" dirty="0"/>
              <a:t>:</a:t>
            </a:r>
            <a:r>
              <a:rPr lang="it-IT" dirty="0"/>
              <a:t> finché non si effettua una misurazione, un </a:t>
            </a:r>
            <a:r>
              <a:rPr lang="it-IT" dirty="0" err="1"/>
              <a:t>qubit</a:t>
            </a:r>
            <a:r>
              <a:rPr lang="it-IT" dirty="0"/>
              <a:t> può trovarsi in uno stato simultaneo di 0 e 1, come il gatto idealmente vivo e morto allo stesso tempo.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00D78A7-D735-81C9-AE63-B0B86EC30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615" y="2060704"/>
            <a:ext cx="3215919" cy="157747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8073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3BA88-77E1-0045-47B2-366D1FED2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DBD8C-EE18-46E4-73D4-F7B8B3A2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900" y="366429"/>
            <a:ext cx="4889378" cy="1362600"/>
          </a:xfrm>
        </p:spPr>
        <p:txBody>
          <a:bodyPr/>
          <a:lstStyle/>
          <a:p>
            <a:r>
              <a:rPr lang="it-IT" dirty="0"/>
              <a:t>Quantum computing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F5F1E61-860A-1178-B5B7-188146C506A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/>
              <a:t>Sessa Gerardo – </a:t>
            </a:r>
            <a:r>
              <a:rPr lang="it-IT" dirty="0" err="1"/>
              <a:t>Autoencoder</a:t>
            </a:r>
            <a:r>
              <a:rPr lang="it-IT" dirty="0"/>
              <a:t> quantistico per rilevare attacchi alla rete elettrica – g.sessa56@studenti.unisa.it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DCBC735-9657-0D48-ADD0-895A80445938}"/>
              </a:ext>
            </a:extLst>
          </p:cNvPr>
          <p:cNvSpPr txBox="1"/>
          <p:nvPr/>
        </p:nvSpPr>
        <p:spPr>
          <a:xfrm>
            <a:off x="2287859" y="2425761"/>
            <a:ext cx="4575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dirty="0"/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ADBFD2EC-2CB2-9619-2DA8-7F719B4F3EC1}"/>
              </a:ext>
            </a:extLst>
          </p:cNvPr>
          <p:cNvSpPr txBox="1">
            <a:spLocks/>
          </p:cNvSpPr>
          <p:nvPr/>
        </p:nvSpPr>
        <p:spPr>
          <a:xfrm>
            <a:off x="624514" y="2299363"/>
            <a:ext cx="4051563" cy="1180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bg2"/>
                </a:solidFill>
                <a:latin typeface="Fjalla One" panose="02000506040000020004" pitchFamily="2" charset="0"/>
                <a:ea typeface="Fjalla One" panose="02000506040000020004" pitchFamily="2" charset="0"/>
                <a:cs typeface="Barlow Semi Condensed"/>
                <a:sym typeface="Barlow Semi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139700" indent="0">
              <a:buNone/>
            </a:pPr>
            <a:r>
              <a:rPr lang="it-IT" dirty="0"/>
              <a:t>Un altro fenomeno alla base dei </a:t>
            </a:r>
            <a:r>
              <a:rPr lang="it-IT" b="1" dirty="0" err="1"/>
              <a:t>qubit</a:t>
            </a:r>
            <a:r>
              <a:rPr lang="it-IT" dirty="0"/>
              <a:t> è l’</a:t>
            </a:r>
            <a:r>
              <a:rPr lang="it-IT" b="1" dirty="0"/>
              <a:t>entanglement</a:t>
            </a:r>
            <a:r>
              <a:rPr lang="it-IT" dirty="0"/>
              <a:t>, «collegamento» che crea una dipendenza diretta tra gli stati dei diversi </a:t>
            </a:r>
            <a:r>
              <a:rPr lang="it-IT" dirty="0" err="1"/>
              <a:t>qubit</a:t>
            </a:r>
            <a:r>
              <a:rPr lang="it-IT" dirty="0"/>
              <a:t>, rendendo il </a:t>
            </a:r>
            <a:r>
              <a:rPr lang="it-IT" b="1" dirty="0"/>
              <a:t>quantum computing potente e veloce</a:t>
            </a:r>
            <a:r>
              <a:rPr lang="it-IT" dirty="0"/>
              <a:t>.</a:t>
            </a:r>
          </a:p>
        </p:txBody>
      </p:sp>
      <p:pic>
        <p:nvPicPr>
          <p:cNvPr id="1028" name="Picture 4" descr="What Are Superposition &amp; Entanglement in Quantum Computing | dummies">
            <a:extLst>
              <a:ext uri="{FF2B5EF4-FFF2-40B4-BE49-F238E27FC236}">
                <a16:creationId xmlns:a16="http://schemas.microsoft.com/office/drawing/2014/main" id="{80DBF41E-C89A-D880-2A7A-B390EA56F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141" y="2085044"/>
            <a:ext cx="3062868" cy="160922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882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4AE5D-20B7-C5C6-E9E7-3BE6EBD53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711FAE-ED1C-702A-4B83-6D64CB76B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900" y="366429"/>
            <a:ext cx="4889378" cy="1362600"/>
          </a:xfrm>
        </p:spPr>
        <p:txBody>
          <a:bodyPr/>
          <a:lstStyle/>
          <a:p>
            <a:r>
              <a:rPr lang="it-IT" dirty="0"/>
              <a:t>Quantum computing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90CD452-1840-A454-BA8E-EA9CDE2E81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/>
              <a:t>Sessa Gerardo – </a:t>
            </a:r>
            <a:r>
              <a:rPr lang="it-IT" dirty="0" err="1"/>
              <a:t>Autoencoder</a:t>
            </a:r>
            <a:r>
              <a:rPr lang="it-IT" dirty="0"/>
              <a:t> quantistico per rilevare attacchi alla rete elettrica – g.sessa56@studenti.unisa.it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9759388-86A6-7EE7-5B96-ACB6570824EF}"/>
              </a:ext>
            </a:extLst>
          </p:cNvPr>
          <p:cNvSpPr txBox="1"/>
          <p:nvPr/>
        </p:nvSpPr>
        <p:spPr>
          <a:xfrm>
            <a:off x="2287859" y="2425761"/>
            <a:ext cx="4575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dirty="0"/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6E332868-AD01-F5AD-5208-23D3FBDF95F0}"/>
              </a:ext>
            </a:extLst>
          </p:cNvPr>
          <p:cNvSpPr txBox="1">
            <a:spLocks/>
          </p:cNvSpPr>
          <p:nvPr/>
        </p:nvSpPr>
        <p:spPr>
          <a:xfrm>
            <a:off x="468398" y="1912773"/>
            <a:ext cx="3627817" cy="1454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bg2"/>
                </a:solidFill>
                <a:latin typeface="Fjalla One" panose="02000506040000020004" pitchFamily="2" charset="0"/>
                <a:ea typeface="Fjalla One" panose="02000506040000020004" pitchFamily="2" charset="0"/>
                <a:cs typeface="Barlow Semi Condensed"/>
                <a:sym typeface="Barlow Semi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139700" indent="0">
              <a:buNone/>
            </a:pPr>
            <a:r>
              <a:rPr lang="it-IT" dirty="0"/>
              <a:t>Il modello scelto tra quelli esistenti per il quantum computing è il </a:t>
            </a:r>
            <a:r>
              <a:rPr lang="it-IT" b="1" dirty="0"/>
              <a:t>circuito quantistico</a:t>
            </a:r>
            <a:r>
              <a:rPr lang="it-IT" dirty="0"/>
              <a:t>, rappresentazione schematica di un </a:t>
            </a:r>
            <a:r>
              <a:rPr lang="it-IT" i="1" dirty="0"/>
              <a:t>algoritmo quantistico </a:t>
            </a:r>
            <a:r>
              <a:rPr lang="it-IT" dirty="0"/>
              <a:t>: descrive la sequenza di operazioni (</a:t>
            </a:r>
            <a:r>
              <a:rPr lang="it-IT" b="1" dirty="0"/>
              <a:t>gate</a:t>
            </a:r>
            <a:r>
              <a:rPr lang="it-IT" dirty="0"/>
              <a:t>) che vengono applicate ai </a:t>
            </a:r>
            <a:r>
              <a:rPr lang="it-IT" dirty="0" err="1"/>
              <a:t>qubit</a:t>
            </a:r>
            <a:r>
              <a:rPr lang="it-IT" dirty="0"/>
              <a:t>.</a:t>
            </a:r>
            <a:br>
              <a:rPr lang="it-IT" dirty="0"/>
            </a:br>
            <a:br>
              <a:rPr lang="it-IT" dirty="0"/>
            </a:br>
            <a:r>
              <a:rPr lang="it-IT" dirty="0"/>
              <a:t>Per il modello realizzato, sono state sostituite le reti neurali tradizionali con il corrispettivo circuito quantistico.</a:t>
            </a:r>
          </a:p>
          <a:p>
            <a:pPr marL="139700" indent="0">
              <a:buNone/>
            </a:pPr>
            <a:endParaRPr lang="it-IT" dirty="0"/>
          </a:p>
          <a:p>
            <a:pPr marL="139700" indent="0">
              <a:buNone/>
            </a:pP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8DB9BA9A-A9C6-C1C2-71EF-B2CAE4A81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949" y="2208635"/>
            <a:ext cx="4237087" cy="115834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27146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9E96E-292B-D784-3A8E-1A1D2A33F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FE8FA9-0F54-F6D8-D17E-60E32440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471" y="353362"/>
            <a:ext cx="2413808" cy="1362600"/>
          </a:xfrm>
        </p:spPr>
        <p:txBody>
          <a:bodyPr/>
          <a:lstStyle/>
          <a:p>
            <a:r>
              <a:rPr lang="it-IT" dirty="0" err="1"/>
              <a:t>Pennylane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4AE26C-D6CF-685E-1A80-AB52073DA5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/>
              <a:t>Sessa Gerardo – </a:t>
            </a:r>
            <a:r>
              <a:rPr lang="it-IT" dirty="0" err="1"/>
              <a:t>Autoencoder</a:t>
            </a:r>
            <a:r>
              <a:rPr lang="it-IT" dirty="0"/>
              <a:t> quantistico per rilevare attacchi alla rete elettrica – g.sessa56@studenti.unisa.it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8DE7F8-5C6A-916C-5312-23A36CB91C0E}"/>
              </a:ext>
            </a:extLst>
          </p:cNvPr>
          <p:cNvSpPr txBox="1"/>
          <p:nvPr/>
        </p:nvSpPr>
        <p:spPr>
          <a:xfrm>
            <a:off x="2287859" y="2425761"/>
            <a:ext cx="4575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dirty="0"/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EC41BF34-E8AC-CB58-BCC8-EECE912EC15F}"/>
              </a:ext>
            </a:extLst>
          </p:cNvPr>
          <p:cNvSpPr txBox="1">
            <a:spLocks/>
          </p:cNvSpPr>
          <p:nvPr/>
        </p:nvSpPr>
        <p:spPr>
          <a:xfrm>
            <a:off x="460964" y="2031150"/>
            <a:ext cx="5835758" cy="1454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bg2"/>
                </a:solidFill>
                <a:latin typeface="Fjalla One" panose="02000506040000020004" pitchFamily="2" charset="0"/>
                <a:ea typeface="Fjalla One" panose="02000506040000020004" pitchFamily="2" charset="0"/>
                <a:cs typeface="Barlow Semi Condensed"/>
                <a:sym typeface="Barlow Semi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139700" indent="0">
              <a:buNone/>
            </a:pPr>
            <a:r>
              <a:rPr lang="it-IT" b="1" dirty="0" err="1"/>
              <a:t>Pennylane</a:t>
            </a:r>
            <a:r>
              <a:rPr lang="it-IT" dirty="0"/>
              <a:t> è un framework per la programmazione di algoritmi di machine learning quantistico, che permette di integrare circuiti quantistici all’interno del workflow e lo sviluppo modulare per le pipeline dei modelli.</a:t>
            </a:r>
            <a:br>
              <a:rPr lang="it-IT" dirty="0"/>
            </a:br>
            <a:br>
              <a:rPr lang="it-IT" dirty="0"/>
            </a:br>
            <a:r>
              <a:rPr lang="it-IT" dirty="0"/>
              <a:t>Inoltre consentono la visualizzazione dei risultati (tramite la libreria </a:t>
            </a:r>
            <a:r>
              <a:rPr lang="it-IT" b="1" dirty="0" err="1"/>
              <a:t>Matplotlib</a:t>
            </a:r>
            <a:r>
              <a:rPr lang="it-IT" dirty="0"/>
              <a:t>) per l’analisi dei comportamenti dei modelli.</a:t>
            </a:r>
          </a:p>
          <a:p>
            <a:pPr marL="139700" indent="0">
              <a:buNone/>
            </a:pPr>
            <a:endParaRPr lang="it-IT" dirty="0"/>
          </a:p>
        </p:txBody>
      </p:sp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8EBCA2DD-2195-1C43-DBF1-5C868D55AA6A}"/>
              </a:ext>
            </a:extLst>
          </p:cNvPr>
          <p:cNvSpPr txBox="1">
            <a:spLocks/>
          </p:cNvSpPr>
          <p:nvPr/>
        </p:nvSpPr>
        <p:spPr>
          <a:xfrm>
            <a:off x="364320" y="2357319"/>
            <a:ext cx="773151" cy="27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bg2"/>
                </a:solidFill>
                <a:latin typeface="Fjalla One" panose="02000506040000020004" pitchFamily="2" charset="0"/>
                <a:ea typeface="Fjalla One" panose="02000506040000020004" pitchFamily="2" charset="0"/>
                <a:cs typeface="Barlow Semi Condensed"/>
                <a:sym typeface="Barlow Semi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139700" indent="0">
              <a:buNone/>
            </a:pPr>
            <a:endParaRPr lang="it-IT" dirty="0"/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A24FCD06-C62C-98D7-8871-5796C9F55E22}"/>
              </a:ext>
            </a:extLst>
          </p:cNvPr>
          <p:cNvSpPr txBox="1">
            <a:spLocks/>
          </p:cNvSpPr>
          <p:nvPr/>
        </p:nvSpPr>
        <p:spPr>
          <a:xfrm>
            <a:off x="4761618" y="2357319"/>
            <a:ext cx="773151" cy="27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bg2"/>
                </a:solidFill>
                <a:latin typeface="Fjalla One" panose="02000506040000020004" pitchFamily="2" charset="0"/>
                <a:ea typeface="Fjalla One" panose="02000506040000020004" pitchFamily="2" charset="0"/>
                <a:cs typeface="Barlow Semi Condensed"/>
                <a:sym typeface="Barlow Semi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139700" indent="0">
              <a:buNone/>
            </a:pPr>
            <a:endParaRPr lang="it-IT" dirty="0"/>
          </a:p>
        </p:txBody>
      </p:sp>
      <p:sp>
        <p:nvSpPr>
          <p:cNvPr id="10" name="Titolo 1">
            <a:extLst>
              <a:ext uri="{FF2B5EF4-FFF2-40B4-BE49-F238E27FC236}">
                <a16:creationId xmlns:a16="http://schemas.microsoft.com/office/drawing/2014/main" id="{8A67550A-D8F0-5482-703E-6E2B94E78943}"/>
              </a:ext>
            </a:extLst>
          </p:cNvPr>
          <p:cNvSpPr txBox="1">
            <a:spLocks/>
          </p:cNvSpPr>
          <p:nvPr/>
        </p:nvSpPr>
        <p:spPr>
          <a:xfrm>
            <a:off x="4091023" y="166257"/>
            <a:ext cx="4889378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Fjalla One"/>
              <a:buNone/>
              <a:defRPr sz="42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 lang="it-IT" dirty="0"/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5C38E378-38B4-048F-FBAF-093CA8FBBF0E}"/>
              </a:ext>
            </a:extLst>
          </p:cNvPr>
          <p:cNvSpPr txBox="1">
            <a:spLocks/>
          </p:cNvSpPr>
          <p:nvPr/>
        </p:nvSpPr>
        <p:spPr>
          <a:xfrm>
            <a:off x="460964" y="2703169"/>
            <a:ext cx="5984440" cy="1454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bg2"/>
                </a:solidFill>
                <a:latin typeface="Fjalla One" panose="02000506040000020004" pitchFamily="2" charset="0"/>
                <a:ea typeface="Fjalla One" panose="02000506040000020004" pitchFamily="2" charset="0"/>
                <a:cs typeface="Barlow Semi Condensed"/>
                <a:sym typeface="Barlow Semi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139700" indent="0">
              <a:buNone/>
            </a:pPr>
            <a:endParaRPr lang="it-IT" dirty="0"/>
          </a:p>
        </p:txBody>
      </p:sp>
      <p:pic>
        <p:nvPicPr>
          <p:cNvPr id="1027" name="Picture 3" descr="GitHub - PennyLaneAI/pennylane: PennyLane is a cross-platform Python  library for quantum computing, quantum machine learning, and quantum  chemistry. Built by researchers, for research.">
            <a:extLst>
              <a:ext uri="{FF2B5EF4-FFF2-40B4-BE49-F238E27FC236}">
                <a16:creationId xmlns:a16="http://schemas.microsoft.com/office/drawing/2014/main" id="{C9137BAA-0C34-8AC9-3F51-422ED6BAE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206" y="2186947"/>
            <a:ext cx="3085171" cy="88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458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944DE-ECFE-F0A6-FBEA-81CE9FC19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714703-4AA7-44D5-B906-7CFDC8DF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 e conclusioni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34933E7-F780-EE37-D3B6-C03F388CFB66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6B2A629F-E823-461A-77D7-7AD88B2AD5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528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BDE5C-51C9-78E6-3B50-07BB29B00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9162B5-D4A1-24A9-5B6A-D27853C5D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99" y="366429"/>
            <a:ext cx="5439505" cy="1362600"/>
          </a:xfrm>
        </p:spPr>
        <p:txBody>
          <a:bodyPr/>
          <a:lstStyle/>
          <a:p>
            <a:r>
              <a:rPr lang="it-IT" dirty="0" err="1"/>
              <a:t>Autoencoder</a:t>
            </a:r>
            <a:r>
              <a:rPr lang="it-IT" dirty="0"/>
              <a:t> Quantistico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7ACFBF5-3194-C3E8-CCAB-74AE591860B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/>
              <a:t>Sessa Gerardo – </a:t>
            </a:r>
            <a:r>
              <a:rPr lang="it-IT" dirty="0" err="1"/>
              <a:t>Autoencoder</a:t>
            </a:r>
            <a:r>
              <a:rPr lang="it-IT" dirty="0"/>
              <a:t> quantistico per rilevare attacchi alla rete elettrica – g.sessa56@studenti.unisa.it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D7AA9FE-0F67-6714-386A-310E469A7E05}"/>
              </a:ext>
            </a:extLst>
          </p:cNvPr>
          <p:cNvSpPr txBox="1"/>
          <p:nvPr/>
        </p:nvSpPr>
        <p:spPr>
          <a:xfrm>
            <a:off x="2287859" y="2425761"/>
            <a:ext cx="4575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dirty="0"/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F28254AE-38F8-FCFB-49E0-F1B74633299C}"/>
              </a:ext>
            </a:extLst>
          </p:cNvPr>
          <p:cNvSpPr txBox="1">
            <a:spLocks/>
          </p:cNvSpPr>
          <p:nvPr/>
        </p:nvSpPr>
        <p:spPr>
          <a:xfrm>
            <a:off x="533424" y="1844649"/>
            <a:ext cx="3428976" cy="1454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bg2"/>
                </a:solidFill>
                <a:latin typeface="Fjalla One" panose="02000506040000020004" pitchFamily="2" charset="0"/>
                <a:ea typeface="Fjalla One" panose="02000506040000020004" pitchFamily="2" charset="0"/>
                <a:cs typeface="Barlow Semi Condensed"/>
                <a:sym typeface="Barlow Semi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139700" indent="0">
              <a:buNone/>
            </a:pPr>
            <a:r>
              <a:rPr lang="it-IT" dirty="0"/>
              <a:t>Per il training, si istanziano i due modelli da confrontare: </a:t>
            </a:r>
            <a:r>
              <a:rPr lang="it-IT" b="1" dirty="0"/>
              <a:t>quantistico </a:t>
            </a:r>
            <a:r>
              <a:rPr lang="it-IT" dirty="0"/>
              <a:t>e </a:t>
            </a:r>
            <a:r>
              <a:rPr lang="it-IT" b="1" dirty="0"/>
              <a:t>classico</a:t>
            </a:r>
            <a:r>
              <a:rPr lang="it-IT" dirty="0"/>
              <a:t>.</a:t>
            </a:r>
            <a:br>
              <a:rPr lang="it-IT" dirty="0"/>
            </a:br>
            <a:br>
              <a:rPr lang="it-IT" dirty="0"/>
            </a:br>
            <a:r>
              <a:rPr lang="it-IT" dirty="0"/>
              <a:t>I risultati del confronto vengono visualizzati nei due grafici, mostrando l’andamento dell’</a:t>
            </a:r>
            <a:r>
              <a:rPr lang="it-IT" b="1" dirty="0"/>
              <a:t>accuratezza</a:t>
            </a:r>
            <a:r>
              <a:rPr lang="it-IT" dirty="0"/>
              <a:t> di validazione per entrambi i modelli e l’andamento della </a:t>
            </a:r>
            <a:r>
              <a:rPr lang="it-IT" b="1" dirty="0"/>
              <a:t>perdita </a:t>
            </a:r>
            <a:r>
              <a:rPr lang="it-IT" dirty="0"/>
              <a:t>di validazione.</a:t>
            </a:r>
          </a:p>
        </p:txBody>
      </p:sp>
      <p:pic>
        <p:nvPicPr>
          <p:cNvPr id="8" name="Immagine 7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2DC23B44-CE7E-CC73-1425-107316C20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278" y="1720311"/>
            <a:ext cx="457200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8177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AFA59-567E-768A-E57E-B29C51A02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57C13B-CFBB-00E3-6DA9-8E3EC107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99" y="366429"/>
            <a:ext cx="5439505" cy="1362600"/>
          </a:xfrm>
        </p:spPr>
        <p:txBody>
          <a:bodyPr/>
          <a:lstStyle/>
          <a:p>
            <a:r>
              <a:rPr lang="it-IT" dirty="0" err="1"/>
              <a:t>Autoencoder</a:t>
            </a:r>
            <a:r>
              <a:rPr lang="it-IT" dirty="0"/>
              <a:t> Quantistico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78E3AA-0F2C-C369-A6E8-A22C7A716B1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/>
              <a:t>Sessa Gerardo – </a:t>
            </a:r>
            <a:r>
              <a:rPr lang="it-IT" dirty="0" err="1"/>
              <a:t>Autoencoder</a:t>
            </a:r>
            <a:r>
              <a:rPr lang="it-IT" dirty="0"/>
              <a:t> quantistico per rilevare attacchi alla rete elettrica – g.sessa56@studenti.unisa.it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4D8E4DA-3EB7-2904-59EB-E8F1CCC0988B}"/>
              </a:ext>
            </a:extLst>
          </p:cNvPr>
          <p:cNvSpPr txBox="1"/>
          <p:nvPr/>
        </p:nvSpPr>
        <p:spPr>
          <a:xfrm>
            <a:off x="2287859" y="2425761"/>
            <a:ext cx="4575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dirty="0"/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082AE360-A23C-5A03-17F3-A468716F6012}"/>
              </a:ext>
            </a:extLst>
          </p:cNvPr>
          <p:cNvSpPr txBox="1">
            <a:spLocks/>
          </p:cNvSpPr>
          <p:nvPr/>
        </p:nvSpPr>
        <p:spPr>
          <a:xfrm>
            <a:off x="460964" y="1720311"/>
            <a:ext cx="3761631" cy="1454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bg2"/>
                </a:solidFill>
                <a:latin typeface="Fjalla One" panose="02000506040000020004" pitchFamily="2" charset="0"/>
                <a:ea typeface="Fjalla One" panose="02000506040000020004" pitchFamily="2" charset="0"/>
                <a:cs typeface="Barlow Semi Condensed"/>
                <a:sym typeface="Barlow Semi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it-IT" b="1" dirty="0" err="1"/>
              <a:t>Accuracy</a:t>
            </a:r>
            <a:r>
              <a:rPr lang="it-IT" dirty="0"/>
              <a:t>: i modelli raggiungono una validazione simile.</a:t>
            </a:r>
            <a:r>
              <a:rPr lang="it-IT" i="1" dirty="0"/>
              <a:t> </a:t>
            </a:r>
            <a:r>
              <a:rPr lang="it-IT" dirty="0"/>
              <a:t>Il </a:t>
            </a:r>
            <a:r>
              <a:rPr lang="it-IT" b="1" dirty="0"/>
              <a:t>modello quantistico </a:t>
            </a:r>
            <a:r>
              <a:rPr lang="it-IT" dirty="0"/>
              <a:t>tende ad essere maggiormente stabile e crescente nelle epoche successive.</a:t>
            </a:r>
          </a:p>
          <a:p>
            <a:pPr marL="139700" indent="0">
              <a:buNone/>
            </a:pPr>
            <a:endParaRPr lang="it-IT" dirty="0"/>
          </a:p>
          <a:p>
            <a:r>
              <a:rPr lang="it-IT" b="1" dirty="0"/>
              <a:t>Loss</a:t>
            </a:r>
            <a:r>
              <a:rPr lang="it-IT" dirty="0"/>
              <a:t>: il modello quantistico mantiene un profilo decrescente a differenza del modello classico, che inizia con valori più bassi ma poi tende a peggiorare.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9B8411D-1479-E9C6-AD52-3134E9610079}"/>
              </a:ext>
            </a:extLst>
          </p:cNvPr>
          <p:cNvSpPr txBox="1"/>
          <p:nvPr/>
        </p:nvSpPr>
        <p:spPr>
          <a:xfrm>
            <a:off x="2287859" y="2425761"/>
            <a:ext cx="4575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dirty="0"/>
          </a:p>
        </p:txBody>
      </p:sp>
      <p:pic>
        <p:nvPicPr>
          <p:cNvPr id="8" name="Immagine 7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3B4EFFB8-A318-7D7A-B063-AF9504229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278" y="1720311"/>
            <a:ext cx="4572000" cy="2286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2383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16B81-8A75-B8EB-B8AE-7F7FBA1E6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69E2BD-654E-FDFE-D7FC-807B8EDFD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99" y="366429"/>
            <a:ext cx="6249827" cy="1362600"/>
          </a:xfrm>
        </p:spPr>
        <p:txBody>
          <a:bodyPr/>
          <a:lstStyle/>
          <a:p>
            <a:r>
              <a:rPr lang="it-IT" dirty="0"/>
              <a:t>Conclusioni e sviluppi futuri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DF10DE2-A451-F588-8FFF-D16982AFF35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/>
              <a:t>Sessa Gerardo – </a:t>
            </a:r>
            <a:r>
              <a:rPr lang="it-IT" dirty="0" err="1"/>
              <a:t>Autoencoder</a:t>
            </a:r>
            <a:r>
              <a:rPr lang="it-IT" dirty="0"/>
              <a:t> quantistico per rilevare attacchi alla rete elettrica – g.sessa56@studenti.unisa.it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5D2C723-118A-CDE7-F440-93913CA21458}"/>
              </a:ext>
            </a:extLst>
          </p:cNvPr>
          <p:cNvSpPr txBox="1"/>
          <p:nvPr/>
        </p:nvSpPr>
        <p:spPr>
          <a:xfrm>
            <a:off x="2287859" y="2425761"/>
            <a:ext cx="4575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dirty="0"/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60EABACA-C13D-4D7C-7824-8D5452575357}"/>
              </a:ext>
            </a:extLst>
          </p:cNvPr>
          <p:cNvSpPr txBox="1">
            <a:spLocks/>
          </p:cNvSpPr>
          <p:nvPr/>
        </p:nvSpPr>
        <p:spPr>
          <a:xfrm>
            <a:off x="460964" y="2006437"/>
            <a:ext cx="3858275" cy="1454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bg2"/>
                </a:solidFill>
                <a:latin typeface="Fjalla One" panose="02000506040000020004" pitchFamily="2" charset="0"/>
                <a:ea typeface="Fjalla One" panose="02000506040000020004" pitchFamily="2" charset="0"/>
                <a:cs typeface="Barlow Semi Condensed"/>
                <a:sym typeface="Barlow Semi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139700" indent="0">
              <a:buNone/>
            </a:pPr>
            <a:r>
              <a:rPr lang="it-IT" dirty="0"/>
              <a:t>L'esperimento ha mostrato che il </a:t>
            </a:r>
            <a:r>
              <a:rPr lang="it-IT" b="1" dirty="0"/>
              <a:t>modello quantistico</a:t>
            </a:r>
            <a:r>
              <a:rPr lang="it-IT" dirty="0"/>
              <a:t> è in grado di raggiungere prestazioni migliori rispetto al </a:t>
            </a:r>
            <a:r>
              <a:rPr lang="it-IT" i="1" dirty="0"/>
              <a:t>modello classico</a:t>
            </a:r>
            <a:r>
              <a:rPr lang="it-IT" dirty="0"/>
              <a:t>, sia in termini di accuratezza che di stabilità del processo di apprendimento.</a:t>
            </a:r>
          </a:p>
          <a:p>
            <a:pPr marL="139700" indent="0">
              <a:buNone/>
            </a:pP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002E6B1-6AFF-C36B-F3DF-586ECB72AA3D}"/>
              </a:ext>
            </a:extLst>
          </p:cNvPr>
          <p:cNvSpPr txBox="1">
            <a:spLocks/>
          </p:cNvSpPr>
          <p:nvPr/>
        </p:nvSpPr>
        <p:spPr>
          <a:xfrm>
            <a:off x="4973444" y="1852548"/>
            <a:ext cx="3717026" cy="1454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bg2"/>
                </a:solidFill>
                <a:latin typeface="Fjalla One" panose="02000506040000020004" pitchFamily="2" charset="0"/>
                <a:ea typeface="Fjalla One" panose="02000506040000020004" pitchFamily="2" charset="0"/>
                <a:cs typeface="Barlow Semi Condensed"/>
                <a:sym typeface="Barlow Semi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139700" indent="0">
              <a:buNone/>
            </a:pPr>
            <a:r>
              <a:rPr lang="it-IT" dirty="0"/>
              <a:t>Possibili sviluppi futuri: </a:t>
            </a:r>
          </a:p>
          <a:p>
            <a:r>
              <a:rPr lang="it-IT" dirty="0"/>
              <a:t>Modalità d'applicazione alternativi dei tipi di circuiti quantistici considerati </a:t>
            </a:r>
          </a:p>
          <a:p>
            <a:pPr marL="139700" indent="0">
              <a:buNone/>
            </a:pPr>
            <a:endParaRPr lang="it-IT" dirty="0"/>
          </a:p>
          <a:p>
            <a:r>
              <a:rPr lang="it-IT" dirty="0"/>
              <a:t>Studio di strategie alternative per l’implementazione degli encoder e decoder del Quantum </a:t>
            </a:r>
            <a:r>
              <a:rPr lang="it-IT" dirty="0" err="1"/>
              <a:t>Autoencoder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982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6" name="Google Shape;2106;p37"/>
          <p:cNvGrpSpPr/>
          <p:nvPr/>
        </p:nvGrpSpPr>
        <p:grpSpPr>
          <a:xfrm>
            <a:off x="694476" y="1076421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rgbClr val="02ABA9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02ABA9"/>
                  </a:solidFill>
                </a:endParaRPr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694476" y="2153308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rgbClr val="02ABA9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694476" y="3231125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rgbClr val="02ABA9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627037" y="1216080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t-IT" dirty="0"/>
              <a:t>Contesto reale e modello di partenza</a:t>
            </a:r>
            <a:endParaRPr lang="en-US" dirty="0"/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27037" y="932616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Introduzione</a:t>
            </a: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27037" y="2011608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Autoencoder Quantistico</a:t>
            </a: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27037" y="229507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it-IT" dirty="0"/>
              <a:t>Modello adattato alle reti neurali quantistiche</a:t>
            </a:r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27037" y="309060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it-IT" dirty="0"/>
              <a:t>Risultati e conclusioni</a:t>
            </a:r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27037" y="3374064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it-IT" dirty="0"/>
              <a:t>Confronto tra i due modelli proposti</a:t>
            </a:r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776645" y="1225224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776645" y="230421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776645" y="338320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0FE038A9-84AF-C317-DFC1-A5EFA530399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480" y="4829390"/>
            <a:ext cx="7954963" cy="250642"/>
          </a:xfrm>
        </p:spPr>
        <p:txBody>
          <a:bodyPr/>
          <a:lstStyle/>
          <a:p>
            <a:r>
              <a:rPr lang="it-IT" dirty="0"/>
              <a:t>Sessa Gerardo – </a:t>
            </a:r>
            <a:r>
              <a:rPr lang="it-IT" dirty="0" err="1"/>
              <a:t>Autoencoder</a:t>
            </a:r>
            <a:r>
              <a:rPr lang="it-IT" dirty="0"/>
              <a:t> quantistico per rilevare attacchi alla rete elettrica – g.sessa56@studenti.unisa.it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CC47F089-8211-7B58-CEB2-B9600E2F2F4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it-IT" dirty="0"/>
              <a:t>Gerardo Sessa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C1C4D6B-D884-4561-8EE6-F567D534A09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BA13E7BE-1281-15A4-32D6-856DD77C78B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immagine 4">
            <a:extLst>
              <a:ext uri="{FF2B5EF4-FFF2-40B4-BE49-F238E27FC236}">
                <a16:creationId xmlns:a16="http://schemas.microsoft.com/office/drawing/2014/main" id="{5F80186D-009D-7A72-83B9-CE7B0D80CE0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E729FC3D-5B54-BA01-8CD0-EA1E24A95BE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immagine 6">
            <a:extLst>
              <a:ext uri="{FF2B5EF4-FFF2-40B4-BE49-F238E27FC236}">
                <a16:creationId xmlns:a16="http://schemas.microsoft.com/office/drawing/2014/main" id="{55B6AE5F-E541-3DDB-A56F-877DC111139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320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60C06B-7C51-7538-9F01-71D21680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E39144C4-E0DD-8EE7-1856-5D4EA3A67A8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ottotitolo 3">
            <a:extLst>
              <a:ext uri="{FF2B5EF4-FFF2-40B4-BE49-F238E27FC236}">
                <a16:creationId xmlns:a16="http://schemas.microsoft.com/office/drawing/2014/main" id="{E76C6E9D-4279-8336-9A17-5CA18F8A3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011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A3614C-5C5A-3360-A79B-3BD9C204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900" y="366429"/>
            <a:ext cx="3566100" cy="1362600"/>
          </a:xfrm>
        </p:spPr>
        <p:txBody>
          <a:bodyPr/>
          <a:lstStyle/>
          <a:p>
            <a:r>
              <a:rPr lang="it-IT" dirty="0"/>
              <a:t>Contesto reale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9548D3-215C-7A58-5A0A-11CA3E861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23" y="1350590"/>
            <a:ext cx="3821104" cy="3057859"/>
          </a:xfrm>
        </p:spPr>
        <p:txBody>
          <a:bodyPr/>
          <a:lstStyle/>
          <a:p>
            <a:r>
              <a:rPr lang="it-IT" dirty="0"/>
              <a:t>A fine aprile 2025, un’instabilità nella rete elettrica ha coinvolto diverse aree di </a:t>
            </a:r>
            <a:r>
              <a:rPr lang="it-IT" b="1" dirty="0"/>
              <a:t>Spagna</a:t>
            </a:r>
            <a:r>
              <a:rPr lang="it-IT" dirty="0"/>
              <a:t> e </a:t>
            </a:r>
            <a:r>
              <a:rPr lang="it-IT" b="1" dirty="0"/>
              <a:t>Portogallo</a:t>
            </a:r>
            <a:r>
              <a:rPr lang="it-IT" dirty="0"/>
              <a:t>, rendendo necessaria l'attivazione dei piani di continuità operativa per i servizi essenziali.</a:t>
            </a:r>
            <a:br>
              <a:rPr lang="it-IT" dirty="0"/>
            </a:br>
            <a:endParaRPr lang="it-IT" dirty="0"/>
          </a:p>
          <a:p>
            <a:r>
              <a:rPr lang="it-IT" dirty="0"/>
              <a:t>L’evento ha portato le </a:t>
            </a:r>
            <a:r>
              <a:rPr lang="it-IT" dirty="0" err="1"/>
              <a:t>autorita’</a:t>
            </a:r>
            <a:r>
              <a:rPr lang="it-IT" dirty="0"/>
              <a:t> ad indagare un possibile attacco informatico.</a:t>
            </a:r>
          </a:p>
          <a:p>
            <a:endParaRPr lang="it-IT" dirty="0"/>
          </a:p>
          <a:p>
            <a:r>
              <a:rPr lang="it-IT" dirty="0"/>
              <a:t>In tale scenario, sono necessari strumenti di rilevamento di attacchi mirati per i sistemi di controllo dell'energia.</a:t>
            </a:r>
            <a:br>
              <a:rPr lang="it-IT" dirty="0"/>
            </a:b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BC2603-E78E-EA11-21E7-2E4641495D6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/>
              <a:t>Sessa Gerardo – </a:t>
            </a:r>
            <a:r>
              <a:rPr lang="it-IT" dirty="0" err="1"/>
              <a:t>Autoencoder</a:t>
            </a:r>
            <a:r>
              <a:rPr lang="it-IT" dirty="0"/>
              <a:t> quantistico per rilevare attacchi alla rete elettrica – g.sessa56@studenti.unisa.it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DB2165-DF81-34A0-141E-28CE8CB432B3}"/>
              </a:ext>
            </a:extLst>
          </p:cNvPr>
          <p:cNvSpPr txBox="1"/>
          <p:nvPr/>
        </p:nvSpPr>
        <p:spPr>
          <a:xfrm>
            <a:off x="2287859" y="2425761"/>
            <a:ext cx="4575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C0EA191F-7B21-D0C3-33E1-62FB70DF0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10" y="2032399"/>
            <a:ext cx="3962890" cy="168841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82397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61BC0-439A-9714-0A04-5C6ADBD9F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4B80FD-288A-6AAF-D586-294892A1F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900" y="366429"/>
            <a:ext cx="3238998" cy="1362600"/>
          </a:xfrm>
        </p:spPr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1C67C57-F120-A6F7-44AC-E7DBFE2A54E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/>
              <a:t>Sessa Gerardo – </a:t>
            </a:r>
            <a:r>
              <a:rPr lang="it-IT" dirty="0" err="1"/>
              <a:t>Autoencoder</a:t>
            </a:r>
            <a:r>
              <a:rPr lang="it-IT" dirty="0"/>
              <a:t> quantistico per rilevare attacchi alla rete elettrica – g.sessa56@studenti.unisa.it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DCA59FD-C60D-4EE0-5FDF-387F33683CEF}"/>
              </a:ext>
            </a:extLst>
          </p:cNvPr>
          <p:cNvSpPr txBox="1"/>
          <p:nvPr/>
        </p:nvSpPr>
        <p:spPr>
          <a:xfrm>
            <a:off x="2287859" y="2425761"/>
            <a:ext cx="4575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dirty="0"/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C26FFBD0-46C2-3F6C-9F32-D1C08EA01764}"/>
              </a:ext>
            </a:extLst>
          </p:cNvPr>
          <p:cNvSpPr txBox="1">
            <a:spLocks/>
          </p:cNvSpPr>
          <p:nvPr/>
        </p:nvSpPr>
        <p:spPr>
          <a:xfrm>
            <a:off x="453530" y="1729029"/>
            <a:ext cx="4445574" cy="1454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bg2"/>
                </a:solidFill>
                <a:latin typeface="Fjalla One" panose="02000506040000020004" pitchFamily="2" charset="0"/>
                <a:ea typeface="Fjalla One" panose="02000506040000020004" pitchFamily="2" charset="0"/>
                <a:cs typeface="Barlow Semi Condensed"/>
                <a:sym typeface="Barlow Semi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139700" indent="0">
              <a:buNone/>
            </a:pPr>
            <a:r>
              <a:rPr lang="it-IT" dirty="0"/>
              <a:t>Il lavoro di partenza, intitolato </a:t>
            </a:r>
            <a:r>
              <a:rPr lang="it-IT" b="1" dirty="0">
                <a:hlinkClick r:id="rId2"/>
              </a:rPr>
              <a:t>«</a:t>
            </a:r>
            <a:r>
              <a:rPr lang="en-US" b="1" dirty="0">
                <a:hlinkClick r:id="rId2"/>
              </a:rPr>
              <a:t>A stacked autoencoder-based convolutional and recurrent deep neural network for detecting cyberattacks in interconnected power control systems</a:t>
            </a:r>
            <a:r>
              <a:rPr lang="it-IT" b="1" dirty="0">
                <a:hlinkClick r:id="rId2"/>
              </a:rPr>
              <a:t>»</a:t>
            </a:r>
            <a:r>
              <a:rPr lang="it-IT" dirty="0">
                <a:hlinkClick r:id="rId2"/>
              </a:rPr>
              <a:t>, </a:t>
            </a:r>
            <a:r>
              <a:rPr lang="it-IT" dirty="0"/>
              <a:t>si basa sull’utilizzo di due </a:t>
            </a:r>
            <a:r>
              <a:rPr lang="it-IT" b="1" dirty="0" err="1"/>
              <a:t>autoencoder</a:t>
            </a:r>
            <a:r>
              <a:rPr lang="it-IT" dirty="0"/>
              <a:t> in pila.</a:t>
            </a:r>
            <a:br>
              <a:rPr lang="it-IT" dirty="0"/>
            </a:br>
            <a:endParaRPr lang="it-IT" dirty="0"/>
          </a:p>
          <a:p>
            <a:pPr marL="139700" indent="0">
              <a:buNone/>
            </a:pPr>
            <a:r>
              <a:rPr lang="it-IT" dirty="0"/>
              <a:t>Il dataset </a:t>
            </a:r>
            <a:r>
              <a:rPr lang="it-IT" b="1" dirty="0"/>
              <a:t>Power System </a:t>
            </a:r>
            <a:r>
              <a:rPr lang="it-IT" dirty="0"/>
              <a:t>di</a:t>
            </a:r>
            <a:r>
              <a:rPr lang="it-IT" b="1" dirty="0"/>
              <a:t> </a:t>
            </a:r>
            <a:r>
              <a:rPr lang="it-IT" b="1" dirty="0" err="1"/>
              <a:t>Kaggle</a:t>
            </a:r>
            <a:r>
              <a:rPr lang="it-IT" b="1" dirty="0"/>
              <a:t> r</a:t>
            </a:r>
            <a:r>
              <a:rPr lang="it-IT" dirty="0"/>
              <a:t>accoglie dati simulati da un sistema elettrico interconnesso da 4 generatori, registrati per condizioni normali ed eventi di attacco.</a:t>
            </a: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pic>
        <p:nvPicPr>
          <p:cNvPr id="8" name="Immagine 7" descr="Immagine che contiene diagramma, testo, linea&#10;&#10;Il contenuto generato dall'IA potrebbe non essere corretto.">
            <a:extLst>
              <a:ext uri="{FF2B5EF4-FFF2-40B4-BE49-F238E27FC236}">
                <a16:creationId xmlns:a16="http://schemas.microsoft.com/office/drawing/2014/main" id="{D03DEDA5-145E-BCEF-CAD8-13ED1EA03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097" y="1469355"/>
            <a:ext cx="3032929" cy="25283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1124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E439F-D481-8F00-C6DC-76A69397D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F0541A-2E53-E017-7596-3679BC9C1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900" y="366429"/>
            <a:ext cx="3566100" cy="1362600"/>
          </a:xfrm>
        </p:spPr>
        <p:txBody>
          <a:bodyPr/>
          <a:lstStyle/>
          <a:p>
            <a:r>
              <a:rPr lang="it-IT" dirty="0" err="1"/>
              <a:t>Autoencoder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505141F-104C-D2EC-15D9-1ED1699EF4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/>
              <a:t>Sessa Gerardo – </a:t>
            </a:r>
            <a:r>
              <a:rPr lang="it-IT" dirty="0" err="1"/>
              <a:t>Autoencoder</a:t>
            </a:r>
            <a:r>
              <a:rPr lang="it-IT" dirty="0"/>
              <a:t> quantistico per rilevare attacchi alla rete elettrica – g.sessa56@studenti.unisa.it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5D31D5B-E768-E84D-0EB6-A815285F9CC9}"/>
              </a:ext>
            </a:extLst>
          </p:cNvPr>
          <p:cNvSpPr txBox="1"/>
          <p:nvPr/>
        </p:nvSpPr>
        <p:spPr>
          <a:xfrm>
            <a:off x="2287859" y="2425761"/>
            <a:ext cx="4575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dirty="0"/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D170DB81-B2FA-3DE9-75D5-5FD87DCB51B0}"/>
              </a:ext>
            </a:extLst>
          </p:cNvPr>
          <p:cNvSpPr txBox="1">
            <a:spLocks/>
          </p:cNvSpPr>
          <p:nvPr/>
        </p:nvSpPr>
        <p:spPr>
          <a:xfrm>
            <a:off x="628725" y="2117949"/>
            <a:ext cx="4267153" cy="1454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bg2"/>
                </a:solidFill>
                <a:latin typeface="Fjalla One" panose="02000506040000020004" pitchFamily="2" charset="0"/>
                <a:ea typeface="Fjalla One" panose="02000506040000020004" pitchFamily="2" charset="0"/>
                <a:cs typeface="Barlow Semi Condensed"/>
                <a:sym typeface="Barlow Semi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139700" indent="0">
              <a:buNone/>
            </a:pPr>
            <a:r>
              <a:rPr lang="it-IT" dirty="0"/>
              <a:t>Un </a:t>
            </a:r>
            <a:r>
              <a:rPr lang="it-IT" b="1" dirty="0" err="1"/>
              <a:t>autoencoder</a:t>
            </a:r>
            <a:r>
              <a:rPr lang="it-IT" dirty="0"/>
              <a:t> è un tipo di rete neurale non supervisionata che consente di apprendere automaticamente rappresentazioni rilevanti dai dati in input, senza richiedere esempi etichettati nella fase di training.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E446B08-E713-DE53-B02C-E2A29A170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57" y="1495510"/>
            <a:ext cx="2866304" cy="24760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35589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5BA24-D554-A7FF-2C94-4E8C8EB81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B44615-DBAD-5187-7DC9-17D34E0FF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900" y="366429"/>
            <a:ext cx="2369202" cy="1362600"/>
          </a:xfrm>
        </p:spPr>
        <p:txBody>
          <a:bodyPr/>
          <a:lstStyle/>
          <a:p>
            <a:r>
              <a:rPr lang="it-IT" dirty="0"/>
              <a:t>Pipeline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A402BE3-D6E5-316F-50ED-F7ADB818D9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/>
              <a:t>Sessa Gerardo – </a:t>
            </a:r>
            <a:r>
              <a:rPr lang="it-IT" dirty="0" err="1"/>
              <a:t>Autoencoder</a:t>
            </a:r>
            <a:r>
              <a:rPr lang="it-IT" dirty="0"/>
              <a:t> quantistico per rilevare attacchi alla rete elettrica – g.sessa56@studenti.unisa.it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10F7105-1EB9-48FF-71AB-81BDD0533EFD}"/>
              </a:ext>
            </a:extLst>
          </p:cNvPr>
          <p:cNvSpPr txBox="1"/>
          <p:nvPr/>
        </p:nvSpPr>
        <p:spPr>
          <a:xfrm>
            <a:off x="2287859" y="2425761"/>
            <a:ext cx="45757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it-IT" dirty="0"/>
          </a:p>
        </p:txBody>
      </p:sp>
      <p:sp>
        <p:nvSpPr>
          <p:cNvPr id="5" name="Segnaposto testo 2">
            <a:extLst>
              <a:ext uri="{FF2B5EF4-FFF2-40B4-BE49-F238E27FC236}">
                <a16:creationId xmlns:a16="http://schemas.microsoft.com/office/drawing/2014/main" id="{26FCB7B4-7B50-2B98-28EA-728FF89058BB}"/>
              </a:ext>
            </a:extLst>
          </p:cNvPr>
          <p:cNvSpPr txBox="1">
            <a:spLocks/>
          </p:cNvSpPr>
          <p:nvPr/>
        </p:nvSpPr>
        <p:spPr>
          <a:xfrm>
            <a:off x="453530" y="1852548"/>
            <a:ext cx="3821104" cy="1454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bg2"/>
                </a:solidFill>
                <a:latin typeface="Fjalla One" panose="02000506040000020004" pitchFamily="2" charset="0"/>
                <a:ea typeface="Fjalla One" panose="02000506040000020004" pitchFamily="2" charset="0"/>
                <a:cs typeface="Barlow Semi Condensed"/>
                <a:sym typeface="Barlow Semi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139700" indent="0">
              <a:buNone/>
            </a:pPr>
            <a:r>
              <a:rPr lang="it-IT" dirty="0"/>
              <a:t>La documentazione riporta la seguente pipeline:</a:t>
            </a:r>
            <a:br>
              <a:rPr lang="it-IT" dirty="0"/>
            </a:br>
            <a:endParaRPr lang="it-IT" dirty="0"/>
          </a:p>
          <a:p>
            <a:r>
              <a:rPr lang="it-IT" b="1" dirty="0" err="1"/>
              <a:t>Preprocessing</a:t>
            </a:r>
            <a:r>
              <a:rPr lang="it-IT" b="1" dirty="0"/>
              <a:t> </a:t>
            </a:r>
            <a:r>
              <a:rPr lang="it-IT" dirty="0"/>
              <a:t>dei dati di partenza del dataset a disposizione</a:t>
            </a:r>
          </a:p>
          <a:p>
            <a:r>
              <a:rPr lang="it-IT" dirty="0" err="1"/>
              <a:t>Autoencoder</a:t>
            </a:r>
            <a:r>
              <a:rPr lang="it-IT" dirty="0"/>
              <a:t> sparso con </a:t>
            </a:r>
            <a:r>
              <a:rPr lang="it-IT" b="1" dirty="0"/>
              <a:t>CNN </a:t>
            </a:r>
            <a:endParaRPr lang="it-IT" dirty="0"/>
          </a:p>
          <a:p>
            <a:r>
              <a:rPr lang="it-IT" dirty="0" err="1"/>
              <a:t>Autoencoder</a:t>
            </a:r>
            <a:r>
              <a:rPr lang="it-IT" dirty="0"/>
              <a:t> sparso con </a:t>
            </a:r>
            <a:r>
              <a:rPr lang="it-IT" b="1" dirty="0"/>
              <a:t>RNN</a:t>
            </a:r>
            <a:endParaRPr lang="it-IT" dirty="0"/>
          </a:p>
          <a:p>
            <a:r>
              <a:rPr lang="it-IT" b="1" dirty="0"/>
              <a:t>Classificatore </a:t>
            </a:r>
            <a:r>
              <a:rPr lang="it-IT" dirty="0" err="1"/>
              <a:t>Softmax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5BC2C6C-4B3A-8FD8-48A6-8FC3535EE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254" y="1196499"/>
            <a:ext cx="3482642" cy="27663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961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C0A45-633F-2DD5-4DC3-5AC120948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67EDB2-C842-5821-4983-BA815C6CA0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/>
              <a:t>Sessa Gerardo – </a:t>
            </a:r>
            <a:r>
              <a:rPr lang="it-IT" dirty="0" err="1"/>
              <a:t>Autoencoder</a:t>
            </a:r>
            <a:r>
              <a:rPr lang="it-IT" dirty="0"/>
              <a:t> quantistico per rilevare attacchi alla rete elettrica – g.sessa56@studenti.unisa.it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458CC45-3072-5BAE-98A2-DC3DB34EC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3597" y="1497622"/>
            <a:ext cx="3930373" cy="3478800"/>
          </a:xfrm>
        </p:spPr>
        <p:txBody>
          <a:bodyPr/>
          <a:lstStyle/>
          <a:p>
            <a:pPr marL="139700" indent="0">
              <a:buNone/>
            </a:pPr>
            <a:r>
              <a:rPr lang="it-IT" dirty="0"/>
              <a:t>Le </a:t>
            </a:r>
            <a:r>
              <a:rPr lang="it-IT" i="1" dirty="0"/>
              <a:t>reti neurali </a:t>
            </a:r>
            <a:r>
              <a:rPr lang="it-IT" i="1" dirty="0" err="1"/>
              <a:t>convoluzionali</a:t>
            </a:r>
            <a:r>
              <a:rPr lang="it-IT" i="1" dirty="0"/>
              <a:t> </a:t>
            </a:r>
            <a:r>
              <a:rPr lang="it-IT" dirty="0"/>
              <a:t>(</a:t>
            </a:r>
            <a:r>
              <a:rPr lang="it-IT" b="1" dirty="0"/>
              <a:t>CNN</a:t>
            </a:r>
            <a:r>
              <a:rPr lang="it-IT" dirty="0"/>
              <a:t>) vengono utilizzate particolarmente nell'ambito della </a:t>
            </a:r>
            <a:r>
              <a:rPr lang="it-IT" b="1" dirty="0"/>
              <a:t>computer vision</a:t>
            </a:r>
            <a:r>
              <a:rPr lang="it-IT" dirty="0"/>
              <a:t> (ricerca di elementi in immagini).</a:t>
            </a:r>
            <a:br>
              <a:rPr lang="it-IT" dirty="0"/>
            </a:br>
            <a:br>
              <a:rPr lang="it-IT" dirty="0"/>
            </a:br>
            <a:r>
              <a:rPr lang="it-IT" dirty="0"/>
              <a:t>Il primo </a:t>
            </a:r>
            <a:r>
              <a:rPr lang="it-IT" dirty="0" err="1"/>
              <a:t>autoencoder</a:t>
            </a:r>
            <a:r>
              <a:rPr lang="it-IT" dirty="0"/>
              <a:t> racchiude una CNN addestrata sui valori delle variabili di stato disposti in una </a:t>
            </a:r>
            <a:r>
              <a:rPr lang="it-IT" b="1" dirty="0"/>
              <a:t>matrice</a:t>
            </a:r>
            <a:r>
              <a:rPr lang="it-IT" dirty="0"/>
              <a:t>, cercando correlazioni tra i dati presenti nel dataset.</a:t>
            </a:r>
          </a:p>
        </p:txBody>
      </p:sp>
      <p:pic>
        <p:nvPicPr>
          <p:cNvPr id="7" name="Immagine 6" descr="Immagine che contiene testo, schermata, design&#10;&#10;Il contenuto generato dall'IA potrebbe non essere corretto.">
            <a:extLst>
              <a:ext uri="{FF2B5EF4-FFF2-40B4-BE49-F238E27FC236}">
                <a16:creationId xmlns:a16="http://schemas.microsoft.com/office/drawing/2014/main" id="{2E38852F-D977-3CB9-DE5F-35D27B019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720" y="1398511"/>
            <a:ext cx="3397974" cy="21906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0278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DEDBF-E6AD-3A7C-3F57-A45A06738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E2D4A4-1EC3-E5B7-1D17-B156E337011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it-IT" dirty="0"/>
              <a:t>Sessa Gerardo – </a:t>
            </a:r>
            <a:r>
              <a:rPr lang="it-IT" dirty="0" err="1"/>
              <a:t>Autoencoder</a:t>
            </a:r>
            <a:r>
              <a:rPr lang="it-IT" dirty="0"/>
              <a:t> quantistico per rilevare attacchi alla rete elettrica – g.sessa56@studenti.unisa.it</a:t>
            </a:r>
          </a:p>
        </p:txBody>
      </p:sp>
      <p:sp>
        <p:nvSpPr>
          <p:cNvPr id="2" name="Segnaposto testo 2">
            <a:extLst>
              <a:ext uri="{FF2B5EF4-FFF2-40B4-BE49-F238E27FC236}">
                <a16:creationId xmlns:a16="http://schemas.microsoft.com/office/drawing/2014/main" id="{60652010-731C-B3AD-DDE4-CA26F3017C35}"/>
              </a:ext>
            </a:extLst>
          </p:cNvPr>
          <p:cNvSpPr txBox="1">
            <a:spLocks/>
          </p:cNvSpPr>
          <p:nvPr/>
        </p:nvSpPr>
        <p:spPr>
          <a:xfrm>
            <a:off x="924078" y="1513319"/>
            <a:ext cx="3821104" cy="244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bg2"/>
                </a:solidFill>
                <a:latin typeface="Fjalla One" panose="02000506040000020004" pitchFamily="2" charset="0"/>
                <a:ea typeface="Fjalla One" panose="02000506040000020004" pitchFamily="2" charset="0"/>
                <a:cs typeface="Barlow Semi Condensed"/>
                <a:sym typeface="Barlow Semi Condense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 sz="1400" b="0" i="0" u="none" strike="noStrike" cap="none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139700" indent="0">
              <a:buNone/>
            </a:pPr>
            <a:r>
              <a:rPr lang="it-IT" dirty="0"/>
              <a:t>Le </a:t>
            </a:r>
            <a:r>
              <a:rPr lang="it-IT" i="1" dirty="0"/>
              <a:t>reti neurali ricorrenti</a:t>
            </a:r>
            <a:r>
              <a:rPr lang="it-IT" dirty="0"/>
              <a:t> (</a:t>
            </a:r>
            <a:r>
              <a:rPr lang="it-IT" b="1" dirty="0"/>
              <a:t>RNN</a:t>
            </a:r>
            <a:r>
              <a:rPr lang="it-IT" dirty="0"/>
              <a:t>) vengono utilizzate per la capacità di </a:t>
            </a:r>
            <a:r>
              <a:rPr lang="it-IT" b="1" dirty="0"/>
              <a:t>memorizzare informazioni nel tempo</a:t>
            </a:r>
            <a:r>
              <a:rPr lang="it-IT" dirty="0"/>
              <a:t>.</a:t>
            </a:r>
            <a:br>
              <a:rPr lang="it-IT" dirty="0"/>
            </a:br>
            <a:endParaRPr lang="it-IT" dirty="0"/>
          </a:p>
          <a:p>
            <a:pPr marL="139700" indent="0">
              <a:buNone/>
            </a:pPr>
            <a:r>
              <a:rPr lang="it-IT" dirty="0"/>
              <a:t>Mantengono memoria interna degli input passati, considerando la </a:t>
            </a:r>
            <a:r>
              <a:rPr lang="it-IT" b="1" dirty="0"/>
              <a:t>dipendenza</a:t>
            </a:r>
            <a:r>
              <a:rPr lang="it-IT" dirty="0"/>
              <a:t> dagli input e output precedenti, laddove in un'altra tipologia di rete neurale sarebbero state indipendenti l'une dall'altre.</a:t>
            </a:r>
          </a:p>
        </p:txBody>
      </p:sp>
      <p:pic>
        <p:nvPicPr>
          <p:cNvPr id="9" name="Immagine 8" descr="Immagine che contiene schermata&#10;&#10;Il contenuto generato dall'IA potrebbe non essere corretto.">
            <a:extLst>
              <a:ext uri="{FF2B5EF4-FFF2-40B4-BE49-F238E27FC236}">
                <a16:creationId xmlns:a16="http://schemas.microsoft.com/office/drawing/2014/main" id="{DAD6A87B-AD94-908A-F1E4-DBC1ABF20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421" y="2134451"/>
            <a:ext cx="3320227" cy="8745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221326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1107</Words>
  <Application>Microsoft Office PowerPoint</Application>
  <PresentationFormat>Presentazione su schermo (16:9)</PresentationFormat>
  <Paragraphs>75</Paragraphs>
  <Slides>20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Barlow Semi Condensed Medium</vt:lpstr>
      <vt:lpstr>Arial</vt:lpstr>
      <vt:lpstr>Barlow Semi Condensed</vt:lpstr>
      <vt:lpstr>Fjalla One</vt:lpstr>
      <vt:lpstr>Technology Consulting by Slidesgo</vt:lpstr>
      <vt:lpstr>Autoencoder quantistico per rilevare attacchi alla rete elettrica</vt:lpstr>
      <vt:lpstr>Table of Contents</vt:lpstr>
      <vt:lpstr>Introduzione</vt:lpstr>
      <vt:lpstr>Contesto reale</vt:lpstr>
      <vt:lpstr>Introduzione</vt:lpstr>
      <vt:lpstr>Autoencoder</vt:lpstr>
      <vt:lpstr>Pipeline</vt:lpstr>
      <vt:lpstr>Presentazione standard di PowerPoint</vt:lpstr>
      <vt:lpstr>Presentazione standard di PowerPoint</vt:lpstr>
      <vt:lpstr>Autoencoder Quantistico</vt:lpstr>
      <vt:lpstr>Quantum computing</vt:lpstr>
      <vt:lpstr>Quantum computing</vt:lpstr>
      <vt:lpstr>Quantum computing</vt:lpstr>
      <vt:lpstr>Quantum computing</vt:lpstr>
      <vt:lpstr>Pennylane</vt:lpstr>
      <vt:lpstr>Risultati e conclusioni</vt:lpstr>
      <vt:lpstr>Autoencoder Quantistico</vt:lpstr>
      <vt:lpstr>Autoencoder Quantistico</vt:lpstr>
      <vt:lpstr>Conclusioni e sviluppi futuri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Aurilio</dc:creator>
  <cp:lastModifiedBy>GERARDO SESSA</cp:lastModifiedBy>
  <cp:revision>23</cp:revision>
  <dcterms:modified xsi:type="dcterms:W3CDTF">2025-07-20T11:03:19Z</dcterms:modified>
</cp:coreProperties>
</file>