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59" r:id="rId7"/>
    <p:sldId id="262" r:id="rId8"/>
    <p:sldId id="261" r:id="rId9"/>
    <p:sldId id="265" r:id="rId10"/>
    <p:sldId id="269"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87049-391B-4F48-AF1C-AF82DF22904C}" type="doc">
      <dgm:prSet loTypeId="urn:microsoft.com/office/officeart/2005/8/layout/default" loCatId="list" qsTypeId="urn:microsoft.com/office/officeart/2005/8/quickstyle/simple1" qsCatId="simple" csTypeId="urn:microsoft.com/office/officeart/2005/8/colors/accent5_4" csCatId="accent5" phldr="1"/>
      <dgm:spPr/>
      <dgm:t>
        <a:bodyPr/>
        <a:lstStyle/>
        <a:p>
          <a:endParaRPr lang="en-US"/>
        </a:p>
      </dgm:t>
    </dgm:pt>
    <dgm:pt modelId="{4AE85F06-9320-4636-B193-F10E4FA5029D}">
      <dgm:prSet phldrT="[Text]"/>
      <dgm:spPr/>
      <dgm:t>
        <a:bodyPr/>
        <a:lstStyle/>
        <a:p>
          <a:r>
            <a:rPr lang="en-US" dirty="0"/>
            <a:t>age</a:t>
          </a:r>
        </a:p>
      </dgm:t>
    </dgm:pt>
    <dgm:pt modelId="{8D934DBA-A08A-426E-BEE1-6DF2DBD7159C}" type="parTrans" cxnId="{56C0EDE1-7ADC-4782-881D-45E78817E37D}">
      <dgm:prSet/>
      <dgm:spPr/>
      <dgm:t>
        <a:bodyPr/>
        <a:lstStyle/>
        <a:p>
          <a:endParaRPr lang="en-US"/>
        </a:p>
      </dgm:t>
    </dgm:pt>
    <dgm:pt modelId="{F9D9F962-4568-44CE-A7F9-9F1512EF1B27}" type="sibTrans" cxnId="{56C0EDE1-7ADC-4782-881D-45E78817E37D}">
      <dgm:prSet/>
      <dgm:spPr/>
      <dgm:t>
        <a:bodyPr/>
        <a:lstStyle/>
        <a:p>
          <a:endParaRPr lang="en-US"/>
        </a:p>
      </dgm:t>
    </dgm:pt>
    <dgm:pt modelId="{4FD41842-D2E8-4E77-AF44-C917A54DD2DA}">
      <dgm:prSet phldrT="[Text]"/>
      <dgm:spPr/>
      <dgm:t>
        <a:bodyPr/>
        <a:lstStyle/>
        <a:p>
          <a:r>
            <a:rPr lang="en-US" dirty="0"/>
            <a:t>country</a:t>
          </a:r>
        </a:p>
      </dgm:t>
    </dgm:pt>
    <dgm:pt modelId="{45403EA2-A533-4A0C-830B-71C9F3193F99}" type="parTrans" cxnId="{D4397C88-4F18-496D-A4EB-E37B37ACDCE4}">
      <dgm:prSet/>
      <dgm:spPr/>
      <dgm:t>
        <a:bodyPr/>
        <a:lstStyle/>
        <a:p>
          <a:endParaRPr lang="en-US"/>
        </a:p>
      </dgm:t>
    </dgm:pt>
    <dgm:pt modelId="{3333F305-B22A-4D58-82D9-9F3BE3B34ECB}" type="sibTrans" cxnId="{D4397C88-4F18-496D-A4EB-E37B37ACDCE4}">
      <dgm:prSet/>
      <dgm:spPr/>
      <dgm:t>
        <a:bodyPr/>
        <a:lstStyle/>
        <a:p>
          <a:endParaRPr lang="en-US"/>
        </a:p>
      </dgm:t>
    </dgm:pt>
    <dgm:pt modelId="{23EB56DF-B4B6-4578-A0DB-1E1977067305}">
      <dgm:prSet phldrT="[Text]"/>
      <dgm:spPr/>
      <dgm:t>
        <a:bodyPr/>
        <a:lstStyle/>
        <a:p>
          <a:r>
            <a:rPr lang="en-US" dirty="0"/>
            <a:t>Net worth</a:t>
          </a:r>
        </a:p>
      </dgm:t>
    </dgm:pt>
    <dgm:pt modelId="{B4EE8762-F7EF-42DB-98B7-DB556BA381F0}" type="parTrans" cxnId="{4EAAA5AE-6953-484A-B200-7E7EF2337C75}">
      <dgm:prSet/>
      <dgm:spPr/>
      <dgm:t>
        <a:bodyPr/>
        <a:lstStyle/>
        <a:p>
          <a:endParaRPr lang="en-US"/>
        </a:p>
      </dgm:t>
    </dgm:pt>
    <dgm:pt modelId="{26EA6029-E383-4269-9A2D-1DBA90DC5F3F}" type="sibTrans" cxnId="{4EAAA5AE-6953-484A-B200-7E7EF2337C75}">
      <dgm:prSet/>
      <dgm:spPr/>
      <dgm:t>
        <a:bodyPr/>
        <a:lstStyle/>
        <a:p>
          <a:endParaRPr lang="en-US"/>
        </a:p>
      </dgm:t>
    </dgm:pt>
    <dgm:pt modelId="{98FF2D4A-EEA3-4D90-993B-8206869885F0}">
      <dgm:prSet phldrT="[Text]"/>
      <dgm:spPr/>
      <dgm:t>
        <a:bodyPr/>
        <a:lstStyle/>
        <a:p>
          <a:r>
            <a:rPr lang="en-US" dirty="0"/>
            <a:t>source</a:t>
          </a:r>
        </a:p>
      </dgm:t>
    </dgm:pt>
    <dgm:pt modelId="{BC9226F7-BB8F-46B4-AFFE-6DF20924E45D}" type="parTrans" cxnId="{852A0821-25DD-4950-A70C-7A84F26FBF8F}">
      <dgm:prSet/>
      <dgm:spPr/>
      <dgm:t>
        <a:bodyPr/>
        <a:lstStyle/>
        <a:p>
          <a:endParaRPr lang="en-US"/>
        </a:p>
      </dgm:t>
    </dgm:pt>
    <dgm:pt modelId="{221F3ED8-2B86-4E05-B2DC-93FD8B88145F}" type="sibTrans" cxnId="{852A0821-25DD-4950-A70C-7A84F26FBF8F}">
      <dgm:prSet/>
      <dgm:spPr/>
      <dgm:t>
        <a:bodyPr/>
        <a:lstStyle/>
        <a:p>
          <a:endParaRPr lang="en-US"/>
        </a:p>
      </dgm:t>
    </dgm:pt>
    <dgm:pt modelId="{FB029432-F52F-4CE8-8204-211F4895DE79}">
      <dgm:prSet phldrT="[Text]"/>
      <dgm:spPr/>
      <dgm:t>
        <a:bodyPr/>
        <a:lstStyle/>
        <a:p>
          <a:r>
            <a:rPr lang="en-US" dirty="0"/>
            <a:t>industries</a:t>
          </a:r>
        </a:p>
      </dgm:t>
    </dgm:pt>
    <dgm:pt modelId="{AAD2495B-ACF2-4CF6-93EF-E85864AF1535}" type="parTrans" cxnId="{D69773D8-FDE6-4BEE-84D2-5E815D30188D}">
      <dgm:prSet/>
      <dgm:spPr/>
      <dgm:t>
        <a:bodyPr/>
        <a:lstStyle/>
        <a:p>
          <a:endParaRPr lang="en-US"/>
        </a:p>
      </dgm:t>
    </dgm:pt>
    <dgm:pt modelId="{BBA6BFB3-F96F-4210-A0F0-0E3164585914}" type="sibTrans" cxnId="{D69773D8-FDE6-4BEE-84D2-5E815D30188D}">
      <dgm:prSet/>
      <dgm:spPr/>
      <dgm:t>
        <a:bodyPr/>
        <a:lstStyle/>
        <a:p>
          <a:endParaRPr lang="en-US"/>
        </a:p>
      </dgm:t>
    </dgm:pt>
    <dgm:pt modelId="{37763CD7-3CAA-49D3-8DA4-C908E28E9578}" type="pres">
      <dgm:prSet presAssocID="{F0C87049-391B-4F48-AF1C-AF82DF22904C}" presName="diagram" presStyleCnt="0">
        <dgm:presLayoutVars>
          <dgm:dir/>
          <dgm:resizeHandles val="exact"/>
        </dgm:presLayoutVars>
      </dgm:prSet>
      <dgm:spPr/>
    </dgm:pt>
    <dgm:pt modelId="{6E4F688A-77A0-4C6C-B2E6-81B9C94716D4}" type="pres">
      <dgm:prSet presAssocID="{4AE85F06-9320-4636-B193-F10E4FA5029D}" presName="node" presStyleLbl="node1" presStyleIdx="0" presStyleCnt="5" custScaleX="57094">
        <dgm:presLayoutVars>
          <dgm:bulletEnabled val="1"/>
        </dgm:presLayoutVars>
      </dgm:prSet>
      <dgm:spPr/>
    </dgm:pt>
    <dgm:pt modelId="{85066A93-7691-4A38-B758-AE6C4CD32B33}" type="pres">
      <dgm:prSet presAssocID="{F9D9F962-4568-44CE-A7F9-9F1512EF1B27}" presName="sibTrans" presStyleCnt="0"/>
      <dgm:spPr/>
    </dgm:pt>
    <dgm:pt modelId="{382E048D-A5DD-4AE0-A987-DB1C3D63E5DC}" type="pres">
      <dgm:prSet presAssocID="{4FD41842-D2E8-4E77-AF44-C917A54DD2DA}" presName="node" presStyleLbl="node1" presStyleIdx="1" presStyleCnt="5">
        <dgm:presLayoutVars>
          <dgm:bulletEnabled val="1"/>
        </dgm:presLayoutVars>
      </dgm:prSet>
      <dgm:spPr/>
    </dgm:pt>
    <dgm:pt modelId="{5DDCAA54-E6A9-41AE-B5D2-2966033832E7}" type="pres">
      <dgm:prSet presAssocID="{3333F305-B22A-4D58-82D9-9F3BE3B34ECB}" presName="sibTrans" presStyleCnt="0"/>
      <dgm:spPr/>
    </dgm:pt>
    <dgm:pt modelId="{0A0D7568-F65F-4B31-A93F-79B96AC53F41}" type="pres">
      <dgm:prSet presAssocID="{23EB56DF-B4B6-4578-A0DB-1E1977067305}" presName="node" presStyleLbl="node1" presStyleIdx="2" presStyleCnt="5">
        <dgm:presLayoutVars>
          <dgm:bulletEnabled val="1"/>
        </dgm:presLayoutVars>
      </dgm:prSet>
      <dgm:spPr/>
    </dgm:pt>
    <dgm:pt modelId="{0EA69DB4-D9EF-4798-AB10-3B4E60920839}" type="pres">
      <dgm:prSet presAssocID="{26EA6029-E383-4269-9A2D-1DBA90DC5F3F}" presName="sibTrans" presStyleCnt="0"/>
      <dgm:spPr/>
    </dgm:pt>
    <dgm:pt modelId="{C45FAA96-056C-48CB-B73D-1CA407E59746}" type="pres">
      <dgm:prSet presAssocID="{98FF2D4A-EEA3-4D90-993B-8206869885F0}" presName="node" presStyleLbl="node1" presStyleIdx="3" presStyleCnt="5">
        <dgm:presLayoutVars>
          <dgm:bulletEnabled val="1"/>
        </dgm:presLayoutVars>
      </dgm:prSet>
      <dgm:spPr/>
    </dgm:pt>
    <dgm:pt modelId="{53EDCFF5-F469-4634-AF2E-19D1A3D69114}" type="pres">
      <dgm:prSet presAssocID="{221F3ED8-2B86-4E05-B2DC-93FD8B88145F}" presName="sibTrans" presStyleCnt="0"/>
      <dgm:spPr/>
    </dgm:pt>
    <dgm:pt modelId="{EEB46F09-E3A9-4A53-88F1-174F9F64012F}" type="pres">
      <dgm:prSet presAssocID="{FB029432-F52F-4CE8-8204-211F4895DE79}" presName="node" presStyleLbl="node1" presStyleIdx="4" presStyleCnt="5">
        <dgm:presLayoutVars>
          <dgm:bulletEnabled val="1"/>
        </dgm:presLayoutVars>
      </dgm:prSet>
      <dgm:spPr/>
    </dgm:pt>
  </dgm:ptLst>
  <dgm:cxnLst>
    <dgm:cxn modelId="{852A0821-25DD-4950-A70C-7A84F26FBF8F}" srcId="{F0C87049-391B-4F48-AF1C-AF82DF22904C}" destId="{98FF2D4A-EEA3-4D90-993B-8206869885F0}" srcOrd="3" destOrd="0" parTransId="{BC9226F7-BB8F-46B4-AFFE-6DF20924E45D}" sibTransId="{221F3ED8-2B86-4E05-B2DC-93FD8B88145F}"/>
    <dgm:cxn modelId="{90CF8C73-1C94-4F51-8F6D-3271EED39C1A}" type="presOf" srcId="{4FD41842-D2E8-4E77-AF44-C917A54DD2DA}" destId="{382E048D-A5DD-4AE0-A987-DB1C3D63E5DC}" srcOrd="0" destOrd="0" presId="urn:microsoft.com/office/officeart/2005/8/layout/default"/>
    <dgm:cxn modelId="{7D5B9D54-A6F6-45E0-BF1C-18D570A8F992}" type="presOf" srcId="{98FF2D4A-EEA3-4D90-993B-8206869885F0}" destId="{C45FAA96-056C-48CB-B73D-1CA407E59746}" srcOrd="0" destOrd="0" presId="urn:microsoft.com/office/officeart/2005/8/layout/default"/>
    <dgm:cxn modelId="{1D0BB854-F085-40CD-804D-24E4F047A36D}" type="presOf" srcId="{F0C87049-391B-4F48-AF1C-AF82DF22904C}" destId="{37763CD7-3CAA-49D3-8DA4-C908E28E9578}" srcOrd="0" destOrd="0" presId="urn:microsoft.com/office/officeart/2005/8/layout/default"/>
    <dgm:cxn modelId="{D4397C88-4F18-496D-A4EB-E37B37ACDCE4}" srcId="{F0C87049-391B-4F48-AF1C-AF82DF22904C}" destId="{4FD41842-D2E8-4E77-AF44-C917A54DD2DA}" srcOrd="1" destOrd="0" parTransId="{45403EA2-A533-4A0C-830B-71C9F3193F99}" sibTransId="{3333F305-B22A-4D58-82D9-9F3BE3B34ECB}"/>
    <dgm:cxn modelId="{1CB5209F-5979-48A5-8A77-878641189E14}" type="presOf" srcId="{23EB56DF-B4B6-4578-A0DB-1E1977067305}" destId="{0A0D7568-F65F-4B31-A93F-79B96AC53F41}" srcOrd="0" destOrd="0" presId="urn:microsoft.com/office/officeart/2005/8/layout/default"/>
    <dgm:cxn modelId="{4EAAA5AE-6953-484A-B200-7E7EF2337C75}" srcId="{F0C87049-391B-4F48-AF1C-AF82DF22904C}" destId="{23EB56DF-B4B6-4578-A0DB-1E1977067305}" srcOrd="2" destOrd="0" parTransId="{B4EE8762-F7EF-42DB-98B7-DB556BA381F0}" sibTransId="{26EA6029-E383-4269-9A2D-1DBA90DC5F3F}"/>
    <dgm:cxn modelId="{E9DB08B5-8A08-47F0-8B03-85A92A84F446}" type="presOf" srcId="{4AE85F06-9320-4636-B193-F10E4FA5029D}" destId="{6E4F688A-77A0-4C6C-B2E6-81B9C94716D4}" srcOrd="0" destOrd="0" presId="urn:microsoft.com/office/officeart/2005/8/layout/default"/>
    <dgm:cxn modelId="{9C9307B7-F26D-4453-A5AF-4AF0BE51661F}" type="presOf" srcId="{FB029432-F52F-4CE8-8204-211F4895DE79}" destId="{EEB46F09-E3A9-4A53-88F1-174F9F64012F}" srcOrd="0" destOrd="0" presId="urn:microsoft.com/office/officeart/2005/8/layout/default"/>
    <dgm:cxn modelId="{D69773D8-FDE6-4BEE-84D2-5E815D30188D}" srcId="{F0C87049-391B-4F48-AF1C-AF82DF22904C}" destId="{FB029432-F52F-4CE8-8204-211F4895DE79}" srcOrd="4" destOrd="0" parTransId="{AAD2495B-ACF2-4CF6-93EF-E85864AF1535}" sibTransId="{BBA6BFB3-F96F-4210-A0F0-0E3164585914}"/>
    <dgm:cxn modelId="{56C0EDE1-7ADC-4782-881D-45E78817E37D}" srcId="{F0C87049-391B-4F48-AF1C-AF82DF22904C}" destId="{4AE85F06-9320-4636-B193-F10E4FA5029D}" srcOrd="0" destOrd="0" parTransId="{8D934DBA-A08A-426E-BEE1-6DF2DBD7159C}" sibTransId="{F9D9F962-4568-44CE-A7F9-9F1512EF1B27}"/>
    <dgm:cxn modelId="{8F5F5182-D328-4E34-8C51-6C6F0AD3AF5E}" type="presParOf" srcId="{37763CD7-3CAA-49D3-8DA4-C908E28E9578}" destId="{6E4F688A-77A0-4C6C-B2E6-81B9C94716D4}" srcOrd="0" destOrd="0" presId="urn:microsoft.com/office/officeart/2005/8/layout/default"/>
    <dgm:cxn modelId="{E786661B-7305-42DE-9D0E-A02FC46E0A20}" type="presParOf" srcId="{37763CD7-3CAA-49D3-8DA4-C908E28E9578}" destId="{85066A93-7691-4A38-B758-AE6C4CD32B33}" srcOrd="1" destOrd="0" presId="urn:microsoft.com/office/officeart/2005/8/layout/default"/>
    <dgm:cxn modelId="{45D64E5A-4A2A-44CF-AF0D-D703F093E853}" type="presParOf" srcId="{37763CD7-3CAA-49D3-8DA4-C908E28E9578}" destId="{382E048D-A5DD-4AE0-A987-DB1C3D63E5DC}" srcOrd="2" destOrd="0" presId="urn:microsoft.com/office/officeart/2005/8/layout/default"/>
    <dgm:cxn modelId="{53DDD1F0-0E2B-4774-9F87-F5D495368F77}" type="presParOf" srcId="{37763CD7-3CAA-49D3-8DA4-C908E28E9578}" destId="{5DDCAA54-E6A9-41AE-B5D2-2966033832E7}" srcOrd="3" destOrd="0" presId="urn:microsoft.com/office/officeart/2005/8/layout/default"/>
    <dgm:cxn modelId="{810A8A06-4ECD-489E-8A92-0C2DFA6CDD19}" type="presParOf" srcId="{37763CD7-3CAA-49D3-8DA4-C908E28E9578}" destId="{0A0D7568-F65F-4B31-A93F-79B96AC53F41}" srcOrd="4" destOrd="0" presId="urn:microsoft.com/office/officeart/2005/8/layout/default"/>
    <dgm:cxn modelId="{FAFF36C1-B456-49C2-9E6A-B154229393D4}" type="presParOf" srcId="{37763CD7-3CAA-49D3-8DA4-C908E28E9578}" destId="{0EA69DB4-D9EF-4798-AB10-3B4E60920839}" srcOrd="5" destOrd="0" presId="urn:microsoft.com/office/officeart/2005/8/layout/default"/>
    <dgm:cxn modelId="{C16C944C-CCDF-4ED4-967D-776449052B52}" type="presParOf" srcId="{37763CD7-3CAA-49D3-8DA4-C908E28E9578}" destId="{C45FAA96-056C-48CB-B73D-1CA407E59746}" srcOrd="6" destOrd="0" presId="urn:microsoft.com/office/officeart/2005/8/layout/default"/>
    <dgm:cxn modelId="{13A4882C-96F1-4C45-8B72-30FB91C7E876}" type="presParOf" srcId="{37763CD7-3CAA-49D3-8DA4-C908E28E9578}" destId="{53EDCFF5-F469-4634-AF2E-19D1A3D69114}" srcOrd="7" destOrd="0" presId="urn:microsoft.com/office/officeart/2005/8/layout/default"/>
    <dgm:cxn modelId="{1928B9E2-B923-449A-B077-465F07E34BB8}" type="presParOf" srcId="{37763CD7-3CAA-49D3-8DA4-C908E28E9578}" destId="{EEB46F09-E3A9-4A53-88F1-174F9F64012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F688A-77A0-4C6C-B2E6-81B9C94716D4}">
      <dsp:nvSpPr>
        <dsp:cNvPr id="0" name=""/>
        <dsp:cNvSpPr/>
      </dsp:nvSpPr>
      <dsp:spPr>
        <a:xfrm>
          <a:off x="553" y="332762"/>
          <a:ext cx="1695444" cy="1781740"/>
        </a:xfrm>
        <a:prstGeom prst="rect">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age</a:t>
          </a:r>
        </a:p>
      </dsp:txBody>
      <dsp:txXfrm>
        <a:off x="553" y="332762"/>
        <a:ext cx="1695444" cy="1781740"/>
      </dsp:txXfrm>
    </dsp:sp>
    <dsp:sp modelId="{382E048D-A5DD-4AE0-A987-DB1C3D63E5DC}">
      <dsp:nvSpPr>
        <dsp:cNvPr id="0" name=""/>
        <dsp:cNvSpPr/>
      </dsp:nvSpPr>
      <dsp:spPr>
        <a:xfrm>
          <a:off x="1992954" y="332762"/>
          <a:ext cx="2969567" cy="1781740"/>
        </a:xfrm>
        <a:prstGeom prst="rect">
          <a:avLst/>
        </a:prstGeom>
        <a:solidFill>
          <a:schemeClr val="accent5">
            <a:shade val="50000"/>
            <a:hueOff val="101189"/>
            <a:satOff val="-2238"/>
            <a:lumOff val="16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country</a:t>
          </a:r>
        </a:p>
      </dsp:txBody>
      <dsp:txXfrm>
        <a:off x="1992954" y="332762"/>
        <a:ext cx="2969567" cy="1781740"/>
      </dsp:txXfrm>
    </dsp:sp>
    <dsp:sp modelId="{0A0D7568-F65F-4B31-A93F-79B96AC53F41}">
      <dsp:nvSpPr>
        <dsp:cNvPr id="0" name=""/>
        <dsp:cNvSpPr/>
      </dsp:nvSpPr>
      <dsp:spPr>
        <a:xfrm>
          <a:off x="5259479" y="332762"/>
          <a:ext cx="2969567" cy="1781740"/>
        </a:xfrm>
        <a:prstGeom prst="rect">
          <a:avLst/>
        </a:prstGeom>
        <a:solidFill>
          <a:schemeClr val="accent5">
            <a:shade val="50000"/>
            <a:hueOff val="202378"/>
            <a:satOff val="-4476"/>
            <a:lumOff val="335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Net worth</a:t>
          </a:r>
        </a:p>
      </dsp:txBody>
      <dsp:txXfrm>
        <a:off x="5259479" y="332762"/>
        <a:ext cx="2969567" cy="1781740"/>
      </dsp:txXfrm>
    </dsp:sp>
    <dsp:sp modelId="{C45FAA96-056C-48CB-B73D-1CA407E59746}">
      <dsp:nvSpPr>
        <dsp:cNvPr id="0" name=""/>
        <dsp:cNvSpPr/>
      </dsp:nvSpPr>
      <dsp:spPr>
        <a:xfrm>
          <a:off x="996754" y="2411459"/>
          <a:ext cx="2969567" cy="1781740"/>
        </a:xfrm>
        <a:prstGeom prst="rect">
          <a:avLst/>
        </a:prstGeom>
        <a:solidFill>
          <a:schemeClr val="accent5">
            <a:shade val="50000"/>
            <a:hueOff val="202378"/>
            <a:satOff val="-4476"/>
            <a:lumOff val="335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source</a:t>
          </a:r>
        </a:p>
      </dsp:txBody>
      <dsp:txXfrm>
        <a:off x="996754" y="2411459"/>
        <a:ext cx="2969567" cy="1781740"/>
      </dsp:txXfrm>
    </dsp:sp>
    <dsp:sp modelId="{EEB46F09-E3A9-4A53-88F1-174F9F64012F}">
      <dsp:nvSpPr>
        <dsp:cNvPr id="0" name=""/>
        <dsp:cNvSpPr/>
      </dsp:nvSpPr>
      <dsp:spPr>
        <a:xfrm>
          <a:off x="4263278" y="2411459"/>
          <a:ext cx="2969567" cy="1781740"/>
        </a:xfrm>
        <a:prstGeom prst="rect">
          <a:avLst/>
        </a:prstGeom>
        <a:solidFill>
          <a:schemeClr val="accent5">
            <a:shade val="50000"/>
            <a:hueOff val="101189"/>
            <a:satOff val="-2238"/>
            <a:lumOff val="16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industries</a:t>
          </a:r>
        </a:p>
      </dsp:txBody>
      <dsp:txXfrm>
        <a:off x="4263278" y="2411459"/>
        <a:ext cx="2969567" cy="17817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585003-3A55-43F7-8C8E-C4D5EC4B3562}"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3305084916"/>
      </p:ext>
    </p:extLst>
  </p:cSld>
  <p:clrMapOvr>
    <a:masterClrMapping/>
  </p:clrMapOvr>
  <p:transition spd="slow" advTm="100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85003-3A55-43F7-8C8E-C4D5EC4B3562}"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1231507221"/>
      </p:ext>
    </p:extLst>
  </p:cSld>
  <p:clrMapOvr>
    <a:masterClrMapping/>
  </p:clrMapOvr>
  <p:transition spd="slow" advTm="100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85003-3A55-43F7-8C8E-C4D5EC4B3562}"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3675413440"/>
      </p:ext>
    </p:extLst>
  </p:cSld>
  <p:clrMapOvr>
    <a:masterClrMapping/>
  </p:clrMapOvr>
  <p:transition spd="slow" advTm="1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85003-3A55-43F7-8C8E-C4D5EC4B3562}"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3708339084"/>
      </p:ext>
    </p:extLst>
  </p:cSld>
  <p:clrMapOvr>
    <a:masterClrMapping/>
  </p:clrMapOvr>
  <p:transition spd="slow" advTm="1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85003-3A55-43F7-8C8E-C4D5EC4B3562}"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1317896107"/>
      </p:ext>
    </p:extLst>
  </p:cSld>
  <p:clrMapOvr>
    <a:masterClrMapping/>
  </p:clrMapOvr>
  <p:transition spd="slow" advTm="1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585003-3A55-43F7-8C8E-C4D5EC4B3562}"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575059438"/>
      </p:ext>
    </p:extLst>
  </p:cSld>
  <p:clrMapOvr>
    <a:masterClrMapping/>
  </p:clrMapOvr>
  <p:transition spd="slow" advTm="1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585003-3A55-43F7-8C8E-C4D5EC4B3562}"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3108932734"/>
      </p:ext>
    </p:extLst>
  </p:cSld>
  <p:clrMapOvr>
    <a:masterClrMapping/>
  </p:clrMapOvr>
  <p:transition spd="slow" advTm="1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585003-3A55-43F7-8C8E-C4D5EC4B3562}"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2393330626"/>
      </p:ext>
    </p:extLst>
  </p:cSld>
  <p:clrMapOvr>
    <a:masterClrMapping/>
  </p:clrMapOvr>
  <p:transition spd="slow" advTm="1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5003-3A55-43F7-8C8E-C4D5EC4B3562}"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1718015118"/>
      </p:ext>
    </p:extLst>
  </p:cSld>
  <p:clrMapOvr>
    <a:masterClrMapping/>
  </p:clrMapOvr>
  <p:transition spd="slow" advTm="1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85003-3A55-43F7-8C8E-C4D5EC4B3562}"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444112059"/>
      </p:ext>
    </p:extLst>
  </p:cSld>
  <p:clrMapOvr>
    <a:masterClrMapping/>
  </p:clrMapOvr>
  <p:transition spd="slow" advTm="1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85003-3A55-43F7-8C8E-C4D5EC4B3562}"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9260B-D881-4BED-ABEB-7E6EFF95B052}" type="slidenum">
              <a:rPr lang="en-US" smtClean="0"/>
              <a:t>‹#›</a:t>
            </a:fld>
            <a:endParaRPr lang="en-US"/>
          </a:p>
        </p:txBody>
      </p:sp>
    </p:spTree>
    <p:extLst>
      <p:ext uri="{BB962C8B-B14F-4D97-AF65-F5344CB8AC3E}">
        <p14:creationId xmlns:p14="http://schemas.microsoft.com/office/powerpoint/2010/main" val="3379816915"/>
      </p:ext>
    </p:extLst>
  </p:cSld>
  <p:clrMapOvr>
    <a:masterClrMapping/>
  </p:clrMapOvr>
  <p:transition spd="slow" advTm="100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85003-3A55-43F7-8C8E-C4D5EC4B3562}" type="datetimeFigureOut">
              <a:rPr lang="en-US" smtClean="0"/>
              <a:t>9/7/2023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9260B-D881-4BED-ABEB-7E6EFF95B052}" type="slidenum">
              <a:rPr lang="en-US" smtClean="0"/>
              <a:t>‹#›</a:t>
            </a:fld>
            <a:endParaRPr lang="en-US"/>
          </a:p>
        </p:txBody>
      </p:sp>
    </p:spTree>
    <p:extLst>
      <p:ext uri="{BB962C8B-B14F-4D97-AF65-F5344CB8AC3E}">
        <p14:creationId xmlns:p14="http://schemas.microsoft.com/office/powerpoint/2010/main" val="2895183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100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lumMod val="60000"/>
              <a:lumOff val="40000"/>
            </a:schemeClr>
          </a:solidFill>
        </p:spPr>
        <p:txBody>
          <a:bodyPr>
            <a:normAutofit fontScale="90000"/>
          </a:bodyPr>
          <a:lstStyle/>
          <a:p>
            <a:r>
              <a:rPr lang="en-US" dirty="0"/>
              <a:t>Data analysis for Forbes billionaire </a:t>
            </a:r>
            <a:br>
              <a:rPr lang="en-US" dirty="0"/>
            </a:br>
            <a:endParaRPr lang="en-US" dirty="0"/>
          </a:p>
        </p:txBody>
      </p:sp>
      <p:sp>
        <p:nvSpPr>
          <p:cNvPr id="5" name="Subtitle 4">
            <a:extLst>
              <a:ext uri="{FF2B5EF4-FFF2-40B4-BE49-F238E27FC236}">
                <a16:creationId xmlns:a16="http://schemas.microsoft.com/office/drawing/2014/main" id="{2714A575-F792-4E43-1B62-C22D3CD5174E}"/>
              </a:ext>
            </a:extLst>
          </p:cNvPr>
          <p:cNvSpPr>
            <a:spLocks noGrp="1"/>
          </p:cNvSpPr>
          <p:nvPr>
            <p:ph type="subTitle" idx="1"/>
          </p:nvPr>
        </p:nvSpPr>
        <p:spPr>
          <a:xfrm>
            <a:off x="685800" y="3886200"/>
            <a:ext cx="7772400" cy="1752600"/>
          </a:xfrm>
        </p:spPr>
        <p:txBody>
          <a:bodyPr>
            <a:normAutofit/>
          </a:bodyPr>
          <a:lstStyle/>
          <a:p>
            <a:r>
              <a:rPr lang="en-ZA" sz="6000" b="1" dirty="0"/>
              <a:t>Group 4</a:t>
            </a:r>
          </a:p>
        </p:txBody>
      </p:sp>
    </p:spTree>
    <p:extLst>
      <p:ext uri="{BB962C8B-B14F-4D97-AF65-F5344CB8AC3E}">
        <p14:creationId xmlns:p14="http://schemas.microsoft.com/office/powerpoint/2010/main" val="1127962163"/>
      </p:ext>
    </p:extLst>
  </p:cSld>
  <p:clrMapOvr>
    <a:masterClrMapping/>
  </p:clrMapOvr>
  <p:transition spd="slow" advTm="100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r>
              <a:rPr lang="en-US" dirty="0"/>
              <a:t>sources</a:t>
            </a:r>
          </a:p>
        </p:txBody>
      </p:sp>
      <p:sp>
        <p:nvSpPr>
          <p:cNvPr id="3" name="Content Placeholder 2"/>
          <p:cNvSpPr>
            <a:spLocks noGrp="1"/>
          </p:cNvSpPr>
          <p:nvPr>
            <p:ph idx="1"/>
          </p:nvPr>
        </p:nvSpPr>
        <p:spPr/>
        <p:txBody>
          <a:bodyPr>
            <a:normAutofit/>
          </a:bodyPr>
          <a:lstStyle/>
          <a:p>
            <a:r>
              <a:rPr lang="en-US" b="0" i="0" dirty="0">
                <a:solidFill>
                  <a:srgbClr val="202124"/>
                </a:solidFill>
                <a:effectLst/>
                <a:latin typeface="Roboto" panose="02000000000000000000" pitchFamily="2" charset="0"/>
              </a:rPr>
              <a:t>From our analysis, out of the t</a:t>
            </a:r>
            <a:r>
              <a:rPr lang="en-US" dirty="0">
                <a:solidFill>
                  <a:srgbClr val="202124"/>
                </a:solidFill>
                <a:latin typeface="Roboto" panose="02000000000000000000" pitchFamily="2" charset="0"/>
              </a:rPr>
              <a:t>op 10 sources of wealth 138 individuals </a:t>
            </a:r>
            <a:r>
              <a:rPr lang="en-US" b="0" i="0" dirty="0">
                <a:solidFill>
                  <a:srgbClr val="202124"/>
                </a:solidFill>
                <a:effectLst/>
                <a:latin typeface="Roboto" panose="02000000000000000000" pitchFamily="2" charset="0"/>
              </a:rPr>
              <a:t>accumulated their wealth  through real estate, making the real estate the highest wealth generating source.</a:t>
            </a:r>
          </a:p>
          <a:p>
            <a:endParaRPr lang="en-US" dirty="0"/>
          </a:p>
        </p:txBody>
      </p:sp>
    </p:spTree>
    <p:extLst>
      <p:ext uri="{BB962C8B-B14F-4D97-AF65-F5344CB8AC3E}">
        <p14:creationId xmlns:p14="http://schemas.microsoft.com/office/powerpoint/2010/main" val="3047408661"/>
      </p:ext>
    </p:extLst>
  </p:cSld>
  <p:clrMapOvr>
    <a:masterClrMapping/>
  </p:clrMapOvr>
  <p:transition spd="slow" advTm="100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28D0B6E-4700-A176-557F-746CCCC21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050" y="2319916"/>
            <a:ext cx="3943900" cy="3086531"/>
          </a:xfrm>
        </p:spPr>
      </p:pic>
      <p:pic>
        <p:nvPicPr>
          <p:cNvPr id="4102" name="Picture 6">
            <a:extLst>
              <a:ext uri="{FF2B5EF4-FFF2-40B4-BE49-F238E27FC236}">
                <a16:creationId xmlns:a16="http://schemas.microsoft.com/office/drawing/2014/main" id="{D788C7DF-6454-F405-39EC-CF226617D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59661"/>
            <a:ext cx="5957887" cy="5816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AEB33033-861C-1FC6-059B-6D1D2A6D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81000"/>
            <a:ext cx="2514600" cy="4191000"/>
          </a:xfrm>
          <a:prstGeom prst="rect">
            <a:avLst/>
          </a:prstGeom>
        </p:spPr>
      </p:pic>
    </p:spTree>
    <p:extLst>
      <p:ext uri="{BB962C8B-B14F-4D97-AF65-F5344CB8AC3E}">
        <p14:creationId xmlns:p14="http://schemas.microsoft.com/office/powerpoint/2010/main" val="1675185540"/>
      </p:ext>
    </p:extLst>
  </p:cSld>
  <p:clrMapOvr>
    <a:masterClrMapping/>
  </p:clrMapOvr>
  <p:transition spd="slow" advTm="100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From our findings the richest men invested in technology as industry and are from the united States of America which can be attributed to the country’s good economy</a:t>
            </a:r>
          </a:p>
          <a:p>
            <a:r>
              <a:rPr lang="en-US" dirty="0"/>
              <a:t> most of these wealthiest men can be classified as pensioners as per their age average. </a:t>
            </a:r>
          </a:p>
          <a:p>
            <a:r>
              <a:rPr lang="en-US" dirty="0"/>
              <a:t>We can appreciate that wealth accumulation can be a lifetime journey that require years of experience and knowledge.</a:t>
            </a:r>
          </a:p>
        </p:txBody>
      </p:sp>
    </p:spTree>
    <p:extLst>
      <p:ext uri="{BB962C8B-B14F-4D97-AF65-F5344CB8AC3E}">
        <p14:creationId xmlns:p14="http://schemas.microsoft.com/office/powerpoint/2010/main" val="3041494670"/>
      </p:ext>
    </p:extLst>
  </p:cSld>
  <p:clrMapOvr>
    <a:masterClrMapping/>
  </p:clrMapOvr>
  <p:transition spd="slow" advTm="100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source of wealth for richest men around the globe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339" y="1600200"/>
            <a:ext cx="7659322" cy="4525963"/>
          </a:xfrm>
        </p:spPr>
      </p:pic>
    </p:spTree>
    <p:extLst>
      <p:ext uri="{BB962C8B-B14F-4D97-AF65-F5344CB8AC3E}">
        <p14:creationId xmlns:p14="http://schemas.microsoft.com/office/powerpoint/2010/main" val="875029783"/>
      </p:ext>
    </p:extLst>
  </p:cSld>
  <p:clrMapOvr>
    <a:masterClrMapping/>
  </p:clrMapOvr>
  <p:transition spd="slow" advTm="100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US" dirty="0"/>
              <a:t>Introduction</a:t>
            </a:r>
          </a:p>
        </p:txBody>
      </p:sp>
      <p:sp>
        <p:nvSpPr>
          <p:cNvPr id="3" name="Content Placeholder 2"/>
          <p:cNvSpPr>
            <a:spLocks noGrp="1"/>
          </p:cNvSpPr>
          <p:nvPr>
            <p:ph idx="1"/>
          </p:nvPr>
        </p:nvSpPr>
        <p:spPr/>
        <p:txBody>
          <a:bodyPr/>
          <a:lstStyle/>
          <a:p>
            <a:r>
              <a:rPr lang="en-US" b="0" i="0" dirty="0">
                <a:solidFill>
                  <a:srgbClr val="202124"/>
                </a:solidFill>
                <a:effectLst/>
                <a:latin typeface="Roboto" panose="02000000000000000000" pitchFamily="2" charset="0"/>
              </a:rPr>
              <a:t>During this presentation, we will explore the latest rankings, trends, and insights from the Forbes Rich List. We will examine the individuals who have secured their positions on this prestigious list, learn about the industries that have driven their success, and gain a deeper understanding of the factors that contribute to wealth accumulation in today's fast-paced world.</a:t>
            </a:r>
            <a:endParaRPr lang="en-US" dirty="0"/>
          </a:p>
        </p:txBody>
      </p:sp>
    </p:spTree>
    <p:extLst>
      <p:ext uri="{BB962C8B-B14F-4D97-AF65-F5344CB8AC3E}">
        <p14:creationId xmlns:p14="http://schemas.microsoft.com/office/powerpoint/2010/main" val="636443939"/>
      </p:ext>
    </p:extLst>
  </p:cSld>
  <p:clrMapOvr>
    <a:masterClrMapping/>
  </p:clrMapOvr>
  <p:transition spd="slow" advTm="1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focus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78751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958509"/>
      </p:ext>
    </p:extLst>
  </p:cSld>
  <p:clrMapOvr>
    <a:masterClrMapping/>
  </p:clrMapOvr>
  <p:transition spd="slow" advTm="1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0998FC82-9481-D5E9-EDA7-A4DA9C29D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50" y="2619995"/>
            <a:ext cx="3400900" cy="2486372"/>
          </a:xfrm>
        </p:spPr>
      </p:pic>
      <p:pic>
        <p:nvPicPr>
          <p:cNvPr id="1026" name="Picture 2">
            <a:extLst>
              <a:ext uri="{FF2B5EF4-FFF2-40B4-BE49-F238E27FC236}">
                <a16:creationId xmlns:a16="http://schemas.microsoft.com/office/drawing/2014/main" id="{3998C349-E8D7-9016-41E5-160D9520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4637"/>
            <a:ext cx="6629400" cy="5975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Description automatically generated">
            <a:extLst>
              <a:ext uri="{FF2B5EF4-FFF2-40B4-BE49-F238E27FC236}">
                <a16:creationId xmlns:a16="http://schemas.microsoft.com/office/drawing/2014/main" id="{615390E6-2CDE-3003-D932-F96B17268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129" y="457200"/>
            <a:ext cx="2362530" cy="4649167"/>
          </a:xfrm>
          <a:prstGeom prst="rect">
            <a:avLst/>
          </a:prstGeom>
        </p:spPr>
      </p:pic>
    </p:spTree>
    <p:extLst>
      <p:ext uri="{BB962C8B-B14F-4D97-AF65-F5344CB8AC3E}">
        <p14:creationId xmlns:p14="http://schemas.microsoft.com/office/powerpoint/2010/main" val="3363666832"/>
      </p:ext>
    </p:extLst>
  </p:cSld>
  <p:clrMapOvr>
    <a:masterClrMapping/>
  </p:clrMapOvr>
  <p:transition spd="slow" advTm="100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en-US" dirty="0"/>
              <a:t>Country</a:t>
            </a:r>
          </a:p>
        </p:txBody>
      </p:sp>
      <p:sp>
        <p:nvSpPr>
          <p:cNvPr id="3" name="Content Placeholder 2"/>
          <p:cNvSpPr>
            <a:spLocks noGrp="1"/>
          </p:cNvSpPr>
          <p:nvPr>
            <p:ph idx="1"/>
          </p:nvPr>
        </p:nvSpPr>
        <p:spPr/>
        <p:txBody>
          <a:bodyPr>
            <a:normAutofit/>
          </a:bodyPr>
          <a:lstStyle/>
          <a:p>
            <a:endParaRPr lang="en-US" sz="2400" b="0" i="0" dirty="0">
              <a:solidFill>
                <a:srgbClr val="202124"/>
              </a:solidFill>
              <a:effectLst/>
              <a:latin typeface="+mj-lt"/>
            </a:endParaRPr>
          </a:p>
          <a:p>
            <a:endParaRPr lang="en-US" sz="2400" dirty="0">
              <a:solidFill>
                <a:srgbClr val="202124"/>
              </a:solidFill>
              <a:latin typeface="+mj-lt"/>
            </a:endParaRPr>
          </a:p>
          <a:p>
            <a:endParaRPr lang="en-US" sz="2400" b="0" i="0" dirty="0">
              <a:solidFill>
                <a:srgbClr val="202124"/>
              </a:solidFill>
              <a:effectLst/>
              <a:latin typeface="+mj-lt"/>
            </a:endParaRPr>
          </a:p>
          <a:p>
            <a:r>
              <a:rPr lang="en-US" sz="2400" b="0" i="0" dirty="0">
                <a:solidFill>
                  <a:srgbClr val="202124"/>
                </a:solidFill>
                <a:effectLst/>
                <a:latin typeface="+mj-lt"/>
              </a:rPr>
              <a:t>Through our findings we were able to determine that geographically the United </a:t>
            </a:r>
            <a:r>
              <a:rPr lang="en-US" sz="2400" dirty="0">
                <a:solidFill>
                  <a:srgbClr val="202124"/>
                </a:solidFill>
                <a:latin typeface="+mj-lt"/>
              </a:rPr>
              <a:t>S</a:t>
            </a:r>
            <a:r>
              <a:rPr lang="en-US" sz="2400" b="0" i="0" dirty="0">
                <a:solidFill>
                  <a:srgbClr val="202124"/>
                </a:solidFill>
                <a:effectLst/>
                <a:latin typeface="+mj-lt"/>
              </a:rPr>
              <a:t>tates of America has ranked the highest of the top ten with a combined net worth of $4521,90B</a:t>
            </a:r>
          </a:p>
          <a:p>
            <a:endParaRPr lang="en-US" sz="2400" dirty="0">
              <a:solidFill>
                <a:srgbClr val="202124"/>
              </a:solidFill>
              <a:latin typeface="+mj-lt"/>
            </a:endParaRPr>
          </a:p>
        </p:txBody>
      </p:sp>
    </p:spTree>
    <p:extLst>
      <p:ext uri="{BB962C8B-B14F-4D97-AF65-F5344CB8AC3E}">
        <p14:creationId xmlns:p14="http://schemas.microsoft.com/office/powerpoint/2010/main" val="2619818640"/>
      </p:ext>
    </p:extLst>
  </p:cSld>
  <p:clrMapOvr>
    <a:masterClrMapping/>
  </p:clrMapOvr>
  <p:transition spd="slow" advTm="100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a:extLst>
              <a:ext uri="{FF2B5EF4-FFF2-40B4-BE49-F238E27FC236}">
                <a16:creationId xmlns:a16="http://schemas.microsoft.com/office/drawing/2014/main" id="{33A43B04-7FB8-4E07-782F-37BA37E1BF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526" y="274638"/>
            <a:ext cx="8672673" cy="592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95017"/>
      </p:ext>
    </p:extLst>
  </p:cSld>
  <p:clrMapOvr>
    <a:masterClrMapping/>
  </p:clrMapOvr>
  <p:transition spd="slow" advTm="100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lstStyle/>
          <a:p>
            <a:r>
              <a:rPr lang="en-US" dirty="0"/>
              <a:t>age</a:t>
            </a:r>
          </a:p>
        </p:txBody>
      </p:sp>
      <p:sp>
        <p:nvSpPr>
          <p:cNvPr id="3" name="Content Placeholder 2"/>
          <p:cNvSpPr>
            <a:spLocks noGrp="1"/>
          </p:cNvSpPr>
          <p:nvPr>
            <p:ph idx="1"/>
          </p:nvPr>
        </p:nvSpPr>
        <p:spPr/>
        <p:txBody>
          <a:bodyPr/>
          <a:lstStyle/>
          <a:p>
            <a:r>
              <a:rPr lang="en-US" b="0" i="0" dirty="0">
                <a:solidFill>
                  <a:srgbClr val="202124"/>
                </a:solidFill>
                <a:effectLst/>
                <a:latin typeface="Roboto" panose="02000000000000000000" pitchFamily="2" charset="0"/>
              </a:rPr>
              <a:t>When analyzing the Forbes wealthiest individuals list, it's evident that a significant portion of the wealthiest people fall within the age range of 60 to 80 years old. This age group is often associated with decades of experience, business acumen, and accumulated wealth. </a:t>
            </a:r>
            <a:endParaRPr lang="en-US" dirty="0"/>
          </a:p>
        </p:txBody>
      </p:sp>
    </p:spTree>
    <p:extLst>
      <p:ext uri="{BB962C8B-B14F-4D97-AF65-F5344CB8AC3E}">
        <p14:creationId xmlns:p14="http://schemas.microsoft.com/office/powerpoint/2010/main" val="810707341"/>
      </p:ext>
    </p:extLst>
  </p:cSld>
  <p:clrMapOvr>
    <a:masterClrMapping/>
  </p:clrMapOvr>
  <p:transition spd="slow" advTm="100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D696273-6B7B-1C03-7E94-2709CD2D8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030" y="274638"/>
            <a:ext cx="2479623" cy="5257800"/>
          </a:xfrm>
          <a:prstGeom prst="rect">
            <a:avLst/>
          </a:prstGeom>
        </p:spPr>
      </p:pic>
      <p:pic>
        <p:nvPicPr>
          <p:cNvPr id="3080" name="Picture 8">
            <a:extLst>
              <a:ext uri="{FF2B5EF4-FFF2-40B4-BE49-F238E27FC236}">
                <a16:creationId xmlns:a16="http://schemas.microsoft.com/office/drawing/2014/main" id="{A4AAC016-9F22-3B0B-2A52-41CB9F89A5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4852" y="274638"/>
            <a:ext cx="6175069" cy="56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62810"/>
      </p:ext>
    </p:extLst>
  </p:cSld>
  <p:clrMapOvr>
    <a:masterClrMapping/>
  </p:clrMapOvr>
  <p:transition spd="slow" advTm="1000">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269</Words>
  <Application>Microsoft Office PowerPoint</Application>
  <PresentationFormat>On-screen Show (4:3)</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Office Theme</vt:lpstr>
      <vt:lpstr>Data analysis for Forbes billionaire  </vt:lpstr>
      <vt:lpstr>The source of wealth for richest men around the globe </vt:lpstr>
      <vt:lpstr>Introduction</vt:lpstr>
      <vt:lpstr>Main focus</vt:lpstr>
      <vt:lpstr>PowerPoint Presentation</vt:lpstr>
      <vt:lpstr>Country</vt:lpstr>
      <vt:lpstr>PowerPoint Presentation</vt:lpstr>
      <vt:lpstr>age</vt:lpstr>
      <vt:lpstr>PowerPoint Presentation</vt:lpstr>
      <vt:lpstr>sources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Forbes billionaire</dc:title>
  <dc:creator>Nozipho</dc:creator>
  <cp:lastModifiedBy>Victoria Sema</cp:lastModifiedBy>
  <cp:revision>25</cp:revision>
  <dcterms:created xsi:type="dcterms:W3CDTF">2023-09-07T03:01:56Z</dcterms:created>
  <dcterms:modified xsi:type="dcterms:W3CDTF">2023-09-08T08:52:19Z</dcterms:modified>
</cp:coreProperties>
</file>