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5" r:id="rId4"/>
    <p:sldId id="258" r:id="rId5"/>
    <p:sldId id="267" r:id="rId6"/>
    <p:sldId id="269" r:id="rId7"/>
    <p:sldId id="266" r:id="rId8"/>
    <p:sldId id="261" r:id="rId9"/>
    <p:sldId id="275" r:id="rId10"/>
    <p:sldId id="278" r:id="rId11"/>
    <p:sldId id="277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1474" y="-11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Алгоритм </a:t>
            </a:r>
            <a:r>
              <a:rPr lang="ru-RU" b="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Краскала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99792" y="5877272"/>
            <a:ext cx="6172200" cy="1371600"/>
          </a:xfrm>
        </p:spPr>
        <p:txBody>
          <a:bodyPr/>
          <a:lstStyle/>
          <a:p>
            <a:pPr algn="r"/>
            <a:r>
              <a:rPr lang="ru-RU" b="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Подготовила </a:t>
            </a:r>
            <a:r>
              <a:rPr lang="ru-RU" b="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Фрасинюк</a:t>
            </a:r>
            <a:r>
              <a:rPr lang="ru-RU" b="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Илона </a:t>
            </a:r>
          </a:p>
          <a:p>
            <a:pPr algn="r"/>
            <a:r>
              <a:rPr lang="ru-RU" b="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Гр. </a:t>
            </a:r>
            <a:r>
              <a:rPr lang="en-US" b="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IS11Z</a:t>
            </a:r>
            <a:endParaRPr lang="ru-RU" b="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20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Решение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o-RO" dirty="0" smtClean="0"/>
              <a:t>Vadul </a:t>
            </a:r>
            <a:r>
              <a:rPr lang="ro-RO" dirty="0"/>
              <a:t>lui </a:t>
            </a:r>
            <a:r>
              <a:rPr lang="ro-RO" dirty="0" smtClean="0"/>
              <a:t>Vodă</a:t>
            </a:r>
            <a:r>
              <a:rPr lang="ru-RU" dirty="0" smtClean="0"/>
              <a:t>(9)</a:t>
            </a:r>
            <a:r>
              <a:rPr lang="ru-RU" dirty="0" smtClean="0">
                <a:sym typeface="Symbol"/>
              </a:rPr>
              <a:t></a:t>
            </a:r>
            <a:r>
              <a:rPr lang="ro-RO" dirty="0" smtClean="0"/>
              <a:t>Dubăsari</a:t>
            </a:r>
            <a:r>
              <a:rPr lang="ru-RU" dirty="0" smtClean="0"/>
              <a:t>(10)</a:t>
            </a:r>
          </a:p>
          <a:p>
            <a:pPr marL="0" indent="0">
              <a:buNone/>
            </a:pPr>
            <a:r>
              <a:rPr lang="ro-RO" dirty="0" smtClean="0"/>
              <a:t>Chișinău</a:t>
            </a:r>
            <a:r>
              <a:rPr lang="ru-RU" dirty="0" smtClean="0"/>
              <a:t>(5)</a:t>
            </a:r>
            <a:r>
              <a:rPr lang="ru-RU" dirty="0" smtClean="0">
                <a:sym typeface="Symbol"/>
              </a:rPr>
              <a:t> </a:t>
            </a:r>
            <a:r>
              <a:rPr lang="ru-RU" dirty="0">
                <a:sym typeface="Symbol"/>
              </a:rPr>
              <a:t> </a:t>
            </a:r>
            <a:r>
              <a:rPr lang="ro-RO" dirty="0" smtClean="0"/>
              <a:t>Vadul </a:t>
            </a:r>
            <a:r>
              <a:rPr lang="ro-RO" dirty="0"/>
              <a:t>lui </a:t>
            </a:r>
            <a:r>
              <a:rPr lang="ro-RO" dirty="0" smtClean="0"/>
              <a:t>Vodă</a:t>
            </a:r>
            <a:r>
              <a:rPr lang="ru-RU" dirty="0" smtClean="0"/>
              <a:t>(9)</a:t>
            </a:r>
            <a:endParaRPr lang="ru-RU" dirty="0"/>
          </a:p>
          <a:p>
            <a:pPr marL="0" lvl="0" indent="0">
              <a:buNone/>
            </a:pP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80928"/>
            <a:ext cx="5765859" cy="339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Управляющая кнопка: домой 4">
            <a:hlinkClick r:id="rId3" action="ppaction://hlinksldjump" highlightClick="1"/>
          </p:cNvPr>
          <p:cNvSpPr/>
          <p:nvPr/>
        </p:nvSpPr>
        <p:spPr>
          <a:xfrm>
            <a:off x="8268360" y="5877272"/>
            <a:ext cx="360040" cy="288032"/>
          </a:xfrm>
          <a:prstGeom prst="actionButtonHom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9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Решение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Учитывая выше сказанное получается следующее дерево:</a:t>
            </a:r>
          </a:p>
          <a:p>
            <a:pPr marL="0" lvl="0" indent="0">
              <a:buNone/>
            </a:pPr>
            <a:r>
              <a:rPr lang="ro-RO" sz="2000" dirty="0" smtClean="0"/>
              <a:t>Cricova</a:t>
            </a:r>
            <a:r>
              <a:rPr lang="ru-RU" sz="2000" dirty="0" smtClean="0"/>
              <a:t>(6)</a:t>
            </a:r>
            <a:r>
              <a:rPr lang="ro-RO" sz="2000" dirty="0">
                <a:sym typeface="Symbol"/>
              </a:rPr>
              <a:t>  </a:t>
            </a:r>
            <a:r>
              <a:rPr lang="ro-RO" sz="2000" dirty="0" smtClean="0"/>
              <a:t>Orhei</a:t>
            </a:r>
            <a:r>
              <a:rPr lang="ru-RU" sz="2000" dirty="0" smtClean="0"/>
              <a:t>(7)</a:t>
            </a:r>
          </a:p>
          <a:p>
            <a:pPr marL="0" lvl="0" indent="0">
              <a:buNone/>
            </a:pPr>
            <a:r>
              <a:rPr lang="ro-RO" sz="2000" dirty="0"/>
              <a:t>Vadul lui </a:t>
            </a:r>
            <a:r>
              <a:rPr lang="ro-RO" sz="2000" dirty="0" smtClean="0"/>
              <a:t>Vodă</a:t>
            </a:r>
            <a:r>
              <a:rPr lang="ru-RU" sz="2000" dirty="0" smtClean="0"/>
              <a:t>(9)</a:t>
            </a:r>
            <a:r>
              <a:rPr lang="ro-RO" sz="2000" dirty="0">
                <a:sym typeface="Symbol"/>
              </a:rPr>
              <a:t>  </a:t>
            </a:r>
            <a:r>
              <a:rPr lang="ro-RO" sz="2000" dirty="0" smtClean="0"/>
              <a:t>Tiraspol</a:t>
            </a:r>
            <a:r>
              <a:rPr lang="ru-RU" sz="2000" dirty="0" smtClean="0"/>
              <a:t>(8)</a:t>
            </a:r>
            <a:endParaRPr lang="ru-RU" sz="2000" dirty="0"/>
          </a:p>
          <a:p>
            <a:pPr marL="0" lvl="0" indent="0">
              <a:buNone/>
            </a:pPr>
            <a:r>
              <a:rPr lang="ro-RO" sz="2000" dirty="0" smtClean="0"/>
              <a:t>Cimișlia</a:t>
            </a:r>
            <a:r>
              <a:rPr lang="ru-RU" sz="2000" dirty="0" smtClean="0"/>
              <a:t>(4)</a:t>
            </a:r>
            <a:r>
              <a:rPr lang="ro-RO" sz="2000" dirty="0">
                <a:sym typeface="Symbol"/>
              </a:rPr>
              <a:t>  </a:t>
            </a:r>
            <a:r>
              <a:rPr lang="ro-RO" sz="2000" dirty="0" smtClean="0"/>
              <a:t>Chișinău</a:t>
            </a:r>
            <a:r>
              <a:rPr lang="ru-RU" sz="2000" dirty="0" smtClean="0"/>
              <a:t>(5)</a:t>
            </a:r>
          </a:p>
          <a:p>
            <a:pPr marL="0" indent="0">
              <a:buNone/>
            </a:pPr>
            <a:r>
              <a:rPr lang="en-US" sz="2000" dirty="0" err="1" smtClean="0"/>
              <a:t>Leova</a:t>
            </a:r>
            <a:r>
              <a:rPr lang="ru-RU" sz="2000" dirty="0" smtClean="0"/>
              <a:t>(1)</a:t>
            </a:r>
            <a:r>
              <a:rPr lang="ro-RO" sz="2000" dirty="0">
                <a:sym typeface="Symbol"/>
              </a:rPr>
              <a:t>  </a:t>
            </a:r>
            <a:r>
              <a:rPr lang="ro-RO" sz="2000" dirty="0" smtClean="0"/>
              <a:t>Cimișlia</a:t>
            </a:r>
            <a:r>
              <a:rPr lang="ru-RU" sz="2000" dirty="0" smtClean="0"/>
              <a:t>(4)</a:t>
            </a:r>
          </a:p>
          <a:p>
            <a:pPr marL="0" indent="0">
              <a:buNone/>
            </a:pPr>
            <a:r>
              <a:rPr lang="ro-RO" sz="2000" dirty="0" smtClean="0"/>
              <a:t>Hîncești</a:t>
            </a:r>
            <a:r>
              <a:rPr lang="ru-RU" sz="2000" dirty="0" smtClean="0"/>
              <a:t>(3)</a:t>
            </a:r>
            <a:r>
              <a:rPr lang="ro-RO" sz="2000" dirty="0" smtClean="0">
                <a:sym typeface="Symbol"/>
              </a:rPr>
              <a:t></a:t>
            </a:r>
            <a:r>
              <a:rPr lang="ro-RO" sz="2000" dirty="0" smtClean="0"/>
              <a:t>Chișinău</a:t>
            </a:r>
            <a:r>
              <a:rPr lang="ru-RU" sz="2000" dirty="0" smtClean="0"/>
              <a:t>(5)</a:t>
            </a:r>
          </a:p>
          <a:p>
            <a:pPr marL="0" indent="0">
              <a:buNone/>
            </a:pPr>
            <a:r>
              <a:rPr lang="en-US" sz="2000" dirty="0" smtClean="0"/>
              <a:t>B</a:t>
            </a:r>
            <a:r>
              <a:rPr lang="ro-RO" sz="2000" dirty="0" smtClean="0"/>
              <a:t>ucovăt</a:t>
            </a:r>
            <a:r>
              <a:rPr lang="ru-RU" sz="2000" dirty="0" smtClean="0"/>
              <a:t>(2)</a:t>
            </a:r>
            <a:r>
              <a:rPr lang="ro-RO" sz="2000" dirty="0" smtClean="0"/>
              <a:t>Cricova</a:t>
            </a:r>
            <a:r>
              <a:rPr lang="ru-RU" sz="2000" dirty="0" smtClean="0"/>
              <a:t>(6)</a:t>
            </a:r>
          </a:p>
          <a:p>
            <a:pPr lvl="0"/>
            <a:endParaRPr lang="ru-RU" dirty="0"/>
          </a:p>
          <a:p>
            <a:endParaRPr lang="ru-RU" dirty="0"/>
          </a:p>
          <a:p>
            <a:pPr lvl="0"/>
            <a:endParaRPr lang="ru-RU" dirty="0" smtClean="0"/>
          </a:p>
          <a:p>
            <a:pPr lvl="0"/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97" y="3861048"/>
            <a:ext cx="4678608" cy="2779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Управляющая кнопка: домой 4">
            <a:hlinkClick r:id="rId3" action="ppaction://hlinksldjump" highlightClick="1"/>
          </p:cNvPr>
          <p:cNvSpPr/>
          <p:nvPr/>
        </p:nvSpPr>
        <p:spPr>
          <a:xfrm>
            <a:off x="8268360" y="5877272"/>
            <a:ext cx="360040" cy="288032"/>
          </a:xfrm>
          <a:prstGeom prst="actionButtonHom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98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Сравнение полученных результатов и вывода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программы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258816" cy="190080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Результаты, которые были считаны по графу и были выведены программой совпадают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 подсчетам с графа вышло, что самый кротчайший путь составляет 371км. </a:t>
            </a: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Тот же самый результат выдала и программа после ввода всех необходимых данных.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Управляющая кнопка: домой 3">
            <a:hlinkClick r:id="rId2" action="ppaction://hlinksldjump" highlightClick="1"/>
          </p:cNvPr>
          <p:cNvSpPr/>
          <p:nvPr/>
        </p:nvSpPr>
        <p:spPr>
          <a:xfrm>
            <a:off x="8268360" y="5877272"/>
            <a:ext cx="360040" cy="288032"/>
          </a:xfrm>
          <a:prstGeom prst="actionButtonHom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6" t="4731" r="28745"/>
          <a:stretch/>
        </p:blipFill>
        <p:spPr bwMode="auto">
          <a:xfrm>
            <a:off x="5004048" y="1124744"/>
            <a:ext cx="3099602" cy="5437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01008"/>
            <a:ext cx="4678608" cy="2779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361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Алгоритм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Краскала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представляет собой эффективный алгоритм построения минимального основного дерева, данные которого берутся из неориентированного графа. 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Этот алгоритм полезен в случае поиска кротчайшего пути между всеми точками графа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Управляющая кнопка: домой 3">
            <a:hlinkClick r:id="rId2" action="ppaction://hlinksldjump" highlightClick="1"/>
          </p:cNvPr>
          <p:cNvSpPr/>
          <p:nvPr/>
        </p:nvSpPr>
        <p:spPr>
          <a:xfrm>
            <a:off x="8268360" y="5877272"/>
            <a:ext cx="360040" cy="288032"/>
          </a:xfrm>
          <a:prstGeom prst="actionButtonHom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58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564904"/>
            <a:ext cx="9001000" cy="1143000"/>
          </a:xfrm>
        </p:spPr>
        <p:txBody>
          <a:bodyPr>
            <a:noAutofit/>
          </a:bodyPr>
          <a:lstStyle/>
          <a:p>
            <a:r>
              <a:rPr lang="ru-RU" sz="66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Спасибо за внимание</a:t>
            </a:r>
            <a:endParaRPr lang="ru-RU" sz="66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Управляющая кнопка: домой 2">
            <a:hlinkClick r:id="rId2" action="ppaction://hlinksldjump" highlightClick="1"/>
          </p:cNvPr>
          <p:cNvSpPr/>
          <p:nvPr/>
        </p:nvSpPr>
        <p:spPr>
          <a:xfrm>
            <a:off x="8268360" y="5877272"/>
            <a:ext cx="360040" cy="288032"/>
          </a:xfrm>
          <a:prstGeom prst="actionButtonHom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31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План работы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График для реального примера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Решение проблемы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Сравнение полученных результатов и вывода программы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Выводы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79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Что собой представляет алгоритм </a:t>
            </a:r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</a:rPr>
              <a:t>Краскала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?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/>
              <a:t>Это алгоритм, который возвращает дерево минимального покрытия для взвешенного графа (граф, в котором каждая дуга имеет связанную с ней стоимость). </a:t>
            </a: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dirty="0"/>
              <a:t>Алгоритм </a:t>
            </a:r>
            <a:r>
              <a:rPr lang="ru-RU" dirty="0" err="1" smtClean="0"/>
              <a:t>Краскала</a:t>
            </a:r>
            <a:r>
              <a:rPr lang="ru-RU" dirty="0" smtClean="0"/>
              <a:t> </a:t>
            </a:r>
            <a:r>
              <a:rPr lang="ru-RU" dirty="0"/>
              <a:t>находит самое дешевое дерево покрытия для взвешенного связного графа, которое мы назовем «деревом минимального </a:t>
            </a:r>
            <a:r>
              <a:rPr lang="ru-RU" dirty="0" smtClean="0"/>
              <a:t>покрытия».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51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492896"/>
            <a:ext cx="8229600" cy="114300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Дерево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минимального покрытия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94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Что собой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представляет дерево минимального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покрытия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u-RU" dirty="0"/>
              <a:t>Дерево покрытия для графа - это подграф, состоящий из всех узлов исходного графа, но не всех, как много дуг, так как циклов нет (иначе не было бы дерева)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Покровное дерево для графа - это подграф, состоящий из всех узлов исходного графа, но не всех дуг, а только такого количества дуг, что не возникает циклов (иначе это не было бы деревом).</a:t>
            </a:r>
          </a:p>
          <a:p>
            <a:endParaRPr lang="ru-RU" dirty="0"/>
          </a:p>
        </p:txBody>
      </p:sp>
      <p:sp>
        <p:nvSpPr>
          <p:cNvPr id="4" name="Управляющая кнопка: домой 3">
            <a:hlinkClick r:id="rId2" action="ppaction://hlinksldjump" highlightClick="1"/>
          </p:cNvPr>
          <p:cNvSpPr/>
          <p:nvPr/>
        </p:nvSpPr>
        <p:spPr>
          <a:xfrm>
            <a:off x="8268360" y="5877272"/>
            <a:ext cx="360040" cy="288032"/>
          </a:xfrm>
          <a:prstGeom prst="actionButtonHom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68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Что собой представляет дерево минимального покрытия?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Замечено, что для исходного графа должно быть определено покрывающее дерево, то есть подграф, содержащий все узлы графа, но только столько дуг, сколько остается одно дерево (следует избегать циклов). Для графа, связанного с N узлами, покрытие дерево будет иметь N-1 арку</a:t>
            </a:r>
          </a:p>
        </p:txBody>
      </p:sp>
      <p:sp>
        <p:nvSpPr>
          <p:cNvPr id="4" name="Управляющая кнопка: домой 3">
            <a:hlinkClick r:id="rId2" action="ppaction://hlinksldjump" highlightClick="1"/>
          </p:cNvPr>
          <p:cNvSpPr/>
          <p:nvPr/>
        </p:nvSpPr>
        <p:spPr>
          <a:xfrm>
            <a:off x="8268360" y="5877272"/>
            <a:ext cx="360040" cy="288032"/>
          </a:xfrm>
          <a:prstGeom prst="actionButtonHom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80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График для реального примера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Нам необходимо </a:t>
            </a:r>
            <a:r>
              <a:rPr lang="ru-RU" dirty="0" smtClean="0"/>
              <a:t>узнать расстояние между 10 населенными пунктами: </a:t>
            </a:r>
            <a:r>
              <a:rPr lang="en-US" dirty="0" err="1" smtClean="0"/>
              <a:t>Leova</a:t>
            </a:r>
            <a:r>
              <a:rPr lang="ru-RU" dirty="0" smtClean="0"/>
              <a:t>(1), </a:t>
            </a:r>
            <a:r>
              <a:rPr lang="en-US" dirty="0" smtClean="0"/>
              <a:t>B</a:t>
            </a:r>
            <a:r>
              <a:rPr lang="ro-RO" dirty="0" smtClean="0"/>
              <a:t>ucovăt</a:t>
            </a:r>
            <a:r>
              <a:rPr lang="ru-RU" dirty="0" smtClean="0"/>
              <a:t>(2), </a:t>
            </a:r>
            <a:r>
              <a:rPr lang="ro-RO" dirty="0" smtClean="0"/>
              <a:t>Hîncești</a:t>
            </a:r>
            <a:r>
              <a:rPr lang="ru-RU" dirty="0" smtClean="0"/>
              <a:t>(3), </a:t>
            </a:r>
            <a:r>
              <a:rPr lang="ro-RO" dirty="0" smtClean="0"/>
              <a:t>Cimișlia</a:t>
            </a:r>
            <a:r>
              <a:rPr lang="ru-RU" dirty="0" smtClean="0"/>
              <a:t>(4), </a:t>
            </a:r>
            <a:r>
              <a:rPr lang="ro-RO" dirty="0" smtClean="0"/>
              <a:t>Chișinău</a:t>
            </a:r>
            <a:r>
              <a:rPr lang="ru-RU" dirty="0" smtClean="0"/>
              <a:t>(5), </a:t>
            </a:r>
            <a:r>
              <a:rPr lang="ro-RO" dirty="0" smtClean="0"/>
              <a:t>Cricova</a:t>
            </a:r>
            <a:r>
              <a:rPr lang="ru-RU" dirty="0" smtClean="0"/>
              <a:t>(6), </a:t>
            </a:r>
            <a:r>
              <a:rPr lang="ro-RO" dirty="0" smtClean="0"/>
              <a:t>Orhei</a:t>
            </a:r>
            <a:r>
              <a:rPr lang="ru-RU" dirty="0" smtClean="0"/>
              <a:t>(7), </a:t>
            </a:r>
            <a:r>
              <a:rPr lang="ro-RO" dirty="0" smtClean="0"/>
              <a:t>Tiraspol</a:t>
            </a:r>
            <a:r>
              <a:rPr lang="ru-RU" dirty="0" smtClean="0"/>
              <a:t>(8), </a:t>
            </a:r>
            <a:r>
              <a:rPr lang="ro-RO" dirty="0" smtClean="0"/>
              <a:t>Vadul </a:t>
            </a:r>
            <a:r>
              <a:rPr lang="ro-RO" dirty="0"/>
              <a:t>lui </a:t>
            </a:r>
            <a:r>
              <a:rPr lang="ro-RO" dirty="0" smtClean="0"/>
              <a:t>Vodă</a:t>
            </a:r>
            <a:r>
              <a:rPr lang="ru-RU" dirty="0" smtClean="0"/>
              <a:t>(9), </a:t>
            </a:r>
            <a:r>
              <a:rPr lang="ro-RO" dirty="0" smtClean="0"/>
              <a:t>Dubăsari</a:t>
            </a:r>
            <a:r>
              <a:rPr lang="ru-RU" dirty="0" smtClean="0"/>
              <a:t>(10).</a:t>
            </a:r>
          </a:p>
          <a:p>
            <a:pPr marL="0" lvl="0" indent="0">
              <a:buNone/>
            </a:pPr>
            <a:endParaRPr lang="ru-RU" dirty="0"/>
          </a:p>
          <a:p>
            <a:pPr marL="0" lvl="0" indent="0">
              <a:buNone/>
            </a:pP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171" y="3429000"/>
            <a:ext cx="5929164" cy="3324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Управляющая кнопка: домой 4">
            <a:hlinkClick r:id="rId3" action="ppaction://hlinksldjump" highlightClick="1"/>
          </p:cNvPr>
          <p:cNvSpPr/>
          <p:nvPr/>
        </p:nvSpPr>
        <p:spPr>
          <a:xfrm>
            <a:off x="8268360" y="5877272"/>
            <a:ext cx="360040" cy="288032"/>
          </a:xfrm>
          <a:prstGeom prst="actionButtonHom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07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Решение проблемы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6779096" cy="4873752"/>
          </a:xfrm>
        </p:spPr>
        <p:txBody>
          <a:bodyPr>
            <a:normAutofit/>
          </a:bodyPr>
          <a:lstStyle/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начала с клавиатуры вводится количество вершин ( в моем примере количество населенных пунктов). 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 тем количество граней (части путей).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Вводится начало и конец граней (расстояние от точки до точки)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 каждому промежутку вводится вес граней, который представляет собой расстояние от одного населенного пункта до другого в км.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Управляющая кнопка: домой 3">
            <a:hlinkClick r:id="rId2" action="ppaction://hlinksldjump" highlightClick="1"/>
          </p:cNvPr>
          <p:cNvSpPr/>
          <p:nvPr/>
        </p:nvSpPr>
        <p:spPr>
          <a:xfrm>
            <a:off x="8268360" y="5877272"/>
            <a:ext cx="360040" cy="288032"/>
          </a:xfrm>
          <a:prstGeom prst="actionButtonHom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19" y="2449606"/>
            <a:ext cx="2232248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5690085" y="2686107"/>
            <a:ext cx="288032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05" y="2892737"/>
            <a:ext cx="2122275" cy="29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7980328" y="3196681"/>
            <a:ext cx="288032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248" y="3677883"/>
            <a:ext cx="2372866" cy="253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5326440" y="3931394"/>
            <a:ext cx="644674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32"/>
          <a:stretch/>
        </p:blipFill>
        <p:spPr bwMode="auto">
          <a:xfrm>
            <a:off x="6804248" y="4869160"/>
            <a:ext cx="1464111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Прямая соединительная линия 13"/>
          <p:cNvCxnSpPr/>
          <p:nvPr/>
        </p:nvCxnSpPr>
        <p:spPr>
          <a:xfrm>
            <a:off x="7836312" y="5116810"/>
            <a:ext cx="288032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39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Решение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</a:t>
            </a:r>
            <a:r>
              <a:rPr lang="ru-RU" dirty="0"/>
              <a:t>каждом шаге выбирается самая дешевая дуга в </a:t>
            </a:r>
            <a:r>
              <a:rPr lang="ru-RU" dirty="0" smtClean="0"/>
              <a:t>графе.</a:t>
            </a:r>
          </a:p>
          <a:p>
            <a:pPr marL="0" lvl="0" indent="0">
              <a:buNone/>
            </a:pPr>
            <a:r>
              <a:rPr lang="ro-RO" dirty="0" smtClean="0"/>
              <a:t>Chișinău</a:t>
            </a:r>
            <a:r>
              <a:rPr lang="ru-RU" dirty="0" smtClean="0"/>
              <a:t>(5)</a:t>
            </a:r>
            <a:r>
              <a:rPr lang="ru-RU" dirty="0" smtClean="0">
                <a:sym typeface="Symbol"/>
              </a:rPr>
              <a:t></a:t>
            </a:r>
            <a:r>
              <a:rPr lang="ro-RO" dirty="0" smtClean="0"/>
              <a:t>Cricova</a:t>
            </a:r>
            <a:r>
              <a:rPr lang="ru-RU" dirty="0" smtClean="0"/>
              <a:t>(6)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96952"/>
            <a:ext cx="5586586" cy="320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Управляющая кнопка: домой 4">
            <a:hlinkClick r:id="rId3" action="ppaction://hlinksldjump" highlightClick="1"/>
          </p:cNvPr>
          <p:cNvSpPr/>
          <p:nvPr/>
        </p:nvSpPr>
        <p:spPr>
          <a:xfrm>
            <a:off x="8268360" y="5877272"/>
            <a:ext cx="360040" cy="288032"/>
          </a:xfrm>
          <a:prstGeom prst="actionButtonHom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14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971</TotalTime>
  <Words>485</Words>
  <Application>Microsoft Office PowerPoint</Application>
  <PresentationFormat>Экран (4:3)</PresentationFormat>
  <Paragraphs>49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Эркер</vt:lpstr>
      <vt:lpstr>Алгоритм Краскала</vt:lpstr>
      <vt:lpstr>План работы</vt:lpstr>
      <vt:lpstr>Что собой представляет алгоритм Краскала?</vt:lpstr>
      <vt:lpstr>Дерево минимального покрытия</vt:lpstr>
      <vt:lpstr>Что собой представляет дерево минимального покрытия?</vt:lpstr>
      <vt:lpstr>Что собой представляет дерево минимального покрытия?</vt:lpstr>
      <vt:lpstr>График для реального примера</vt:lpstr>
      <vt:lpstr>Решение проблемы</vt:lpstr>
      <vt:lpstr>Решение проблемы</vt:lpstr>
      <vt:lpstr>Решение проблемы</vt:lpstr>
      <vt:lpstr>Решение проблемы</vt:lpstr>
      <vt:lpstr>Сравнение полученных результатов и вывода программы</vt:lpstr>
      <vt:lpstr>Выводы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Algoritmul lui Kruskal</dc:title>
  <dc:creator>Ilona</dc:creator>
  <cp:lastModifiedBy>Ilona</cp:lastModifiedBy>
  <cp:revision>50</cp:revision>
  <dcterms:created xsi:type="dcterms:W3CDTF">2021-12-06T11:12:05Z</dcterms:created>
  <dcterms:modified xsi:type="dcterms:W3CDTF">2021-12-15T20:45:01Z</dcterms:modified>
</cp:coreProperties>
</file>