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2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6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8B5-492C-4784-BDC1-82BF19759CE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A85-7ED8-40F6-83B6-2D6D4488CDCD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9F79-81C5-4D9A-B768-E4326FCB01E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E8BD-FD84-4146-AB41-5ADDF4A72D4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6A9A-51DF-4E34-B458-1EF5B1BB85A1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637-CFAC-455E-8A1F-8F71CDE2471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014-90A8-4BCA-9E97-A262B7D5C94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74A-A950-4088-858B-B8F5F3A343D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39A0-E1BA-49A1-87C7-7E8253D6D7BD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2707-BB22-4B5F-B9AA-42B2E998071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C293-BFE3-4463-9B07-AF47DCBEC05F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C3A431-7A4B-44BF-9E9C-CD961A3B809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Columnstore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4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1087264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Columnstore</a:t>
            </a:r>
            <a:r>
              <a:rPr lang="pl-PL" sz="3200" b="1" dirty="0"/>
              <a:t> Index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A </a:t>
            </a:r>
            <a:r>
              <a:rPr lang="en-US" dirty="0" err="1"/>
              <a:t>columnstore</a:t>
            </a:r>
            <a:r>
              <a:rPr lang="en-US" dirty="0"/>
              <a:t> index is a technology for storing, retrieving and managing data by using a columnar data format, called a </a:t>
            </a:r>
            <a:r>
              <a:rPr lang="en-US" dirty="0" err="1"/>
              <a:t>columnstore</a:t>
            </a:r>
            <a:r>
              <a:rPr lang="en-US" dirty="0"/>
              <a:t>. SQL Server supports both clustered and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r>
              <a:rPr lang="en-US" dirty="0"/>
              <a:t> indexes. Both use the same in-memory </a:t>
            </a:r>
            <a:r>
              <a:rPr lang="en-US" dirty="0" err="1"/>
              <a:t>columnstore</a:t>
            </a:r>
            <a:r>
              <a:rPr lang="en-US" dirty="0"/>
              <a:t> technology, but they do have differences in purpose and in features they support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28C02033-601E-456E-AE43-977FA620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62" y="3286650"/>
            <a:ext cx="5972175" cy="256222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="" xmlns:a16="http://schemas.microsoft.com/office/drawing/2014/main" id="{360328A6-3AD0-4E07-A94A-C9B3E184DEFC}"/>
              </a:ext>
            </a:extLst>
          </p:cNvPr>
          <p:cNvSpPr/>
          <p:nvPr/>
        </p:nvSpPr>
        <p:spPr>
          <a:xfrm>
            <a:off x="604007" y="2861100"/>
            <a:ext cx="50166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Columnstore</a:t>
            </a:r>
            <a:r>
              <a:rPr lang="en-US" dirty="0"/>
              <a:t> indexes work well for mostly read-only queries that perform analysis on large data sets. Often, these are queries for data warehousing workloads</a:t>
            </a:r>
            <a:r>
              <a:rPr lang="en-US" dirty="0" smtClean="0"/>
              <a:t>.</a:t>
            </a:r>
            <a:endParaRPr lang="pl-PL" dirty="0" smtClean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Columnstore</a:t>
            </a:r>
            <a:r>
              <a:rPr lang="en-US" dirty="0"/>
              <a:t> indexes give high performance gains for queries that use full table scans, and are not well-suited for queries that seek into the data, searching for a particular value.</a:t>
            </a:r>
            <a:endParaRPr lang="en-GB" dirty="0"/>
          </a:p>
        </p:txBody>
      </p:sp>
      <p:sp>
        <p:nvSpPr>
          <p:cNvPr id="10" name="Symbol zastępczy stopki 11">
            <a:extLst>
              <a:ext uri="{FF2B5EF4-FFF2-40B4-BE49-F238E27FC236}">
                <a16:creationId xmlns="" xmlns:a16="http://schemas.microsoft.com/office/drawing/2014/main" id="{F23DABD2-0B96-4BA7-8FAE-AB4DFE0C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77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026" y="606095"/>
            <a:ext cx="5631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Columnstore indexes are purpose built for reporting scenarios, particularly when </a:t>
            </a:r>
            <a:r>
              <a:rPr lang="pl-PL" dirty="0" smtClean="0"/>
              <a:t>dealing with </a:t>
            </a:r>
            <a:r>
              <a:rPr lang="pl-PL" dirty="0"/>
              <a:t>large quantities of data. Columnstore indexes are based on the concept of a </a:t>
            </a:r>
            <a:r>
              <a:rPr lang="pl-PL" dirty="0" smtClean="0"/>
              <a:t>columnar database</a:t>
            </a:r>
            <a:r>
              <a:rPr lang="pl-PL" dirty="0"/>
              <a:t>, of which the concept is not a new </a:t>
            </a:r>
            <a:r>
              <a:rPr lang="pl-PL" dirty="0" smtClean="0"/>
              <a:t>one. </a:t>
            </a:r>
          </a:p>
          <a:p>
            <a:endParaRPr lang="pl-PL" dirty="0"/>
          </a:p>
          <a:p>
            <a:r>
              <a:rPr lang="pl-PL" dirty="0" smtClean="0"/>
              <a:t>The </a:t>
            </a:r>
            <a:r>
              <a:rPr lang="pl-PL" dirty="0"/>
              <a:t>base idea is that instead of </a:t>
            </a:r>
            <a:r>
              <a:rPr lang="pl-PL" dirty="0" smtClean="0"/>
              <a:t>storing all </a:t>
            </a:r>
            <a:r>
              <a:rPr lang="pl-PL" dirty="0"/>
              <a:t>of the data for a row together, you store all of the data for a column </a:t>
            </a:r>
            <a:r>
              <a:rPr lang="pl-PL" dirty="0" smtClean="0"/>
              <a:t>together. </a:t>
            </a:r>
            <a:r>
              <a:rPr lang="pl-PL" b="1" dirty="0" smtClean="0"/>
              <a:t>Each </a:t>
            </a:r>
            <a:r>
              <a:rPr lang="pl-PL" b="1" dirty="0"/>
              <a:t>column is stored independently, but the rows of the </a:t>
            </a:r>
            <a:r>
              <a:rPr lang="pl-PL" b="1" dirty="0" smtClean="0"/>
              <a:t>table are </a:t>
            </a:r>
            <a:r>
              <a:rPr lang="pl-PL" b="1" dirty="0"/>
              <a:t>kept in the same order in each segment</a:t>
            </a:r>
            <a:r>
              <a:rPr lang="pl-PL" b="1" dirty="0" smtClean="0"/>
              <a:t>.</a:t>
            </a:r>
          </a:p>
          <a:p>
            <a:endParaRPr lang="pl-PL" b="1" dirty="0"/>
          </a:p>
          <a:p>
            <a:r>
              <a:rPr lang="en-US" dirty="0"/>
              <a:t>Column-oriented indexes, because they are not ordered, are not useful for picking </a:t>
            </a:r>
            <a:r>
              <a:rPr lang="en-US" dirty="0" smtClean="0"/>
              <a:t>only</a:t>
            </a:r>
            <a:r>
              <a:rPr lang="pl-PL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few rows out of a </a:t>
            </a:r>
            <a:r>
              <a:rPr lang="en-US" dirty="0" smtClean="0"/>
              <a:t>table</a:t>
            </a:r>
            <a:r>
              <a:rPr lang="pl-PL" dirty="0" smtClean="0"/>
              <a:t>.</a:t>
            </a:r>
            <a:endParaRPr lang="pl-P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13" y="606095"/>
            <a:ext cx="4609485" cy="36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530" y="5455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There </a:t>
            </a:r>
            <a:r>
              <a:rPr lang="pl-PL" dirty="0"/>
              <a:t>are several data types that are not supported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varchar(max</a:t>
            </a:r>
            <a:r>
              <a:rPr lang="pl-PL" dirty="0"/>
              <a:t>) and nvarchar(max)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rowversion </a:t>
            </a:r>
            <a:r>
              <a:rPr lang="pl-PL" dirty="0"/>
              <a:t>(also known as timestamp)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sql_variant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CLR </a:t>
            </a:r>
            <a:r>
              <a:rPr lang="pl-PL" dirty="0"/>
              <a:t>based types (hierarchyid and spatial types)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xml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ntext</a:t>
            </a:r>
            <a:r>
              <a:rPr lang="pl-PL" dirty="0"/>
              <a:t>, text, and image (though rightfully so as these data types have been </a:t>
            </a:r>
            <a:r>
              <a:rPr lang="pl-PL" dirty="0" smtClean="0"/>
              <a:t>deprecated for </a:t>
            </a:r>
            <a:r>
              <a:rPr lang="pl-PL" dirty="0"/>
              <a:t>some time)</a:t>
            </a:r>
          </a:p>
        </p:txBody>
      </p:sp>
    </p:spTree>
    <p:extLst>
      <p:ext uri="{BB962C8B-B14F-4D97-AF65-F5344CB8AC3E}">
        <p14:creationId xmlns:p14="http://schemas.microsoft.com/office/powerpoint/2010/main" val="91799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074" y="542836"/>
            <a:ext cx="10017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row group contains up to </a:t>
            </a:r>
            <a:r>
              <a:rPr lang="en-US" b="1" dirty="0"/>
              <a:t>1,048,576 </a:t>
            </a:r>
            <a:r>
              <a:rPr lang="en-US" dirty="0"/>
              <a:t>rows each, broken down into</a:t>
            </a:r>
            <a:r>
              <a:rPr lang="pl-PL" dirty="0"/>
              <a:t> </a:t>
            </a:r>
            <a:r>
              <a:rPr lang="en-US" dirty="0"/>
              <a:t>segments that are all ordered physically the same, though in no logical order.</a:t>
            </a:r>
          </a:p>
          <a:p>
            <a:endParaRPr lang="pl-PL" dirty="0" smtClean="0"/>
          </a:p>
          <a:p>
            <a:r>
              <a:rPr lang="en-US" dirty="0" smtClean="0"/>
              <a:t>In </a:t>
            </a:r>
            <a:r>
              <a:rPr lang="en-US" dirty="0"/>
              <a:t>each row group, there is a set of </a:t>
            </a:r>
            <a:r>
              <a:rPr lang="en-US" b="1" i="1" dirty="0"/>
              <a:t>column segments</a:t>
            </a:r>
            <a:r>
              <a:rPr lang="en-US" dirty="0"/>
              <a:t>, that store the data for one single column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/>
          </a:p>
          <a:p>
            <a:r>
              <a:rPr lang="en-US" dirty="0"/>
              <a:t>The </a:t>
            </a:r>
            <a:r>
              <a:rPr lang="en-US" b="1" i="1" dirty="0" err="1"/>
              <a:t>deltastore</a:t>
            </a:r>
            <a:r>
              <a:rPr lang="en-US" dirty="0"/>
              <a:t> structure comes into play when you are modifying the data in a table with </a:t>
            </a:r>
            <a:r>
              <a:rPr lang="en-US" dirty="0" smtClean="0"/>
              <a:t>a</a:t>
            </a:r>
            <a:r>
              <a:rPr lang="pl-PL" dirty="0" smtClean="0"/>
              <a:t> </a:t>
            </a:r>
            <a:r>
              <a:rPr lang="en-US" dirty="0" err="1" smtClean="0"/>
              <a:t>columnstore</a:t>
            </a:r>
            <a:r>
              <a:rPr lang="en-US" dirty="0" smtClean="0"/>
              <a:t> </a:t>
            </a:r>
            <a:r>
              <a:rPr lang="en-US" dirty="0"/>
              <a:t>index. New rows are placed into the </a:t>
            </a:r>
            <a:r>
              <a:rPr lang="en-US" dirty="0" err="1"/>
              <a:t>deltastore</a:t>
            </a:r>
            <a:r>
              <a:rPr lang="en-US" dirty="0"/>
              <a:t> in a heap structure until the </a:t>
            </a:r>
            <a:r>
              <a:rPr lang="en-US" dirty="0" smtClean="0"/>
              <a:t>rows</a:t>
            </a:r>
            <a:r>
              <a:rPr lang="pl-PL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deltastore</a:t>
            </a:r>
            <a:r>
              <a:rPr lang="en-US" dirty="0"/>
              <a:t> are compressed, and moved into a compressed row group in column </a:t>
            </a:r>
            <a:r>
              <a:rPr lang="en-US" dirty="0" smtClean="0"/>
              <a:t>segments.</a:t>
            </a:r>
            <a:r>
              <a:rPr lang="pl-PL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4" y="3429000"/>
            <a:ext cx="9644656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448" y="573811"/>
            <a:ext cx="10835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operations simply mark the row as removed from the column segment, telling</a:t>
            </a:r>
            <a:r>
              <a:rPr lang="pl-PL" dirty="0"/>
              <a:t> </a:t>
            </a:r>
            <a:r>
              <a:rPr lang="en-US" dirty="0"/>
              <a:t>the query processor to ignore the row. UPDATE operations in the </a:t>
            </a:r>
            <a:r>
              <a:rPr lang="en-US" dirty="0" err="1"/>
              <a:t>columnstore</a:t>
            </a:r>
            <a:r>
              <a:rPr lang="en-US" dirty="0"/>
              <a:t> index are a</a:t>
            </a:r>
            <a:r>
              <a:rPr lang="pl-PL" dirty="0"/>
              <a:t> </a:t>
            </a:r>
            <a:r>
              <a:rPr lang="en-US" dirty="0"/>
              <a:t>delete from the </a:t>
            </a:r>
            <a:r>
              <a:rPr lang="en-US" dirty="0" err="1"/>
              <a:t>columnstore</a:t>
            </a:r>
            <a:r>
              <a:rPr lang="en-US" dirty="0"/>
              <a:t> index, and then the row is added to the </a:t>
            </a:r>
            <a:r>
              <a:rPr lang="en-US" dirty="0" err="1"/>
              <a:t>deltastore</a:t>
            </a:r>
            <a:r>
              <a:rPr lang="en-US" dirty="0"/>
              <a:t> like a normal</a:t>
            </a:r>
            <a:r>
              <a:rPr lang="pl-PL" dirty="0"/>
              <a:t> </a:t>
            </a:r>
            <a:r>
              <a:rPr lang="en-US" dirty="0"/>
              <a:t>INSERT operation.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 process that moves rows from the </a:t>
            </a:r>
            <a:r>
              <a:rPr lang="en-US" dirty="0" err="1"/>
              <a:t>deltastore</a:t>
            </a:r>
            <a:r>
              <a:rPr lang="en-US" dirty="0"/>
              <a:t> to compressed </a:t>
            </a:r>
            <a:r>
              <a:rPr lang="en-US" dirty="0" err="1"/>
              <a:t>rowgroups</a:t>
            </a:r>
            <a:r>
              <a:rPr lang="en-US" dirty="0"/>
              <a:t> is called </a:t>
            </a:r>
            <a:r>
              <a:rPr lang="en-US" dirty="0" smtClean="0"/>
              <a:t>the</a:t>
            </a:r>
            <a:r>
              <a:rPr lang="pl-PL" dirty="0" smtClean="0"/>
              <a:t> </a:t>
            </a:r>
            <a:r>
              <a:rPr lang="en-US" dirty="0" smtClean="0"/>
              <a:t>tuple </a:t>
            </a:r>
            <a:r>
              <a:rPr lang="en-US" dirty="0"/>
              <a:t>mover. It is a background process that runs periodically and does most of the </a:t>
            </a:r>
            <a:r>
              <a:rPr lang="en-US" dirty="0" smtClean="0"/>
              <a:t>management</a:t>
            </a:r>
            <a:r>
              <a:rPr lang="pl-PL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your </a:t>
            </a:r>
            <a:r>
              <a:rPr lang="en-US" dirty="0" err="1"/>
              <a:t>columnstore</a:t>
            </a:r>
            <a:r>
              <a:rPr lang="en-US" dirty="0"/>
              <a:t> index maintenance.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96729"/>
            <a:ext cx="9872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smtClean="0"/>
          </a:p>
          <a:p>
            <a:r>
              <a:rPr lang="pl-PL" dirty="0" smtClean="0"/>
              <a:t>At </a:t>
            </a:r>
            <a:r>
              <a:rPr lang="pl-PL" dirty="0"/>
              <a:t>a high level, columnstore indexes support two </a:t>
            </a:r>
            <a:r>
              <a:rPr lang="pl-PL" dirty="0" smtClean="0"/>
              <a:t>scenarios, one </a:t>
            </a:r>
            <a:r>
              <a:rPr lang="pl-PL" dirty="0"/>
              <a:t>of which works with each type of index:</a:t>
            </a:r>
          </a:p>
          <a:p>
            <a:endParaRPr lang="pl-PL" b="1" dirty="0" smtClean="0"/>
          </a:p>
          <a:p>
            <a:r>
              <a:rPr lang="pl-PL" b="1" dirty="0" smtClean="0"/>
              <a:t>Dimensional </a:t>
            </a:r>
            <a:r>
              <a:rPr lang="pl-PL" b="1" dirty="0"/>
              <a:t>formatted data warehouses (Clustered Columnstore Indexes)</a:t>
            </a:r>
          </a:p>
          <a:p>
            <a:pPr lvl="1"/>
            <a:r>
              <a:rPr lang="pl-PL" dirty="0"/>
              <a:t>Different than relational databases we have covered so far, we look at the pattern </a:t>
            </a:r>
            <a:r>
              <a:rPr lang="pl-PL" dirty="0" smtClean="0"/>
              <a:t>of how </a:t>
            </a:r>
            <a:r>
              <a:rPr lang="pl-PL" dirty="0"/>
              <a:t>dimensional databases are structured, and how these indexes work well with </a:t>
            </a:r>
            <a:r>
              <a:rPr lang="pl-PL" dirty="0" smtClean="0"/>
              <a:t>them</a:t>
            </a:r>
          </a:p>
          <a:p>
            <a:endParaRPr lang="pl-PL" dirty="0"/>
          </a:p>
          <a:p>
            <a:r>
              <a:rPr lang="pl-PL" b="1" dirty="0" smtClean="0"/>
              <a:t>Analytics </a:t>
            </a:r>
            <a:r>
              <a:rPr lang="pl-PL" b="1" dirty="0"/>
              <a:t>on OLTP tables (Nonclustered Columnstore Indexes) </a:t>
            </a:r>
            <a:endParaRPr lang="pl-PL" b="1" dirty="0" smtClean="0"/>
          </a:p>
          <a:p>
            <a:pPr lvl="1"/>
            <a:r>
              <a:rPr lang="pl-PL" dirty="0" smtClean="0"/>
              <a:t>Due </a:t>
            </a:r>
            <a:r>
              <a:rPr lang="pl-PL" dirty="0"/>
              <a:t>to </a:t>
            </a:r>
            <a:r>
              <a:rPr lang="pl-PL" dirty="0" smtClean="0"/>
              <a:t>how these </a:t>
            </a:r>
            <a:r>
              <a:rPr lang="pl-PL" dirty="0"/>
              <a:t>indexes are maintained, it can be that when operational reporting is needed, </a:t>
            </a:r>
            <a:r>
              <a:rPr lang="pl-PL" dirty="0" smtClean="0"/>
              <a:t>a columnstore index performs better overall than a B-Tree index, particularly if multiple complex </a:t>
            </a:r>
            <a:r>
              <a:rPr lang="pl-PL" dirty="0"/>
              <a:t>B-Tree indexes are needed, as the query processor only needs to </a:t>
            </a:r>
            <a:r>
              <a:rPr lang="pl-PL" dirty="0" smtClean="0"/>
              <a:t>synchronously maintain </a:t>
            </a:r>
            <a:r>
              <a:rPr lang="pl-PL" dirty="0"/>
              <a:t>one analytical index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/>
              <a:t>These indexes are </a:t>
            </a:r>
            <a:r>
              <a:rPr lang="pl-PL" b="1" dirty="0"/>
              <a:t>not used to improve performance of small row by row operations</a:t>
            </a:r>
            <a:r>
              <a:rPr lang="pl-PL" dirty="0"/>
              <a:t>, </a:t>
            </a:r>
            <a:r>
              <a:rPr lang="pl-PL" dirty="0" smtClean="0"/>
              <a:t>but rather </a:t>
            </a:r>
            <a:r>
              <a:rPr lang="pl-PL" dirty="0"/>
              <a:t>when one needs to work through large sets of data, touching most of the rows. In </a:t>
            </a:r>
            <a:r>
              <a:rPr lang="pl-PL" dirty="0" smtClean="0"/>
              <a:t>this section</a:t>
            </a:r>
            <a:r>
              <a:rPr lang="pl-PL" dirty="0"/>
              <a:t>, we review how this need applies to the two identified scenarios, and how they </a:t>
            </a:r>
            <a:r>
              <a:rPr lang="pl-PL" dirty="0" smtClean="0"/>
              <a:t>differ calling </a:t>
            </a:r>
            <a:r>
              <a:rPr lang="pl-PL" dirty="0"/>
              <a:t>for the different type of index.</a:t>
            </a:r>
          </a:p>
        </p:txBody>
      </p:sp>
    </p:spTree>
    <p:extLst>
      <p:ext uri="{BB962C8B-B14F-4D97-AF65-F5344CB8AC3E}">
        <p14:creationId xmlns:p14="http://schemas.microsoft.com/office/powerpoint/2010/main" val="2204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341" y="914069"/>
            <a:ext cx="9831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DELAYING ADDING ROWS TO COMPRESSED ROWGROUPS</a:t>
            </a:r>
          </a:p>
          <a:p>
            <a:r>
              <a:rPr lang="pl-PL" dirty="0"/>
              <a:t>Columnstore indexes have to be maintained in the same transaction with the </a:t>
            </a:r>
            <a:r>
              <a:rPr lang="pl-PL" dirty="0" smtClean="0"/>
              <a:t>modification statement</a:t>
            </a:r>
            <a:r>
              <a:rPr lang="pl-PL" dirty="0"/>
              <a:t>, just like normal indexes. However, modifications are done in a multi-step </a:t>
            </a:r>
            <a:r>
              <a:rPr lang="pl-PL" dirty="0" smtClean="0"/>
              <a:t>process that </a:t>
            </a:r>
            <a:r>
              <a:rPr lang="pl-PL" dirty="0"/>
              <a:t>is optimized for the loading of the data. As described earlier, all modifications are </a:t>
            </a:r>
            <a:r>
              <a:rPr lang="pl-PL" dirty="0" smtClean="0"/>
              <a:t>done as </a:t>
            </a:r>
            <a:r>
              <a:rPr lang="pl-PL" dirty="0"/>
              <a:t>an insert into the delta store, a delete from a column segment or the delta store, or </a:t>
            </a:r>
            <a:r>
              <a:rPr lang="pl-PL" dirty="0" smtClean="0"/>
              <a:t>both for </a:t>
            </a:r>
            <a:r>
              <a:rPr lang="pl-PL" dirty="0"/>
              <a:t>an update to a row. The data is organized into compressed segments over time, </a:t>
            </a:r>
            <a:r>
              <a:rPr lang="pl-PL" dirty="0" smtClean="0"/>
              <a:t>which is </a:t>
            </a:r>
            <a:r>
              <a:rPr lang="pl-PL" dirty="0"/>
              <a:t>a burden in a very busy system. Note that many rows in an OLTP system can be </a:t>
            </a:r>
            <a:r>
              <a:rPr lang="pl-PL" dirty="0" smtClean="0"/>
              <a:t>updated multiple </a:t>
            </a:r>
            <a:r>
              <a:rPr lang="pl-PL" dirty="0"/>
              <a:t>times soon after rows are created, but in many systems are relatively static as </a:t>
            </a:r>
            <a:r>
              <a:rPr lang="pl-PL" dirty="0" smtClean="0"/>
              <a:t>time passes.</a:t>
            </a:r>
          </a:p>
          <a:p>
            <a:endParaRPr lang="pl-PL" dirty="0"/>
          </a:p>
          <a:p>
            <a:r>
              <a:rPr lang="pl-PL" dirty="0"/>
              <a:t>Hence there is a setting that lets you control the amount of time the data stays in the</a:t>
            </a:r>
          </a:p>
          <a:p>
            <a:r>
              <a:rPr lang="pl-PL" dirty="0"/>
              <a:t>deltastore. The setting is: COMPRESSION_DELAY, and the units are minutes. This says that</a:t>
            </a:r>
          </a:p>
          <a:p>
            <a:r>
              <a:rPr lang="pl-PL" dirty="0"/>
              <a:t>the data stays in the delta rowgroup for at least a certain number of minutes.</a:t>
            </a:r>
          </a:p>
        </p:txBody>
      </p:sp>
    </p:spTree>
    <p:extLst>
      <p:ext uri="{BB962C8B-B14F-4D97-AF65-F5344CB8AC3E}">
        <p14:creationId xmlns:p14="http://schemas.microsoft.com/office/powerpoint/2010/main" val="34451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847" y="510605"/>
            <a:ext cx="1029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USING FILTERED NON-CLUSTERED COLUMNSTORE INDEXES TO TARGET COLDER DATA</a:t>
            </a:r>
          </a:p>
          <a:p>
            <a:r>
              <a:rPr lang="pl-PL" dirty="0"/>
              <a:t>Similar to filtered rowstore indexes, non-clustered columnstore indexes have filter clauses </a:t>
            </a:r>
            <a:r>
              <a:rPr lang="pl-PL" dirty="0" smtClean="0"/>
              <a:t>that allow </a:t>
            </a:r>
            <a:r>
              <a:rPr lang="pl-PL" dirty="0"/>
              <a:t>you to target only data that is of a certain status. For example, Listing 1-17 is the </a:t>
            </a:r>
            <a:r>
              <a:rPr lang="pl-PL" dirty="0" smtClean="0"/>
              <a:t>structure of </a:t>
            </a:r>
            <a:r>
              <a:rPr lang="pl-PL" dirty="0"/>
              <a:t>the Sales.Orders table. Say that there is a business rule that once the items have </a:t>
            </a:r>
            <a:r>
              <a:rPr lang="pl-PL" dirty="0" smtClean="0"/>
              <a:t>been picked </a:t>
            </a:r>
            <a:r>
              <a:rPr lang="pl-PL" dirty="0"/>
              <a:t>by a person, it is going to be shipped. Up until then, the order could change in </a:t>
            </a:r>
            <a:r>
              <a:rPr lang="pl-PL" dirty="0" smtClean="0"/>
              <a:t>several ways</a:t>
            </a:r>
            <a:r>
              <a:rPr lang="pl-PL" dirty="0"/>
              <a:t>. The user needs to be able to write some reports on the orders that have been picked.</a:t>
            </a:r>
          </a:p>
        </p:txBody>
      </p:sp>
    </p:spTree>
    <p:extLst>
      <p:ext uri="{BB962C8B-B14F-4D97-AF65-F5344CB8AC3E}">
        <p14:creationId xmlns:p14="http://schemas.microsoft.com/office/powerpoint/2010/main" val="189650204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1311</TotalTime>
  <Words>980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473</cp:revision>
  <dcterms:created xsi:type="dcterms:W3CDTF">2016-10-31T15:19:50Z</dcterms:created>
  <dcterms:modified xsi:type="dcterms:W3CDTF">2018-10-18T10:57:06Z</dcterms:modified>
</cp:coreProperties>
</file>