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0"/>
  </p:notesMasterIdLst>
  <p:sldIdLst>
    <p:sldId id="256" r:id="rId2"/>
    <p:sldId id="309" r:id="rId3"/>
    <p:sldId id="310" r:id="rId4"/>
    <p:sldId id="311" r:id="rId5"/>
    <p:sldId id="312" r:id="rId6"/>
    <p:sldId id="307" r:id="rId7"/>
    <p:sldId id="313" r:id="rId8"/>
    <p:sldId id="30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6" d="100"/>
          <a:sy n="116" d="100"/>
        </p:scale>
        <p:origin x="348" y="10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05/10/2018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57DA5DA-479B-4C89-AEE5-59ECD449C91A}"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C6BE4E2-1A95-45A2-93B9-EA8156DBE7E6}" type="datetime1">
              <a:rPr lang="en-US" smtClean="0"/>
              <a:t>10/5/2018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C316F55D-8099-4020-938F-03F54B73FFEA}" type="datetime1">
              <a:rPr lang="en-US" smtClean="0"/>
              <a:t>10/5/2018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AB8A950-96C4-403F-A664-3DBF301F7B1E}"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FAE835E8-8AC5-4B34-9C85-E773F86FFC83}"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3F968281-389E-40E7-A58F-AC69639767C0}" type="datetime1">
              <a:rPr lang="en-US" smtClean="0"/>
              <a:t>10/5/2018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91A55F6E-6D9B-43B6-A59C-0AAFDE210E83}" type="datetime1">
              <a:rPr lang="en-US" smtClean="0"/>
              <a:t>10/5/2018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32A7F948-08E9-406C-934D-630582EAAE8D}" type="datetime1">
              <a:rPr lang="en-US" smtClean="0"/>
              <a:t>10/5/2018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7DC438-CCF7-42A4-8AC7-1DC7F7D98D84}" type="datetime1">
              <a:rPr lang="en-US" smtClean="0"/>
              <a:t>10/5/2018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AC0AAFFC-562D-4701-A768-2AB589FD7FE1}" type="datetime1">
              <a:rPr lang="en-US" smtClean="0"/>
              <a:t>10/5/2018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D1E878CD-FD3D-418D-B412-340A62732303}" type="datetime1">
              <a:rPr lang="en-US" smtClean="0"/>
              <a:t>10/5/2018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4465EF3-A9A2-4F2C-93C5-2EA0CA8FBD02}" type="datetime1">
              <a:rPr lang="en-US" smtClean="0"/>
              <a:t>10/5/2018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smtClean="0">
                <a:latin typeface="Arial" panose="020B0604020202020204" pitchFamily="34" charset="0"/>
                <a:cs typeface="Arial" panose="020B0604020202020204" pitchFamily="34" charset="0"/>
              </a:rPr>
              <a:t>Rebuild/Reorganize</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631216"/>
          </a:xfrm>
          <a:prstGeom prst="rect">
            <a:avLst/>
          </a:prstGeom>
          <a:noFill/>
        </p:spPr>
        <p:txBody>
          <a:bodyPr wrap="square" rtlCol="0">
            <a:spAutoFit/>
          </a:bodyPr>
          <a:lstStyle/>
          <a:p>
            <a:r>
              <a:rPr lang="pl-PL" sz="2800" b="1" dirty="0" smtClean="0"/>
              <a:t>Fragmentation</a:t>
            </a:r>
            <a:endParaRPr lang="en-US" sz="2800" b="1" dirty="0"/>
          </a:p>
          <a:p>
            <a:endParaRPr lang="pl-PL" dirty="0"/>
          </a:p>
          <a:p>
            <a:r>
              <a:rPr lang="en-US" dirty="0"/>
              <a:t>A fragmented table is a table where some of its data pages point to pages that are not immediately following pages in the extent, and if all its pages are contiguous in both the allocation plan and the extents, then the table is not fragmented.</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
        <p:nvSpPr>
          <p:cNvPr id="3" name="Rectangle 2"/>
          <p:cNvSpPr/>
          <p:nvPr/>
        </p:nvSpPr>
        <p:spPr>
          <a:xfrm>
            <a:off x="489706" y="5968480"/>
            <a:ext cx="10606662" cy="461665"/>
          </a:xfrm>
          <a:prstGeom prst="rect">
            <a:avLst/>
          </a:prstGeom>
        </p:spPr>
        <p:txBody>
          <a:bodyPr wrap="square">
            <a:spAutoFit/>
          </a:bodyPr>
          <a:lstStyle/>
          <a:p>
            <a:r>
              <a:rPr lang="pl-PL" sz="1200" dirty="0"/>
              <a:t>https://social.technet.microsoft.com/wiki/contents/articles/40339.what-is-fragmentation-in-sql-server.aspx</a:t>
            </a:r>
          </a:p>
          <a:p>
            <a:r>
              <a:rPr lang="pl-PL" sz="1200" dirty="0" smtClean="0"/>
              <a:t>https</a:t>
            </a:r>
            <a:r>
              <a:rPr lang="pl-PL" sz="1200" dirty="0"/>
              <a:t>://docs.microsoft.com/en-us/sql/relational-databases/indexes/reorganize-and-rebuild-indexes?view=sql-server-2017</a:t>
            </a:r>
          </a:p>
        </p:txBody>
      </p:sp>
      <p:pic>
        <p:nvPicPr>
          <p:cNvPr id="1026" name="Picture 2" descr="https://social.technet.microsoft.com/wiki/cfs-filesystemfile.ashx/__key/communityserver-wikis-components-files/00-00-00-00-05/2772.page_2D00_splitting_2D00_1024x6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706" y="2469502"/>
            <a:ext cx="5479106" cy="328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4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570208"/>
          </a:xfrm>
          <a:prstGeom prst="rect">
            <a:avLst/>
          </a:prstGeom>
          <a:noFill/>
        </p:spPr>
        <p:txBody>
          <a:bodyPr wrap="square" rtlCol="0">
            <a:spAutoFit/>
          </a:bodyPr>
          <a:lstStyle/>
          <a:p>
            <a:r>
              <a:rPr lang="pl-PL" sz="2800" b="1" dirty="0" smtClean="0"/>
              <a:t>Fragmentation</a:t>
            </a:r>
            <a:endParaRPr lang="en-US" sz="2800" b="1" dirty="0"/>
          </a:p>
          <a:p>
            <a:endParaRPr lang="pl-PL" dirty="0"/>
          </a:p>
          <a:p>
            <a:r>
              <a:rPr lang="en-US" dirty="0"/>
              <a:t>A fragmented table is a table where some of its data pages point to pages that are not immediately following pages in the extent, and if all its pages are contiguous in both the allocation plan and the extents, then the table is not fragmented</a:t>
            </a:r>
            <a:r>
              <a:rPr lang="en-US" dirty="0" smtClean="0"/>
              <a:t>.</a:t>
            </a:r>
            <a:endParaRPr lang="pl-PL" dirty="0" smtClean="0"/>
          </a:p>
          <a:p>
            <a:endParaRPr lang="pl-PL" dirty="0"/>
          </a:p>
          <a:p>
            <a:r>
              <a:rPr lang="pl-PL" b="1" dirty="0"/>
              <a:t>sys.dm_db_index_physical_stats </a:t>
            </a:r>
            <a:endParaRPr lang="pl-PL" b="1" dirty="0" smtClean="0"/>
          </a:p>
          <a:p>
            <a:r>
              <a:rPr lang="en-US" dirty="0"/>
              <a:t>Returns size and fragmentation information for the data and indexes of the specified table or view in SQL Server. For an index, one row is returned for each level of the B-tree in each partition. For a heap, one row is returned for the IN_ROW_DATA allocation unit of each partition. For large object (LOB) data, one row is returned for the LOB_DATA allocation unit of each partition. If row-overflow data exists in the table, one row is returned for the ROW_OVERFLOW_DATA allocation unit in each partition</a:t>
            </a:r>
            <a:r>
              <a:rPr lang="en-US" dirty="0" smtClean="0"/>
              <a:t>.</a:t>
            </a:r>
            <a:endParaRPr lang="pl-PL" dirty="0" smtClean="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sp>
        <p:nvSpPr>
          <p:cNvPr id="2" name="Rectangle 1"/>
          <p:cNvSpPr/>
          <p:nvPr/>
        </p:nvSpPr>
        <p:spPr>
          <a:xfrm>
            <a:off x="489706" y="6001431"/>
            <a:ext cx="10203008" cy="261610"/>
          </a:xfrm>
          <a:prstGeom prst="rect">
            <a:avLst/>
          </a:prstGeom>
        </p:spPr>
        <p:txBody>
          <a:bodyPr wrap="square">
            <a:spAutoFit/>
          </a:bodyPr>
          <a:lstStyle/>
          <a:p>
            <a:r>
              <a:rPr lang="pl-PL" sz="1100" dirty="0"/>
              <a:t>https://docs.microsoft.com/en-us/sql/relational-databases/system-dynamic-management-views/sys-dm-db-index-physical-stats-transact-sql?view=sql-server-2017</a:t>
            </a:r>
          </a:p>
        </p:txBody>
      </p:sp>
    </p:spTree>
    <p:extLst>
      <p:ext uri="{BB962C8B-B14F-4D97-AF65-F5344CB8AC3E}">
        <p14:creationId xmlns:p14="http://schemas.microsoft.com/office/powerpoint/2010/main" val="414604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4</a:t>
            </a:fld>
            <a:endParaRPr lang="en-US" dirty="0"/>
          </a:p>
        </p:txBody>
      </p:sp>
      <p:pic>
        <p:nvPicPr>
          <p:cNvPr id="6" name="Picture 5"/>
          <p:cNvPicPr>
            <a:picLocks noChangeAspect="1"/>
          </p:cNvPicPr>
          <p:nvPr/>
        </p:nvPicPr>
        <p:blipFill>
          <a:blip r:embed="rId2"/>
          <a:stretch>
            <a:fillRect/>
          </a:stretch>
        </p:blipFill>
        <p:spPr>
          <a:xfrm>
            <a:off x="1301578" y="569125"/>
            <a:ext cx="6768027" cy="5338048"/>
          </a:xfrm>
          <a:prstGeom prst="rect">
            <a:avLst/>
          </a:prstGeom>
        </p:spPr>
      </p:pic>
    </p:spTree>
    <p:extLst>
      <p:ext uri="{BB962C8B-B14F-4D97-AF65-F5344CB8AC3E}">
        <p14:creationId xmlns:p14="http://schemas.microsoft.com/office/powerpoint/2010/main" val="147409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5</a:t>
            </a:fld>
            <a:endParaRPr lang="en-US" dirty="0"/>
          </a:p>
        </p:txBody>
      </p:sp>
      <p:sp>
        <p:nvSpPr>
          <p:cNvPr id="5" name="pole tekstowe 8"/>
          <p:cNvSpPr txBox="1"/>
          <p:nvPr/>
        </p:nvSpPr>
        <p:spPr>
          <a:xfrm>
            <a:off x="489706" y="624631"/>
            <a:ext cx="10374037" cy="4401205"/>
          </a:xfrm>
          <a:prstGeom prst="rect">
            <a:avLst/>
          </a:prstGeom>
          <a:noFill/>
        </p:spPr>
        <p:txBody>
          <a:bodyPr wrap="square" rtlCol="0">
            <a:spAutoFit/>
          </a:bodyPr>
          <a:lstStyle/>
          <a:p>
            <a:r>
              <a:rPr lang="pl-PL" sz="2800" b="1" dirty="0" smtClean="0"/>
              <a:t>REBUILD vs. REORGANIZE</a:t>
            </a:r>
            <a:endParaRPr lang="en-US" sz="2800" b="1" dirty="0"/>
          </a:p>
          <a:p>
            <a:endParaRPr lang="pl-PL" dirty="0"/>
          </a:p>
          <a:p>
            <a:r>
              <a:rPr lang="pl-PL" dirty="0"/>
              <a:t>The first step in deciding which defragmentation method to use is to analyze the index to determine the degree of fragmentation. </a:t>
            </a:r>
            <a:endParaRPr lang="pl-PL" dirty="0" smtClean="0"/>
          </a:p>
          <a:p>
            <a:endParaRPr lang="pl-PL" dirty="0"/>
          </a:p>
          <a:p>
            <a:r>
              <a:rPr lang="pl-PL" b="1" u="sng" dirty="0" smtClean="0"/>
              <a:t>Column</a:t>
            </a:r>
            <a:r>
              <a:rPr lang="pl-PL" b="1" u="sng" dirty="0"/>
              <a:t>	Description</a:t>
            </a:r>
          </a:p>
          <a:p>
            <a:r>
              <a:rPr lang="pl-PL" dirty="0"/>
              <a:t>avg_fragmentation_in_percent	</a:t>
            </a:r>
            <a:r>
              <a:rPr lang="pl-PL" i="1" dirty="0"/>
              <a:t>The percent of logical fragmentation (out-of-order pages in the index).</a:t>
            </a:r>
          </a:p>
          <a:p>
            <a:r>
              <a:rPr lang="pl-PL" dirty="0"/>
              <a:t>fragment_count	</a:t>
            </a:r>
            <a:r>
              <a:rPr lang="pl-PL" dirty="0" smtClean="0"/>
              <a:t>			</a:t>
            </a:r>
            <a:r>
              <a:rPr lang="pl-PL" i="1" dirty="0" smtClean="0"/>
              <a:t>The </a:t>
            </a:r>
            <a:r>
              <a:rPr lang="pl-PL" i="1" dirty="0"/>
              <a:t>number of fragments (physically consecutive leaf pages) in the index.</a:t>
            </a:r>
          </a:p>
          <a:p>
            <a:r>
              <a:rPr lang="pl-PL" dirty="0"/>
              <a:t>avg_fragment_size_in_pages	</a:t>
            </a:r>
            <a:r>
              <a:rPr lang="pl-PL" i="1" dirty="0"/>
              <a:t>Average number of pages in one fragment in an index.</a:t>
            </a:r>
          </a:p>
          <a:p>
            <a:endParaRPr lang="pl-PL" dirty="0"/>
          </a:p>
          <a:p>
            <a:r>
              <a:rPr lang="pl-PL" dirty="0"/>
              <a:t>After the degree of fragmentation is known, use the following table to determine the best method to correct the fragmentation.</a:t>
            </a:r>
          </a:p>
          <a:p>
            <a:endParaRPr lang="pl-PL" dirty="0"/>
          </a:p>
          <a:p>
            <a:r>
              <a:rPr lang="pl-PL" dirty="0" smtClean="0"/>
              <a:t>&gt; </a:t>
            </a:r>
            <a:r>
              <a:rPr lang="pl-PL" dirty="0"/>
              <a:t>5% and &lt; = 30%	ALTER INDEX REORGANIZE</a:t>
            </a:r>
          </a:p>
          <a:p>
            <a:r>
              <a:rPr lang="pl-PL" dirty="0"/>
              <a:t>&gt; 30%	</a:t>
            </a:r>
            <a:r>
              <a:rPr lang="pl-PL" dirty="0" smtClean="0"/>
              <a:t>		ALTER </a:t>
            </a:r>
            <a:r>
              <a:rPr lang="pl-PL" dirty="0"/>
              <a:t>INDEX REBUILD WITH (ONLINE = ON)</a:t>
            </a:r>
            <a:endParaRPr lang="pl-PL" dirty="0"/>
          </a:p>
        </p:txBody>
      </p:sp>
    </p:spTree>
    <p:extLst>
      <p:ext uri="{BB962C8B-B14F-4D97-AF65-F5344CB8AC3E}">
        <p14:creationId xmlns:p14="http://schemas.microsoft.com/office/powerpoint/2010/main" val="186438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185214"/>
          </a:xfrm>
          <a:prstGeom prst="rect">
            <a:avLst/>
          </a:prstGeom>
          <a:noFill/>
        </p:spPr>
        <p:txBody>
          <a:bodyPr wrap="square" rtlCol="0">
            <a:spAutoFit/>
          </a:bodyPr>
          <a:lstStyle/>
          <a:p>
            <a:r>
              <a:rPr lang="pl-PL" sz="2800" b="1" dirty="0" smtClean="0"/>
              <a:t>REBUILD</a:t>
            </a:r>
            <a:endParaRPr lang="en-US" sz="2800" b="1" dirty="0"/>
          </a:p>
          <a:p>
            <a:endParaRPr lang="pl-PL" dirty="0"/>
          </a:p>
          <a:p>
            <a:r>
              <a:rPr lang="en-US" dirty="0" smtClean="0"/>
              <a:t>An </a:t>
            </a:r>
            <a:r>
              <a:rPr lang="en-US" dirty="0"/>
              <a:t>index ‘rebuild’ creates a fresh, sparkling new structure for the </a:t>
            </a:r>
            <a:r>
              <a:rPr lang="en-US" dirty="0" smtClean="0"/>
              <a:t>index.</a:t>
            </a:r>
            <a:r>
              <a:rPr lang="pl-PL" dirty="0" smtClean="0"/>
              <a:t> </a:t>
            </a:r>
            <a:r>
              <a:rPr lang="en-US" dirty="0" smtClean="0"/>
              <a:t>If </a:t>
            </a:r>
            <a:r>
              <a:rPr lang="en-US" dirty="0"/>
              <a:t>the index is disabled, rebuilding brings it back to life. </a:t>
            </a:r>
            <a:endParaRPr lang="pl-PL" dirty="0" smtClean="0"/>
          </a:p>
          <a:p>
            <a:endParaRPr lang="en-US" dirty="0"/>
          </a:p>
          <a:p>
            <a:r>
              <a:rPr lang="en-US" dirty="0"/>
              <a:t>You can apply a new </a:t>
            </a:r>
            <a:r>
              <a:rPr lang="en-US" b="1" dirty="0" err="1"/>
              <a:t>fillfactor</a:t>
            </a:r>
            <a:r>
              <a:rPr lang="en-US" dirty="0"/>
              <a:t> when you rebuild an index. If you cancel a rebuild operation midway, </a:t>
            </a:r>
          </a:p>
          <a:p>
            <a:r>
              <a:rPr lang="en-US" dirty="0"/>
              <a:t>it must roll back (and if it’s being done offline, that can take a while).</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6</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2" name="Picture 1"/>
          <p:cNvPicPr>
            <a:picLocks noChangeAspect="1"/>
          </p:cNvPicPr>
          <p:nvPr/>
        </p:nvPicPr>
        <p:blipFill>
          <a:blip r:embed="rId2"/>
          <a:stretch>
            <a:fillRect/>
          </a:stretch>
        </p:blipFill>
        <p:spPr>
          <a:xfrm>
            <a:off x="489706" y="2978135"/>
            <a:ext cx="6267450" cy="3209925"/>
          </a:xfrm>
          <a:prstGeom prst="rect">
            <a:avLst/>
          </a:prstGeom>
        </p:spPr>
      </p:pic>
    </p:spTree>
    <p:extLst>
      <p:ext uri="{BB962C8B-B14F-4D97-AF65-F5344CB8AC3E}">
        <p14:creationId xmlns:p14="http://schemas.microsoft.com/office/powerpoint/2010/main" val="340993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7</a:t>
            </a:fld>
            <a:endParaRPr lang="en-US" dirty="0"/>
          </a:p>
        </p:txBody>
      </p:sp>
      <p:sp>
        <p:nvSpPr>
          <p:cNvPr id="4" name="pole tekstowe 8"/>
          <p:cNvSpPr txBox="1"/>
          <p:nvPr/>
        </p:nvSpPr>
        <p:spPr>
          <a:xfrm>
            <a:off x="489706" y="624631"/>
            <a:ext cx="10374037" cy="5509200"/>
          </a:xfrm>
          <a:prstGeom prst="rect">
            <a:avLst/>
          </a:prstGeom>
          <a:noFill/>
        </p:spPr>
        <p:txBody>
          <a:bodyPr wrap="square" rtlCol="0">
            <a:spAutoFit/>
          </a:bodyPr>
          <a:lstStyle/>
          <a:p>
            <a:r>
              <a:rPr lang="pl-PL" sz="2800" b="1" dirty="0" smtClean="0"/>
              <a:t>REBUILD OPTIONS</a:t>
            </a:r>
            <a:endParaRPr lang="en-US" sz="2800" b="1" dirty="0"/>
          </a:p>
          <a:p>
            <a:endParaRPr lang="pl-PL" dirty="0"/>
          </a:p>
          <a:p>
            <a:r>
              <a:rPr lang="en-US" b="1" dirty="0" smtClean="0"/>
              <a:t>FILLFACTOR</a:t>
            </a:r>
            <a:endParaRPr lang="pl-PL" b="1" dirty="0" smtClean="0"/>
          </a:p>
          <a:p>
            <a:r>
              <a:rPr lang="en-US" dirty="0" smtClean="0"/>
              <a:t>Specifies </a:t>
            </a:r>
            <a:r>
              <a:rPr lang="en-US" dirty="0"/>
              <a:t>a percentage that indicates how full the Database Engine should make the leaf level of each index page during index creation or alteration. </a:t>
            </a:r>
            <a:r>
              <a:rPr lang="en-US" dirty="0" err="1"/>
              <a:t>fillfactor</a:t>
            </a:r>
            <a:r>
              <a:rPr lang="en-US" dirty="0"/>
              <a:t> must be an integer value from 1 to 100. The default is 0. Fill factor values 0 and 100 are the same in all respects</a:t>
            </a:r>
            <a:r>
              <a:rPr lang="en-US" dirty="0" smtClean="0"/>
              <a:t>.</a:t>
            </a:r>
            <a:endParaRPr lang="pl-PL" dirty="0" smtClean="0"/>
          </a:p>
          <a:p>
            <a:endParaRPr lang="pl-PL" dirty="0"/>
          </a:p>
          <a:p>
            <a:r>
              <a:rPr lang="en-US" dirty="0"/>
              <a:t>An explicit FILLFACTOR setting applies only when the index is first created or rebuilt. The Database Engine does not dynamically keep the specified percentage of empty space in the pages</a:t>
            </a:r>
            <a:r>
              <a:rPr lang="en-US" dirty="0" smtClean="0"/>
              <a:t>.</a:t>
            </a:r>
            <a:endParaRPr lang="pl-PL" dirty="0" smtClean="0"/>
          </a:p>
          <a:p>
            <a:endParaRPr lang="pl-PL" dirty="0"/>
          </a:p>
          <a:p>
            <a:r>
              <a:rPr lang="en-US" b="1" dirty="0"/>
              <a:t>DATA_COMPRESSION</a:t>
            </a:r>
          </a:p>
          <a:p>
            <a:r>
              <a:rPr lang="en-US" dirty="0"/>
              <a:t>Specifies the data compression option for the specified index, partition number, or range of partitions. The options are as follows:</a:t>
            </a:r>
          </a:p>
          <a:p>
            <a:endParaRPr lang="en-US" dirty="0"/>
          </a:p>
          <a:p>
            <a:pPr marL="285750" indent="-285750">
              <a:buFont typeface="Arial" panose="020B0604020202020204" pitchFamily="34" charset="0"/>
              <a:buChar char="•"/>
            </a:pPr>
            <a:r>
              <a:rPr lang="en-US" b="1" dirty="0" smtClean="0"/>
              <a:t>NONE</a:t>
            </a:r>
            <a:r>
              <a:rPr lang="pl-PL" dirty="0" smtClean="0"/>
              <a:t>: 	</a:t>
            </a:r>
            <a:r>
              <a:rPr lang="en-US" dirty="0" smtClean="0"/>
              <a:t>Index </a:t>
            </a:r>
            <a:r>
              <a:rPr lang="en-US" dirty="0"/>
              <a:t>or specified partitions are not compressed. This does not apply to </a:t>
            </a:r>
            <a:r>
              <a:rPr lang="en-US" dirty="0" err="1"/>
              <a:t>columnstore</a:t>
            </a:r>
            <a:r>
              <a:rPr lang="en-US" dirty="0"/>
              <a:t> indexes</a:t>
            </a:r>
            <a:r>
              <a:rPr lang="en-US" dirty="0" smtClean="0"/>
              <a:t>.</a:t>
            </a:r>
            <a:endParaRPr lang="en-US" dirty="0"/>
          </a:p>
          <a:p>
            <a:pPr marL="285750" indent="-285750">
              <a:buFont typeface="Arial" panose="020B0604020202020204" pitchFamily="34" charset="0"/>
              <a:buChar char="•"/>
            </a:pPr>
            <a:r>
              <a:rPr lang="en-US" b="1" dirty="0" smtClean="0"/>
              <a:t>ROW</a:t>
            </a:r>
            <a:r>
              <a:rPr lang="pl-PL" dirty="0" smtClean="0"/>
              <a:t>: 		</a:t>
            </a:r>
            <a:r>
              <a:rPr lang="en-US" dirty="0" smtClean="0"/>
              <a:t>Index </a:t>
            </a:r>
            <a:r>
              <a:rPr lang="en-US" dirty="0"/>
              <a:t>or specified partitions are compressed by using row compression. This does not apply to </a:t>
            </a:r>
            <a:r>
              <a:rPr lang="pl-PL" dirty="0" smtClean="0"/>
              <a:t>			</a:t>
            </a:r>
            <a:r>
              <a:rPr lang="en-US" dirty="0" err="1" smtClean="0"/>
              <a:t>columnstore</a:t>
            </a:r>
            <a:r>
              <a:rPr lang="en-US" dirty="0" smtClean="0"/>
              <a:t> </a:t>
            </a:r>
            <a:r>
              <a:rPr lang="en-US" dirty="0"/>
              <a:t>indexes</a:t>
            </a:r>
            <a:r>
              <a:rPr lang="en-US" dirty="0" smtClean="0"/>
              <a:t>.</a:t>
            </a:r>
            <a:endParaRPr lang="en-US" dirty="0"/>
          </a:p>
          <a:p>
            <a:pPr marL="285750" indent="-285750">
              <a:buFont typeface="Arial" panose="020B0604020202020204" pitchFamily="34" charset="0"/>
              <a:buChar char="•"/>
            </a:pPr>
            <a:r>
              <a:rPr lang="en-US" b="1" dirty="0" smtClean="0"/>
              <a:t>PAGE</a:t>
            </a:r>
            <a:r>
              <a:rPr lang="pl-PL" dirty="0" smtClean="0"/>
              <a:t>: 	</a:t>
            </a:r>
            <a:r>
              <a:rPr lang="en-US" dirty="0" smtClean="0"/>
              <a:t>Index </a:t>
            </a:r>
            <a:r>
              <a:rPr lang="en-US" dirty="0"/>
              <a:t>or specified partitions are compressed by using page compression. This does not apply </a:t>
            </a:r>
            <a:r>
              <a:rPr lang="pl-PL" dirty="0" smtClean="0"/>
              <a:t>			</a:t>
            </a:r>
            <a:r>
              <a:rPr lang="en-US" dirty="0" smtClean="0"/>
              <a:t>to </a:t>
            </a:r>
            <a:r>
              <a:rPr lang="en-US" dirty="0" err="1"/>
              <a:t>columnstore</a:t>
            </a:r>
            <a:r>
              <a:rPr lang="en-US" dirty="0"/>
              <a:t> indexes.</a:t>
            </a:r>
            <a:endParaRPr lang="pl-PL" dirty="0"/>
          </a:p>
        </p:txBody>
      </p:sp>
    </p:spTree>
    <p:extLst>
      <p:ext uri="{BB962C8B-B14F-4D97-AF65-F5344CB8AC3E}">
        <p14:creationId xmlns:p14="http://schemas.microsoft.com/office/powerpoint/2010/main" val="258250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smtClean="0"/>
              <a:t>REORGANIZE </a:t>
            </a:r>
          </a:p>
          <a:p>
            <a:endParaRPr lang="en-US" dirty="0"/>
          </a:p>
          <a:p>
            <a:r>
              <a:rPr lang="en-US" dirty="0"/>
              <a:t>This option is more lightweight. It runs through the leaf level of the index, </a:t>
            </a:r>
          </a:p>
          <a:p>
            <a:r>
              <a:rPr lang="en-US" dirty="0"/>
              <a:t>and as it goes it fixes physical ordering of pages and also compacts pages to apply any previously set </a:t>
            </a:r>
            <a:r>
              <a:rPr lang="en-US" dirty="0" err="1"/>
              <a:t>fillfactor</a:t>
            </a:r>
            <a:r>
              <a:rPr lang="en-US" dirty="0"/>
              <a:t> settings</a:t>
            </a:r>
            <a:r>
              <a:rPr lang="en-US" dirty="0" smtClean="0"/>
              <a:t>.</a:t>
            </a:r>
            <a:endParaRPr lang="pl-PL" dirty="0" smtClean="0"/>
          </a:p>
          <a:p>
            <a:endParaRPr lang="en-US" dirty="0"/>
          </a:p>
          <a:p>
            <a:r>
              <a:rPr lang="en-US" dirty="0"/>
              <a:t>This operation is </a:t>
            </a:r>
            <a:r>
              <a:rPr lang="en-US" b="1" dirty="0"/>
              <a:t>always online</a:t>
            </a:r>
            <a:r>
              <a:rPr lang="en-US" dirty="0"/>
              <a:t>, and if you cancel it then it’s able to just stop where it is (it doesn’t have a giant operation to rollback).</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8</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Developing SQL Databases</a:t>
            </a:r>
            <a:endParaRPr lang="pl-PL" dirty="0"/>
          </a:p>
        </p:txBody>
      </p:sp>
      <p:pic>
        <p:nvPicPr>
          <p:cNvPr id="2" name="Picture 1"/>
          <p:cNvPicPr>
            <a:picLocks noChangeAspect="1"/>
          </p:cNvPicPr>
          <p:nvPr/>
        </p:nvPicPr>
        <p:blipFill>
          <a:blip r:embed="rId2"/>
          <a:stretch>
            <a:fillRect/>
          </a:stretch>
        </p:blipFill>
        <p:spPr>
          <a:xfrm>
            <a:off x="489706" y="3704682"/>
            <a:ext cx="5953125" cy="1285875"/>
          </a:xfrm>
          <a:prstGeom prst="rect">
            <a:avLst/>
          </a:prstGeom>
        </p:spPr>
      </p:pic>
    </p:spTree>
    <p:extLst>
      <p:ext uri="{BB962C8B-B14F-4D97-AF65-F5344CB8AC3E}">
        <p14:creationId xmlns:p14="http://schemas.microsoft.com/office/powerpoint/2010/main" val="958202145"/>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1316</TotalTime>
  <Words>420</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Wingdings 2</vt:lpstr>
      <vt:lpstr>Ramka</vt:lpstr>
      <vt:lpstr>Developing SQL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479</cp:revision>
  <dcterms:created xsi:type="dcterms:W3CDTF">2016-10-31T15:19:50Z</dcterms:created>
  <dcterms:modified xsi:type="dcterms:W3CDTF">2018-10-05T11:27:52Z</dcterms:modified>
</cp:coreProperties>
</file>