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4"/>
  </p:notesMasterIdLst>
  <p:sldIdLst>
    <p:sldId id="256" r:id="rId2"/>
    <p:sldId id="325" r:id="rId3"/>
    <p:sldId id="333" r:id="rId4"/>
    <p:sldId id="336" r:id="rId5"/>
    <p:sldId id="335" r:id="rId6"/>
    <p:sldId id="340" r:id="rId7"/>
    <p:sldId id="341" r:id="rId8"/>
    <p:sldId id="342" r:id="rId9"/>
    <p:sldId id="338" r:id="rId10"/>
    <p:sldId id="337" r:id="rId11"/>
    <p:sldId id="334" r:id="rId12"/>
    <p:sldId id="33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6" d="100"/>
          <a:sy n="116" d="100"/>
        </p:scale>
        <p:origin x="348"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29/10/2018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2</a:t>
            </a:fld>
            <a:endParaRPr lang="en-GB"/>
          </a:p>
        </p:txBody>
      </p:sp>
    </p:spTree>
    <p:extLst>
      <p:ext uri="{BB962C8B-B14F-4D97-AF65-F5344CB8AC3E}">
        <p14:creationId xmlns:p14="http://schemas.microsoft.com/office/powerpoint/2010/main" val="98886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E97A48B5-492C-4784-BDC1-82BF19759CEB}" type="datetime1">
              <a:rPr lang="en-US" smtClean="0"/>
              <a:t>10/29/2018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6937A85-7ED8-40F6-83B6-2D6D4488CDCD}" type="datetime1">
              <a:rPr lang="en-US" smtClean="0"/>
              <a:t>10/29/2018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70DA9F79-81C5-4D9A-B768-E4326FCB01EC}" type="datetime1">
              <a:rPr lang="en-US" smtClean="0"/>
              <a:t>10/29/2018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9E95E8BD-FD84-4146-AB41-5ADDF4A72D4C}" type="datetime1">
              <a:rPr lang="en-US" smtClean="0"/>
              <a:t>10/29/2018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7DC66A9A-51DF-4E34-B458-1EF5B1BB85A1}" type="datetime1">
              <a:rPr lang="en-US" smtClean="0"/>
              <a:t>10/29/2018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1C67D637-CFAC-455E-8A1F-8F71CDE24713}" type="datetime1">
              <a:rPr lang="en-US" smtClean="0"/>
              <a:t>10/29/2018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2866A014-90A8-4BCA-9E97-A262B7D5C94B}" type="datetime1">
              <a:rPr lang="en-US" smtClean="0"/>
              <a:t>10/29/2018</a:t>
            </a:fld>
            <a:endParaRPr lang="en-US" dirty="0"/>
          </a:p>
        </p:txBody>
      </p:sp>
      <p:sp>
        <p:nvSpPr>
          <p:cNvPr id="11" name="Footer Placeholder 10"/>
          <p:cNvSpPr>
            <a:spLocks noGrp="1"/>
          </p:cNvSpPr>
          <p:nvPr>
            <p:ph type="ftr" sz="quarter" idx="11"/>
          </p:nvPr>
        </p:nvSpPr>
        <p:spPr/>
        <p:txBody>
          <a:bodyPr/>
          <a:lstStyle/>
          <a:p>
            <a:r>
              <a:rPr lang="en-US" smtClean="0"/>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2662B74A-A950-4088-858B-B8F5F3A343DB}" type="datetime1">
              <a:rPr lang="en-US" smtClean="0"/>
              <a:t>10/29/2018</a:t>
            </a:fld>
            <a:endParaRPr lang="en-US" dirty="0"/>
          </a:p>
        </p:txBody>
      </p:sp>
      <p:sp>
        <p:nvSpPr>
          <p:cNvPr id="7" name="Footer Placeholder 6"/>
          <p:cNvSpPr>
            <a:spLocks noGrp="1"/>
          </p:cNvSpPr>
          <p:nvPr>
            <p:ph type="ftr" sz="quarter" idx="11"/>
          </p:nvPr>
        </p:nvSpPr>
        <p:spPr/>
        <p:txBody>
          <a:bodyPr/>
          <a:lstStyle/>
          <a:p>
            <a:r>
              <a:rPr lang="en-US" smtClean="0"/>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07E39A0-E1BA-49A1-87C7-7E8253D6D7BD}" type="datetime1">
              <a:rPr lang="en-US" smtClean="0"/>
              <a:t>10/29/2018</a:t>
            </a:fld>
            <a:endParaRPr lang="en-US" dirty="0"/>
          </a:p>
        </p:txBody>
      </p:sp>
      <p:sp>
        <p:nvSpPr>
          <p:cNvPr id="6" name="Footer Placeholder 5"/>
          <p:cNvSpPr>
            <a:spLocks noGrp="1"/>
          </p:cNvSpPr>
          <p:nvPr>
            <p:ph type="ftr" sz="quarter" idx="11"/>
          </p:nvPr>
        </p:nvSpPr>
        <p:spPr/>
        <p:txBody>
          <a:bodyPr/>
          <a:lstStyle/>
          <a:p>
            <a:r>
              <a:rPr lang="en-US" smtClean="0"/>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005A2707-BB22-4B5F-B9AA-42B2E998071C}" type="datetime1">
              <a:rPr lang="en-US" smtClean="0"/>
              <a:t>10/29/2018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FF02C293-BFE3-4463-9B07-AF47DCBEC05F}" type="datetime1">
              <a:rPr lang="en-US" smtClean="0"/>
              <a:t>10/29/2018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BC3A431-7A4B-44BF-9E9C-CD961A3B809B}" type="datetime1">
              <a:rPr lang="en-US" smtClean="0"/>
              <a:t>10/29/2018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Columnstore</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Rectangle 4"/>
          <p:cNvSpPr/>
          <p:nvPr/>
        </p:nvSpPr>
        <p:spPr>
          <a:xfrm>
            <a:off x="546847" y="510605"/>
            <a:ext cx="10291482" cy="3077766"/>
          </a:xfrm>
          <a:prstGeom prst="rect">
            <a:avLst/>
          </a:prstGeom>
        </p:spPr>
        <p:txBody>
          <a:bodyPr wrap="square">
            <a:spAutoFit/>
          </a:bodyPr>
          <a:lstStyle/>
          <a:p>
            <a:r>
              <a:rPr lang="pl-PL" sz="3200" b="1" dirty="0" smtClean="0"/>
              <a:t>LIMITATIONS</a:t>
            </a:r>
          </a:p>
          <a:p>
            <a:endParaRPr lang="pl-PL" dirty="0" smtClean="0"/>
          </a:p>
          <a:p>
            <a:r>
              <a:rPr lang="pl-PL" dirty="0"/>
              <a:t>There are several data types that are not supported:</a:t>
            </a:r>
          </a:p>
          <a:p>
            <a:endParaRPr lang="pl-PL" dirty="0"/>
          </a:p>
          <a:p>
            <a:pPr marL="742950" lvl="1" indent="-285750">
              <a:buFont typeface="Arial" panose="020B0604020202020204" pitchFamily="34" charset="0"/>
              <a:buChar char="•"/>
            </a:pPr>
            <a:r>
              <a:rPr lang="pl-PL" dirty="0"/>
              <a:t>varchar(max) and nvarchar(max)</a:t>
            </a:r>
          </a:p>
          <a:p>
            <a:pPr marL="742950" lvl="1" indent="-285750">
              <a:buFont typeface="Arial" panose="020B0604020202020204" pitchFamily="34" charset="0"/>
              <a:buChar char="•"/>
            </a:pPr>
            <a:r>
              <a:rPr lang="pl-PL" dirty="0"/>
              <a:t>rowversion (also known as timestamp)</a:t>
            </a:r>
          </a:p>
          <a:p>
            <a:pPr marL="742950" lvl="1" indent="-285750">
              <a:buFont typeface="Arial" panose="020B0604020202020204" pitchFamily="34" charset="0"/>
              <a:buChar char="•"/>
            </a:pPr>
            <a:r>
              <a:rPr lang="pl-PL" dirty="0"/>
              <a:t>sql_variant</a:t>
            </a:r>
          </a:p>
          <a:p>
            <a:pPr marL="742950" lvl="1" indent="-285750">
              <a:buFont typeface="Arial" panose="020B0604020202020204" pitchFamily="34" charset="0"/>
              <a:buChar char="•"/>
            </a:pPr>
            <a:r>
              <a:rPr lang="pl-PL" dirty="0"/>
              <a:t>CLR based types (hierarchyid and spatial types)</a:t>
            </a:r>
          </a:p>
          <a:p>
            <a:pPr marL="742950" lvl="1" indent="-285750">
              <a:buFont typeface="Arial" panose="020B0604020202020204" pitchFamily="34" charset="0"/>
              <a:buChar char="•"/>
            </a:pPr>
            <a:r>
              <a:rPr lang="pl-PL" dirty="0"/>
              <a:t>xml</a:t>
            </a:r>
          </a:p>
          <a:p>
            <a:pPr marL="742950" lvl="1" indent="-285750">
              <a:buFont typeface="Arial" panose="020B0604020202020204" pitchFamily="34" charset="0"/>
              <a:buChar char="•"/>
            </a:pPr>
            <a:r>
              <a:rPr lang="pl-PL" dirty="0"/>
              <a:t>ntext, text, and </a:t>
            </a:r>
            <a:r>
              <a:rPr lang="pl-PL" dirty="0" smtClean="0"/>
              <a:t>image</a:t>
            </a:r>
            <a:endParaRPr lang="pl-PL" dirty="0"/>
          </a:p>
        </p:txBody>
      </p:sp>
    </p:spTree>
    <p:extLst>
      <p:ext uri="{BB962C8B-B14F-4D97-AF65-F5344CB8AC3E}">
        <p14:creationId xmlns:p14="http://schemas.microsoft.com/office/powerpoint/2010/main" val="3463472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Rectangle 4"/>
          <p:cNvSpPr/>
          <p:nvPr/>
        </p:nvSpPr>
        <p:spPr>
          <a:xfrm>
            <a:off x="546847" y="510605"/>
            <a:ext cx="10291482" cy="5786199"/>
          </a:xfrm>
          <a:prstGeom prst="rect">
            <a:avLst/>
          </a:prstGeom>
        </p:spPr>
        <p:txBody>
          <a:bodyPr wrap="square">
            <a:spAutoFit/>
          </a:bodyPr>
          <a:lstStyle/>
          <a:p>
            <a:r>
              <a:rPr lang="pl-PL" sz="3200" b="1" dirty="0" smtClean="0"/>
              <a:t>CLUSTERED vs. NON-CLUSTERED</a:t>
            </a:r>
          </a:p>
          <a:p>
            <a:endParaRPr lang="pl-PL" b="1" dirty="0" smtClean="0"/>
          </a:p>
          <a:p>
            <a:r>
              <a:rPr lang="pl-PL" sz="1600" b="1" dirty="0" smtClean="0"/>
              <a:t>CLUSTERED COLUMNSTORE INDEX</a:t>
            </a:r>
          </a:p>
          <a:p>
            <a:endParaRPr lang="pl-PL" sz="1600" b="1" dirty="0" smtClean="0"/>
          </a:p>
          <a:p>
            <a:pPr lvl="1"/>
            <a:r>
              <a:rPr lang="en-US" sz="1600" i="1" dirty="0" smtClean="0"/>
              <a:t>A </a:t>
            </a:r>
            <a:r>
              <a:rPr lang="en-US" sz="1600" i="1" dirty="0"/>
              <a:t>clustered </a:t>
            </a:r>
            <a:r>
              <a:rPr lang="en-US" sz="1600" i="1" dirty="0" err="1"/>
              <a:t>columnstore</a:t>
            </a:r>
            <a:r>
              <a:rPr lang="en-US" sz="1600" i="1" dirty="0"/>
              <a:t> index is the </a:t>
            </a:r>
            <a:r>
              <a:rPr lang="en-US" sz="1600" b="1" i="1" dirty="0"/>
              <a:t>physical storage </a:t>
            </a:r>
            <a:r>
              <a:rPr lang="en-US" sz="1600" i="1" dirty="0"/>
              <a:t>for the entire table.</a:t>
            </a:r>
          </a:p>
          <a:p>
            <a:pPr lvl="1"/>
            <a:endParaRPr lang="en-US" sz="1600" i="1" dirty="0"/>
          </a:p>
          <a:p>
            <a:pPr lvl="1"/>
            <a:r>
              <a:rPr lang="en-US" sz="1600" i="1" dirty="0"/>
              <a:t>To reduce fragmentation of the column segments and improve performance</a:t>
            </a:r>
            <a:r>
              <a:rPr lang="en-US" sz="1600" i="1" dirty="0" smtClean="0"/>
              <a:t>,</a:t>
            </a:r>
            <a:r>
              <a:rPr lang="pl-PL" sz="1600" i="1" dirty="0" smtClean="0"/>
              <a:t> </a:t>
            </a:r>
            <a:r>
              <a:rPr lang="en-US" sz="1600" i="1" dirty="0" smtClean="0"/>
              <a:t>the </a:t>
            </a:r>
            <a:r>
              <a:rPr lang="en-US" sz="1600" i="1" dirty="0" err="1"/>
              <a:t>columnstore</a:t>
            </a:r>
            <a:r>
              <a:rPr lang="en-US" sz="1600" i="1" dirty="0"/>
              <a:t> index might store some data temporarily into a clustered index called a </a:t>
            </a:r>
            <a:r>
              <a:rPr lang="en-US" sz="1600" b="1" i="1" dirty="0" err="1"/>
              <a:t>deltastore</a:t>
            </a:r>
            <a:r>
              <a:rPr lang="en-US" sz="1600" i="1" dirty="0"/>
              <a:t> and a </a:t>
            </a:r>
            <a:r>
              <a:rPr lang="en-US" sz="1600" i="1" dirty="0" smtClean="0"/>
              <a:t>b</a:t>
            </a:r>
            <a:r>
              <a:rPr lang="pl-PL" sz="1600" i="1" dirty="0" smtClean="0"/>
              <a:t>-</a:t>
            </a:r>
            <a:r>
              <a:rPr lang="en-US" sz="1600" i="1" dirty="0" smtClean="0"/>
              <a:t>tree </a:t>
            </a:r>
            <a:r>
              <a:rPr lang="en-US" sz="1600" i="1" dirty="0"/>
              <a:t>list of IDs for deleted rows. </a:t>
            </a:r>
            <a:r>
              <a:rPr lang="en-US" sz="1600" i="1" dirty="0" smtClean="0"/>
              <a:t>The </a:t>
            </a:r>
            <a:r>
              <a:rPr lang="en-US" sz="1600" i="1" dirty="0" err="1"/>
              <a:t>deltastore</a:t>
            </a:r>
            <a:r>
              <a:rPr lang="en-US" sz="1600" i="1" dirty="0"/>
              <a:t> operations are handled behind the scenes. To return the correct query results</a:t>
            </a:r>
            <a:r>
              <a:rPr lang="en-US" sz="1600" i="1" dirty="0" smtClean="0"/>
              <a:t>,</a:t>
            </a:r>
            <a:r>
              <a:rPr lang="pl-PL" sz="1600" i="1" dirty="0" smtClean="0"/>
              <a:t> </a:t>
            </a:r>
            <a:r>
              <a:rPr lang="en-US" sz="1600" i="1" dirty="0" smtClean="0"/>
              <a:t>the </a:t>
            </a:r>
            <a:r>
              <a:rPr lang="en-US" sz="1600" i="1" dirty="0"/>
              <a:t>clustered </a:t>
            </a:r>
            <a:r>
              <a:rPr lang="en-US" sz="1600" i="1" dirty="0" err="1"/>
              <a:t>columnstore</a:t>
            </a:r>
            <a:r>
              <a:rPr lang="en-US" sz="1600" i="1" dirty="0"/>
              <a:t> index combines query results from both the </a:t>
            </a:r>
            <a:r>
              <a:rPr lang="en-US" sz="1600" i="1" dirty="0" err="1"/>
              <a:t>columnstore</a:t>
            </a:r>
            <a:r>
              <a:rPr lang="en-US" sz="1600" i="1" dirty="0"/>
              <a:t> and the </a:t>
            </a:r>
            <a:r>
              <a:rPr lang="en-US" sz="1600" i="1" dirty="0" err="1"/>
              <a:t>deltastore</a:t>
            </a:r>
            <a:r>
              <a:rPr lang="en-US" sz="1600" i="1" dirty="0"/>
              <a:t>.</a:t>
            </a:r>
          </a:p>
          <a:p>
            <a:endParaRPr lang="en-US" sz="1600" dirty="0"/>
          </a:p>
          <a:p>
            <a:r>
              <a:rPr lang="pl-PL" sz="1600" b="1" dirty="0" smtClean="0"/>
              <a:t>NON-CLUSTERED </a:t>
            </a:r>
            <a:r>
              <a:rPr lang="pl-PL" sz="1600" b="1" dirty="0"/>
              <a:t>COLUMNSTORE INDEX</a:t>
            </a:r>
          </a:p>
          <a:p>
            <a:endParaRPr lang="pl-PL" sz="1600" b="1" dirty="0" smtClean="0"/>
          </a:p>
          <a:p>
            <a:pPr lvl="1"/>
            <a:r>
              <a:rPr lang="en-US" sz="1600" i="1" dirty="0" smtClean="0"/>
              <a:t>A </a:t>
            </a:r>
            <a:r>
              <a:rPr lang="en-US" sz="1600" i="1" dirty="0" err="1"/>
              <a:t>nonclustered</a:t>
            </a:r>
            <a:r>
              <a:rPr lang="en-US" sz="1600" i="1" dirty="0"/>
              <a:t> </a:t>
            </a:r>
            <a:r>
              <a:rPr lang="en-US" sz="1600" i="1" dirty="0" err="1"/>
              <a:t>columnstore</a:t>
            </a:r>
            <a:r>
              <a:rPr lang="en-US" sz="1600" i="1" dirty="0"/>
              <a:t> index and a clustered </a:t>
            </a:r>
            <a:r>
              <a:rPr lang="en-US" sz="1600" i="1" dirty="0" err="1"/>
              <a:t>columnstore</a:t>
            </a:r>
            <a:r>
              <a:rPr lang="en-US" sz="1600" i="1" dirty="0"/>
              <a:t> index function the same. </a:t>
            </a:r>
            <a:r>
              <a:rPr lang="en-US" sz="1600" i="1" dirty="0" smtClean="0"/>
              <a:t>The </a:t>
            </a:r>
            <a:r>
              <a:rPr lang="en-US" sz="1600" i="1" dirty="0"/>
              <a:t>difference is that a </a:t>
            </a:r>
            <a:r>
              <a:rPr lang="en-US" sz="1600" b="1" i="1" dirty="0" err="1"/>
              <a:t>nonclustered</a:t>
            </a:r>
            <a:r>
              <a:rPr lang="en-US" sz="1600" b="1" i="1" dirty="0"/>
              <a:t> index is a secondary index </a:t>
            </a:r>
            <a:r>
              <a:rPr lang="en-US" sz="1600" i="1" dirty="0"/>
              <a:t>that's created on a </a:t>
            </a:r>
            <a:r>
              <a:rPr lang="en-US" sz="1600" i="1" dirty="0" err="1"/>
              <a:t>rowstore</a:t>
            </a:r>
            <a:r>
              <a:rPr lang="en-US" sz="1600" i="1" dirty="0"/>
              <a:t> table, </a:t>
            </a:r>
            <a:r>
              <a:rPr lang="en-US" sz="1600" i="1" dirty="0" smtClean="0"/>
              <a:t>but </a:t>
            </a:r>
            <a:r>
              <a:rPr lang="en-US" sz="1600" i="1" dirty="0"/>
              <a:t>a clustered </a:t>
            </a:r>
            <a:r>
              <a:rPr lang="en-US" sz="1600" i="1" dirty="0" err="1"/>
              <a:t>columnstore</a:t>
            </a:r>
            <a:r>
              <a:rPr lang="en-US" sz="1600" i="1" dirty="0"/>
              <a:t> index is the primary storage for the entire table.</a:t>
            </a:r>
          </a:p>
          <a:p>
            <a:pPr lvl="1"/>
            <a:endParaRPr lang="en-US" sz="1600" i="1" dirty="0"/>
          </a:p>
          <a:p>
            <a:pPr lvl="1"/>
            <a:r>
              <a:rPr lang="en-US" sz="1600" i="1" dirty="0"/>
              <a:t>The </a:t>
            </a:r>
            <a:r>
              <a:rPr lang="en-US" sz="1600" i="1" dirty="0" err="1"/>
              <a:t>nonclustered</a:t>
            </a:r>
            <a:r>
              <a:rPr lang="en-US" sz="1600" i="1" dirty="0"/>
              <a:t> index contains a copy of part or all of the rows and columns in the underlying table. </a:t>
            </a:r>
            <a:r>
              <a:rPr lang="en-US" sz="1600" i="1" dirty="0" smtClean="0"/>
              <a:t>The </a:t>
            </a:r>
            <a:r>
              <a:rPr lang="en-US" sz="1600" i="1" dirty="0"/>
              <a:t>index is defined as one or more columns of the table and has an optional condition that filters the rows.</a:t>
            </a:r>
          </a:p>
          <a:p>
            <a:pPr lvl="1"/>
            <a:endParaRPr lang="en-US" sz="1600" i="1" dirty="0"/>
          </a:p>
          <a:p>
            <a:pPr lvl="1"/>
            <a:r>
              <a:rPr lang="en-US" sz="1600" i="1" dirty="0"/>
              <a:t>A </a:t>
            </a:r>
            <a:r>
              <a:rPr lang="en-US" sz="1600" i="1" dirty="0" err="1"/>
              <a:t>nonclustered</a:t>
            </a:r>
            <a:r>
              <a:rPr lang="en-US" sz="1600" i="1" dirty="0"/>
              <a:t> </a:t>
            </a:r>
            <a:r>
              <a:rPr lang="en-US" sz="1600" i="1" dirty="0" err="1"/>
              <a:t>columnstore</a:t>
            </a:r>
            <a:r>
              <a:rPr lang="en-US" sz="1600" i="1" dirty="0"/>
              <a:t> index enables real-time operational analytics </a:t>
            </a:r>
            <a:r>
              <a:rPr lang="en-US" sz="1600" i="1" dirty="0" smtClean="0"/>
              <a:t>where </a:t>
            </a:r>
            <a:r>
              <a:rPr lang="en-US" sz="1600" i="1" dirty="0"/>
              <a:t>the OLTP workload uses the underlying clustered index while analytics run concurrently on the </a:t>
            </a:r>
            <a:r>
              <a:rPr lang="en-US" sz="1600" i="1" dirty="0" err="1"/>
              <a:t>columnstore</a:t>
            </a:r>
            <a:r>
              <a:rPr lang="en-US" sz="1600" i="1" dirty="0"/>
              <a:t> index.</a:t>
            </a:r>
            <a:endParaRPr lang="pl-PL" sz="1600" i="1" dirty="0"/>
          </a:p>
        </p:txBody>
      </p:sp>
    </p:spTree>
    <p:extLst>
      <p:ext uri="{BB962C8B-B14F-4D97-AF65-F5344CB8AC3E}">
        <p14:creationId xmlns:p14="http://schemas.microsoft.com/office/powerpoint/2010/main" val="34970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12</a:t>
            </a:fld>
            <a:endParaRPr lang="en-US" dirty="0"/>
          </a:p>
        </p:txBody>
      </p:sp>
      <p:sp>
        <p:nvSpPr>
          <p:cNvPr id="4" name="Rectangle 3"/>
          <p:cNvSpPr/>
          <p:nvPr/>
        </p:nvSpPr>
        <p:spPr>
          <a:xfrm>
            <a:off x="802341" y="914069"/>
            <a:ext cx="9831794" cy="4278094"/>
          </a:xfrm>
          <a:prstGeom prst="rect">
            <a:avLst/>
          </a:prstGeom>
        </p:spPr>
        <p:txBody>
          <a:bodyPr wrap="square">
            <a:spAutoFit/>
          </a:bodyPr>
          <a:lstStyle/>
          <a:p>
            <a:pPr lvl="1"/>
            <a:endParaRPr lang="pl-PL" sz="1600" i="1" dirty="0"/>
          </a:p>
          <a:p>
            <a:r>
              <a:rPr lang="pl-PL" sz="1600" b="1" dirty="0"/>
              <a:t>USING FILTERED NON-CLUSTERED COLUMNSTORE INDEXES TO TARGET COLDER DATA</a:t>
            </a:r>
          </a:p>
          <a:p>
            <a:pPr lvl="1"/>
            <a:r>
              <a:rPr lang="pl-PL" sz="1600" i="1" dirty="0"/>
              <a:t>Similar to filtered rowstore indexes, non-clustered columnstore indexes have filter clauses that allow you to target only data that is of a certain status.</a:t>
            </a:r>
          </a:p>
          <a:p>
            <a:endParaRPr lang="pl-PL" sz="1600" b="1" dirty="0" smtClean="0"/>
          </a:p>
          <a:p>
            <a:r>
              <a:rPr lang="pl-PL" sz="1600" b="1" dirty="0" smtClean="0"/>
              <a:t>DELAYING ADDING ROWS TO COMPRESSED ROWGROUPS</a:t>
            </a:r>
          </a:p>
          <a:p>
            <a:pPr lvl="1"/>
            <a:r>
              <a:rPr lang="pl-PL" sz="1600" i="1" dirty="0" smtClean="0"/>
              <a:t>Columnstore </a:t>
            </a:r>
            <a:r>
              <a:rPr lang="pl-PL" sz="1600" i="1" dirty="0"/>
              <a:t>indexes have to be maintained in the same transaction with the </a:t>
            </a:r>
            <a:r>
              <a:rPr lang="pl-PL" sz="1600" i="1" dirty="0" smtClean="0"/>
              <a:t>modification statement</a:t>
            </a:r>
            <a:r>
              <a:rPr lang="pl-PL" sz="1600" i="1" dirty="0"/>
              <a:t>, just like normal indexes. However, modifications are done in a multi-step </a:t>
            </a:r>
            <a:r>
              <a:rPr lang="pl-PL" sz="1600" i="1" dirty="0" smtClean="0"/>
              <a:t>process that </a:t>
            </a:r>
            <a:r>
              <a:rPr lang="pl-PL" sz="1600" i="1" dirty="0"/>
              <a:t>is optimized for the loading of the data. As described earlier, all modifications are </a:t>
            </a:r>
            <a:r>
              <a:rPr lang="pl-PL" sz="1600" i="1" dirty="0" smtClean="0"/>
              <a:t>done as </a:t>
            </a:r>
            <a:r>
              <a:rPr lang="pl-PL" sz="1600" i="1" dirty="0"/>
              <a:t>an insert into the delta store, a delete from a column segment or the delta store, or </a:t>
            </a:r>
            <a:r>
              <a:rPr lang="pl-PL" sz="1600" i="1" dirty="0" smtClean="0"/>
              <a:t>both for </a:t>
            </a:r>
            <a:r>
              <a:rPr lang="pl-PL" sz="1600" i="1" dirty="0"/>
              <a:t>an update to a row. The data is organized into compressed segments over time, </a:t>
            </a:r>
            <a:r>
              <a:rPr lang="pl-PL" sz="1600" i="1" dirty="0" smtClean="0"/>
              <a:t>which is </a:t>
            </a:r>
            <a:r>
              <a:rPr lang="pl-PL" sz="1600" i="1" dirty="0"/>
              <a:t>a burden in a very busy system. Note that many rows in an OLTP system can be </a:t>
            </a:r>
            <a:r>
              <a:rPr lang="pl-PL" sz="1600" i="1" dirty="0" smtClean="0"/>
              <a:t>updated multiple </a:t>
            </a:r>
            <a:r>
              <a:rPr lang="pl-PL" sz="1600" i="1" dirty="0"/>
              <a:t>times soon after rows are created, but in many systems are relatively static as </a:t>
            </a:r>
            <a:r>
              <a:rPr lang="pl-PL" sz="1600" i="1" dirty="0" smtClean="0"/>
              <a:t>time passes.</a:t>
            </a:r>
          </a:p>
          <a:p>
            <a:pPr lvl="1"/>
            <a:endParaRPr lang="pl-PL" sz="1600" i="1" dirty="0"/>
          </a:p>
          <a:p>
            <a:pPr lvl="1"/>
            <a:r>
              <a:rPr lang="pl-PL" sz="1600" i="1" dirty="0"/>
              <a:t>Hence there is a setting that lets you control the amount of time the data stays in </a:t>
            </a:r>
            <a:r>
              <a:rPr lang="pl-PL" sz="1600" i="1" dirty="0" smtClean="0"/>
              <a:t>the deltastore</a:t>
            </a:r>
            <a:r>
              <a:rPr lang="pl-PL" sz="1600" i="1" dirty="0"/>
              <a:t>. </a:t>
            </a:r>
            <a:endParaRPr lang="pl-PL" sz="1600" i="1" dirty="0" smtClean="0"/>
          </a:p>
          <a:p>
            <a:pPr lvl="1"/>
            <a:endParaRPr lang="pl-PL" sz="1600" i="1" dirty="0"/>
          </a:p>
          <a:p>
            <a:pPr lvl="1"/>
            <a:r>
              <a:rPr lang="pl-PL" sz="1600" i="1" dirty="0" smtClean="0"/>
              <a:t>The </a:t>
            </a:r>
            <a:r>
              <a:rPr lang="pl-PL" sz="1600" i="1" dirty="0"/>
              <a:t>setting is: </a:t>
            </a:r>
            <a:r>
              <a:rPr lang="pl-PL" sz="1600" b="1" i="1" dirty="0"/>
              <a:t>COMPRESSION_DELAY</a:t>
            </a:r>
            <a:r>
              <a:rPr lang="pl-PL" sz="1600" i="1" dirty="0"/>
              <a:t>, and the units are minutes. This says </a:t>
            </a:r>
            <a:r>
              <a:rPr lang="pl-PL" sz="1600" i="1" dirty="0" smtClean="0"/>
              <a:t>that the </a:t>
            </a:r>
            <a:r>
              <a:rPr lang="pl-PL" sz="1600" i="1" dirty="0"/>
              <a:t>data stays in the delta rowgroup for at least a certain number of minutes.</a:t>
            </a:r>
          </a:p>
        </p:txBody>
      </p:sp>
      <p:sp>
        <p:nvSpPr>
          <p:cNvPr id="5" name="Rectangle 4"/>
          <p:cNvSpPr/>
          <p:nvPr/>
        </p:nvSpPr>
        <p:spPr>
          <a:xfrm>
            <a:off x="802341" y="5433020"/>
            <a:ext cx="9831794" cy="253916"/>
          </a:xfrm>
          <a:prstGeom prst="rect">
            <a:avLst/>
          </a:prstGeom>
        </p:spPr>
        <p:txBody>
          <a:bodyPr wrap="square">
            <a:spAutoFit/>
          </a:bodyPr>
          <a:lstStyle/>
          <a:p>
            <a:r>
              <a:rPr lang="pl-PL" sz="1000" dirty="0"/>
              <a:t>https://blogs.msdn.microsoft.com/sqlserverstorageengine/2016/03/06/real-time-operational-analytics-compression-delay-option-for-nonclustered-columnstore-index-ncci/</a:t>
            </a:r>
          </a:p>
        </p:txBody>
      </p:sp>
    </p:spTree>
    <p:extLst>
      <p:ext uri="{BB962C8B-B14F-4D97-AF65-F5344CB8AC3E}">
        <p14:creationId xmlns:p14="http://schemas.microsoft.com/office/powerpoint/2010/main" val="3445107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547200" y="511200"/>
            <a:ext cx="10872646" cy="1969770"/>
          </a:xfrm>
          <a:prstGeom prst="rect">
            <a:avLst/>
          </a:prstGeom>
          <a:noFill/>
        </p:spPr>
        <p:txBody>
          <a:bodyPr wrap="square" rtlCol="0">
            <a:spAutoFit/>
          </a:bodyPr>
          <a:lstStyle/>
          <a:p>
            <a:r>
              <a:rPr lang="pl-PL" sz="3200" b="1" dirty="0" err="1"/>
              <a:t>Columnstore</a:t>
            </a:r>
            <a:r>
              <a:rPr lang="pl-PL" sz="3200" b="1" dirty="0"/>
              <a:t> Index</a:t>
            </a:r>
          </a:p>
          <a:p>
            <a:pPr lvl="1"/>
            <a:endParaRPr lang="pl-PL" dirty="0"/>
          </a:p>
          <a:p>
            <a:pPr lvl="1"/>
            <a:r>
              <a:rPr lang="en-US" dirty="0"/>
              <a:t>A </a:t>
            </a:r>
            <a:r>
              <a:rPr lang="en-US" dirty="0" err="1"/>
              <a:t>columnstore</a:t>
            </a:r>
            <a:r>
              <a:rPr lang="en-US" dirty="0"/>
              <a:t> index is a technology for storing, retrieving and managing data by using a columnar data format, called a </a:t>
            </a:r>
            <a:r>
              <a:rPr lang="en-US" dirty="0" err="1"/>
              <a:t>columnstore</a:t>
            </a:r>
            <a:r>
              <a:rPr lang="en-US" dirty="0"/>
              <a:t>. SQL Server supports both clustered and </a:t>
            </a:r>
            <a:r>
              <a:rPr lang="en-US" dirty="0" err="1"/>
              <a:t>nonclustered</a:t>
            </a:r>
            <a:r>
              <a:rPr lang="en-US" dirty="0"/>
              <a:t> </a:t>
            </a:r>
            <a:r>
              <a:rPr lang="en-US" dirty="0" err="1"/>
              <a:t>columnstore</a:t>
            </a:r>
            <a:r>
              <a:rPr lang="en-US" dirty="0"/>
              <a:t> indexes. Both use the same in-memory </a:t>
            </a:r>
            <a:r>
              <a:rPr lang="en-US" dirty="0" err="1"/>
              <a:t>columnstore</a:t>
            </a:r>
            <a:r>
              <a:rPr lang="en-US" dirty="0"/>
              <a:t> technology, but they do have differences in purpose and in features they support</a:t>
            </a:r>
            <a:r>
              <a:rPr lang="en-US" dirty="0" smtClean="0"/>
              <a:t>.</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2</a:t>
            </a:fld>
            <a:endParaRPr lang="en-US" dirty="0"/>
          </a:p>
        </p:txBody>
      </p:sp>
      <p:pic>
        <p:nvPicPr>
          <p:cNvPr id="4" name="Obraz 3">
            <a:extLst>
              <a:ext uri="{FF2B5EF4-FFF2-40B4-BE49-F238E27FC236}">
                <a16:creationId xmlns:a16="http://schemas.microsoft.com/office/drawing/2014/main" xmlns="" id="{28C02033-601E-456E-AE43-977FA6201B54}"/>
              </a:ext>
            </a:extLst>
          </p:cNvPr>
          <p:cNvPicPr>
            <a:picLocks noChangeAspect="1"/>
          </p:cNvPicPr>
          <p:nvPr/>
        </p:nvPicPr>
        <p:blipFill>
          <a:blip r:embed="rId3"/>
          <a:stretch>
            <a:fillRect/>
          </a:stretch>
        </p:blipFill>
        <p:spPr>
          <a:xfrm>
            <a:off x="5563817" y="2709554"/>
            <a:ext cx="5972175" cy="2562225"/>
          </a:xfrm>
          <a:prstGeom prst="rect">
            <a:avLst/>
          </a:prstGeom>
        </p:spPr>
      </p:pic>
      <p:sp>
        <p:nvSpPr>
          <p:cNvPr id="5" name="Prostokąt 4">
            <a:extLst>
              <a:ext uri="{FF2B5EF4-FFF2-40B4-BE49-F238E27FC236}">
                <a16:creationId xmlns:a16="http://schemas.microsoft.com/office/drawing/2014/main" xmlns="" id="{360328A6-3AD0-4E07-A94A-C9B3E184DEFC}"/>
              </a:ext>
            </a:extLst>
          </p:cNvPr>
          <p:cNvSpPr/>
          <p:nvPr/>
        </p:nvSpPr>
        <p:spPr>
          <a:xfrm>
            <a:off x="547200" y="2709554"/>
            <a:ext cx="5016617" cy="3139321"/>
          </a:xfrm>
          <a:prstGeom prst="rect">
            <a:avLst/>
          </a:prstGeom>
        </p:spPr>
        <p:txBody>
          <a:bodyPr wrap="square">
            <a:spAutoFit/>
          </a:bodyPr>
          <a:lstStyle/>
          <a:p>
            <a:pPr lvl="1"/>
            <a:r>
              <a:rPr lang="en-US" b="1" dirty="0"/>
              <a:t>Benefits</a:t>
            </a:r>
          </a:p>
          <a:p>
            <a:pPr marL="800100" lvl="1" indent="-342900">
              <a:buFont typeface="+mj-lt"/>
              <a:buAutoNum type="arabicPeriod"/>
            </a:pPr>
            <a:r>
              <a:rPr lang="en-US" dirty="0" err="1"/>
              <a:t>Columnstore</a:t>
            </a:r>
            <a:r>
              <a:rPr lang="en-US" dirty="0"/>
              <a:t> indexes work well for mostly read-only queries that perform </a:t>
            </a:r>
            <a:r>
              <a:rPr lang="en-US" b="1" dirty="0"/>
              <a:t>analysis on large data sets</a:t>
            </a:r>
            <a:r>
              <a:rPr lang="en-US" dirty="0"/>
              <a:t>. Often, these are queries for data warehousing workloads</a:t>
            </a:r>
            <a:r>
              <a:rPr lang="en-US" dirty="0" smtClean="0"/>
              <a:t>.</a:t>
            </a:r>
            <a:endParaRPr lang="pl-PL" dirty="0" smtClean="0"/>
          </a:p>
          <a:p>
            <a:pPr marL="800100" lvl="1" indent="-342900">
              <a:buFont typeface="+mj-lt"/>
              <a:buAutoNum type="arabicPeriod"/>
            </a:pPr>
            <a:endParaRPr lang="pl-PL" dirty="0"/>
          </a:p>
          <a:p>
            <a:pPr marL="800100" lvl="1" indent="-342900">
              <a:buFont typeface="+mj-lt"/>
              <a:buAutoNum type="arabicPeriod"/>
            </a:pPr>
            <a:r>
              <a:rPr lang="en-US" dirty="0" err="1"/>
              <a:t>Columnstore</a:t>
            </a:r>
            <a:r>
              <a:rPr lang="en-US" dirty="0"/>
              <a:t> indexes give high performance gains for queries that use full table scans, and are </a:t>
            </a:r>
            <a:r>
              <a:rPr lang="en-US" b="1" dirty="0"/>
              <a:t>not well-suited for queries that seek into the data</a:t>
            </a:r>
            <a:r>
              <a:rPr lang="en-US" dirty="0"/>
              <a:t>, searching for a particular value.</a:t>
            </a:r>
            <a:endParaRPr lang="en-GB" dirty="0"/>
          </a:p>
        </p:txBody>
      </p:sp>
      <p:sp>
        <p:nvSpPr>
          <p:cNvPr id="10" name="Symbol zastępczy stopki 11">
            <a:extLst>
              <a:ext uri="{FF2B5EF4-FFF2-40B4-BE49-F238E27FC236}">
                <a16:creationId xmlns:a16="http://schemas.microsoft.com/office/drawing/2014/main" xmlns="" id="{F23DABD2-0B96-4BA7-8FAE-AB4DFE0CC74F}"/>
              </a:ext>
            </a:extLst>
          </p:cNvPr>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
        <p:nvSpPr>
          <p:cNvPr id="2" name="Rectangle 1"/>
          <p:cNvSpPr/>
          <p:nvPr/>
        </p:nvSpPr>
        <p:spPr>
          <a:xfrm>
            <a:off x="3869268" y="6092766"/>
            <a:ext cx="7550595" cy="246221"/>
          </a:xfrm>
          <a:prstGeom prst="rect">
            <a:avLst/>
          </a:prstGeom>
        </p:spPr>
        <p:txBody>
          <a:bodyPr wrap="square">
            <a:spAutoFit/>
          </a:bodyPr>
          <a:lstStyle/>
          <a:p>
            <a:pPr algn="r"/>
            <a:r>
              <a:rPr lang="pl-PL" sz="1000" dirty="0"/>
              <a:t>https://docs.microsoft.com/en-us/sql/relational-databases/indexes/columnstore-indexes-overview?view=sql-server-2017</a:t>
            </a:r>
          </a:p>
        </p:txBody>
      </p:sp>
    </p:spTree>
    <p:extLst>
      <p:ext uri="{BB962C8B-B14F-4D97-AF65-F5344CB8AC3E}">
        <p14:creationId xmlns:p14="http://schemas.microsoft.com/office/powerpoint/2010/main" val="2017763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3</a:t>
            </a:fld>
            <a:endParaRPr lang="en-US" dirty="0"/>
          </a:p>
        </p:txBody>
      </p:sp>
      <p:sp>
        <p:nvSpPr>
          <p:cNvPr id="5" name="Rectangle 4"/>
          <p:cNvSpPr/>
          <p:nvPr/>
        </p:nvSpPr>
        <p:spPr>
          <a:xfrm>
            <a:off x="546847" y="510605"/>
            <a:ext cx="10291482" cy="3631763"/>
          </a:xfrm>
          <a:prstGeom prst="rect">
            <a:avLst/>
          </a:prstGeom>
        </p:spPr>
        <p:txBody>
          <a:bodyPr wrap="square">
            <a:spAutoFit/>
          </a:bodyPr>
          <a:lstStyle/>
          <a:p>
            <a:r>
              <a:rPr lang="pl-PL" sz="3200" b="1" dirty="0" smtClean="0"/>
              <a:t>KEY TERMS #1</a:t>
            </a:r>
          </a:p>
          <a:p>
            <a:endParaRPr lang="pl-PL" dirty="0" smtClean="0"/>
          </a:p>
          <a:p>
            <a:r>
              <a:rPr lang="pl-PL" b="1" dirty="0" smtClean="0"/>
              <a:t>COLUMNSTORE</a:t>
            </a:r>
          </a:p>
          <a:p>
            <a:pPr lvl="1"/>
            <a:r>
              <a:rPr lang="en-US" i="1" dirty="0" smtClean="0"/>
              <a:t>A </a:t>
            </a:r>
            <a:r>
              <a:rPr lang="en-US" i="1" dirty="0" err="1"/>
              <a:t>columnstore</a:t>
            </a:r>
            <a:r>
              <a:rPr lang="en-US" i="1" dirty="0"/>
              <a:t> is data that's logically organized as a table with rows and columns, </a:t>
            </a:r>
            <a:r>
              <a:rPr lang="en-US" i="1" dirty="0" smtClean="0"/>
              <a:t>and </a:t>
            </a:r>
            <a:r>
              <a:rPr lang="en-US" i="1" dirty="0"/>
              <a:t>physically stored in a column-wise data format.</a:t>
            </a:r>
          </a:p>
          <a:p>
            <a:endParaRPr lang="en-US" dirty="0"/>
          </a:p>
          <a:p>
            <a:r>
              <a:rPr lang="pl-PL" b="1" dirty="0" smtClean="0"/>
              <a:t>ROWSTORE</a:t>
            </a:r>
            <a:endParaRPr lang="en-US" b="1" dirty="0"/>
          </a:p>
          <a:p>
            <a:pPr lvl="1"/>
            <a:r>
              <a:rPr lang="en-US" i="1" dirty="0" smtClean="0"/>
              <a:t>A </a:t>
            </a:r>
            <a:r>
              <a:rPr lang="en-US" i="1" dirty="0" err="1"/>
              <a:t>rowstore</a:t>
            </a:r>
            <a:r>
              <a:rPr lang="en-US" i="1" dirty="0"/>
              <a:t> is data that's logically organized as a table with rows and columns, and physically stored in a row-wise data format. </a:t>
            </a:r>
            <a:endParaRPr lang="pl-PL" i="1" dirty="0" smtClean="0"/>
          </a:p>
          <a:p>
            <a:pPr lvl="1"/>
            <a:endParaRPr lang="pl-PL" i="1" dirty="0"/>
          </a:p>
          <a:p>
            <a:pPr lvl="1"/>
            <a:r>
              <a:rPr lang="en-US" i="1" dirty="0" smtClean="0"/>
              <a:t>This </a:t>
            </a:r>
            <a:r>
              <a:rPr lang="en-US" i="1" dirty="0"/>
              <a:t>format is the traditional way to store relational table data. In SQL Server, </a:t>
            </a:r>
            <a:r>
              <a:rPr lang="en-US" i="1" dirty="0" err="1"/>
              <a:t>rowstore</a:t>
            </a:r>
            <a:r>
              <a:rPr lang="en-US" i="1" dirty="0"/>
              <a:t> refers to a table where the underlying data storage format is a heap, </a:t>
            </a:r>
            <a:r>
              <a:rPr lang="en-US" i="1" dirty="0" smtClean="0"/>
              <a:t>a </a:t>
            </a:r>
            <a:r>
              <a:rPr lang="en-US" i="1" dirty="0"/>
              <a:t>clustered index, or a memory-optimized table</a:t>
            </a:r>
            <a:r>
              <a:rPr lang="en-US" i="1" dirty="0" smtClean="0"/>
              <a:t>.</a:t>
            </a:r>
            <a:endParaRPr lang="en-US" i="1" dirty="0"/>
          </a:p>
        </p:txBody>
      </p:sp>
    </p:spTree>
    <p:extLst>
      <p:ext uri="{BB962C8B-B14F-4D97-AF65-F5344CB8AC3E}">
        <p14:creationId xmlns:p14="http://schemas.microsoft.com/office/powerpoint/2010/main" val="2160498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4</a:t>
            </a:fld>
            <a:endParaRPr lang="en-US" dirty="0"/>
          </a:p>
        </p:txBody>
      </p:sp>
      <p:sp>
        <p:nvSpPr>
          <p:cNvPr id="5" name="Rectangle 4"/>
          <p:cNvSpPr/>
          <p:nvPr/>
        </p:nvSpPr>
        <p:spPr>
          <a:xfrm>
            <a:off x="546847" y="510605"/>
            <a:ext cx="10291482" cy="5786199"/>
          </a:xfrm>
          <a:prstGeom prst="rect">
            <a:avLst/>
          </a:prstGeom>
        </p:spPr>
        <p:txBody>
          <a:bodyPr wrap="square">
            <a:spAutoFit/>
          </a:bodyPr>
          <a:lstStyle/>
          <a:p>
            <a:r>
              <a:rPr lang="pl-PL" sz="3200" b="1" dirty="0" smtClean="0"/>
              <a:t>KEY TERMS #2</a:t>
            </a:r>
          </a:p>
          <a:p>
            <a:endParaRPr lang="pl-PL" dirty="0" smtClean="0"/>
          </a:p>
          <a:p>
            <a:r>
              <a:rPr lang="pl-PL" sz="1600" b="1" dirty="0" smtClean="0"/>
              <a:t>ROWGROUP</a:t>
            </a:r>
            <a:endParaRPr lang="en-US" sz="1600" b="1" dirty="0"/>
          </a:p>
          <a:p>
            <a:pPr lvl="1"/>
            <a:r>
              <a:rPr lang="en-US" sz="1600" i="1" dirty="0" smtClean="0"/>
              <a:t>A </a:t>
            </a:r>
            <a:r>
              <a:rPr lang="en-US" sz="1600" i="1" dirty="0" err="1"/>
              <a:t>rowgroup</a:t>
            </a:r>
            <a:r>
              <a:rPr lang="en-US" sz="1600" i="1" dirty="0"/>
              <a:t> is a group of rows that are compressed into </a:t>
            </a:r>
            <a:r>
              <a:rPr lang="en-US" sz="1600" i="1" dirty="0" err="1"/>
              <a:t>columnstore</a:t>
            </a:r>
            <a:r>
              <a:rPr lang="en-US" sz="1600" i="1" dirty="0"/>
              <a:t> format at the same time</a:t>
            </a:r>
            <a:r>
              <a:rPr lang="en-US" sz="1600" i="1" dirty="0" smtClean="0"/>
              <a:t>.</a:t>
            </a:r>
            <a:r>
              <a:rPr lang="pl-PL" sz="1600" i="1" dirty="0" smtClean="0"/>
              <a:t> </a:t>
            </a:r>
            <a:r>
              <a:rPr lang="en-US" sz="1600" i="1" dirty="0" smtClean="0"/>
              <a:t>A </a:t>
            </a:r>
            <a:r>
              <a:rPr lang="en-US" sz="1600" i="1" dirty="0" err="1"/>
              <a:t>rowgroup</a:t>
            </a:r>
            <a:r>
              <a:rPr lang="en-US" sz="1600" i="1" dirty="0"/>
              <a:t> usually contains the maximum number of rows per </a:t>
            </a:r>
            <a:r>
              <a:rPr lang="en-US" sz="1600" i="1" dirty="0" err="1"/>
              <a:t>rowgroup</a:t>
            </a:r>
            <a:r>
              <a:rPr lang="en-US" sz="1600" i="1" dirty="0"/>
              <a:t>, which is 1,048,576 rows.</a:t>
            </a:r>
          </a:p>
          <a:p>
            <a:pPr lvl="1"/>
            <a:endParaRPr lang="en-US" sz="1600" i="1" dirty="0"/>
          </a:p>
          <a:p>
            <a:pPr lvl="1"/>
            <a:r>
              <a:rPr lang="en-US" sz="1600" i="1" dirty="0"/>
              <a:t>For high performance and high compression rates, the </a:t>
            </a:r>
            <a:r>
              <a:rPr lang="en-US" sz="1600" i="1" dirty="0" err="1"/>
              <a:t>columnstore</a:t>
            </a:r>
            <a:r>
              <a:rPr lang="en-US" sz="1600" i="1" dirty="0"/>
              <a:t> index slices the table into </a:t>
            </a:r>
            <a:r>
              <a:rPr lang="en-US" sz="1600" i="1" dirty="0" err="1"/>
              <a:t>rowgroups</a:t>
            </a:r>
            <a:r>
              <a:rPr lang="en-US" sz="1600" i="1" dirty="0"/>
              <a:t>, </a:t>
            </a:r>
            <a:r>
              <a:rPr lang="en-US" sz="1600" i="1" dirty="0" smtClean="0"/>
              <a:t>and </a:t>
            </a:r>
            <a:r>
              <a:rPr lang="en-US" sz="1600" i="1" dirty="0"/>
              <a:t>then compresses each </a:t>
            </a:r>
            <a:r>
              <a:rPr lang="en-US" sz="1600" i="1" dirty="0" err="1"/>
              <a:t>rowgroup</a:t>
            </a:r>
            <a:r>
              <a:rPr lang="en-US" sz="1600" i="1" dirty="0"/>
              <a:t> in a column-wise manner. The number of rows in the </a:t>
            </a:r>
            <a:r>
              <a:rPr lang="en-US" sz="1600" i="1" dirty="0" err="1"/>
              <a:t>rowgroup</a:t>
            </a:r>
            <a:r>
              <a:rPr lang="en-US" sz="1600" i="1" dirty="0"/>
              <a:t> must be large enough to improve compression rates, </a:t>
            </a:r>
            <a:r>
              <a:rPr lang="en-US" sz="1600" i="1" dirty="0" smtClean="0"/>
              <a:t>and </a:t>
            </a:r>
            <a:r>
              <a:rPr lang="en-US" sz="1600" i="1" dirty="0"/>
              <a:t>small enough to benefit from in-memory operations.</a:t>
            </a:r>
          </a:p>
          <a:p>
            <a:endParaRPr lang="en-US" sz="1600" dirty="0"/>
          </a:p>
          <a:p>
            <a:r>
              <a:rPr lang="pl-PL" sz="1600" b="1" dirty="0" smtClean="0"/>
              <a:t>COLUMN SEGMENT</a:t>
            </a:r>
            <a:endParaRPr lang="en-US" sz="1600" b="1" dirty="0"/>
          </a:p>
          <a:p>
            <a:pPr lvl="1"/>
            <a:r>
              <a:rPr lang="en-US" sz="1600" i="1" dirty="0" smtClean="0"/>
              <a:t>A column segment is a column of data from within the </a:t>
            </a:r>
            <a:r>
              <a:rPr lang="en-US" sz="1600" i="1" dirty="0" err="1" smtClean="0"/>
              <a:t>rowgroup</a:t>
            </a:r>
            <a:r>
              <a:rPr lang="en-US" sz="1600" i="1" dirty="0" smtClean="0"/>
              <a:t>.</a:t>
            </a:r>
            <a:r>
              <a:rPr lang="pl-PL" sz="1600" i="1" dirty="0" smtClean="0"/>
              <a:t> </a:t>
            </a:r>
            <a:r>
              <a:rPr lang="en-US" sz="1600" i="1" dirty="0" smtClean="0"/>
              <a:t>Each </a:t>
            </a:r>
            <a:r>
              <a:rPr lang="en-US" sz="1600" i="1" dirty="0" err="1"/>
              <a:t>rowgroup</a:t>
            </a:r>
            <a:r>
              <a:rPr lang="en-US" sz="1600" i="1" dirty="0"/>
              <a:t> contains one column segment for every column in the table</a:t>
            </a:r>
            <a:r>
              <a:rPr lang="en-US" sz="1600" i="1" dirty="0" smtClean="0"/>
              <a:t>.</a:t>
            </a:r>
            <a:r>
              <a:rPr lang="pl-PL" sz="1600" i="1" dirty="0" smtClean="0"/>
              <a:t> </a:t>
            </a:r>
            <a:r>
              <a:rPr lang="en-US" sz="1600" i="1" dirty="0" smtClean="0"/>
              <a:t>Each </a:t>
            </a:r>
            <a:r>
              <a:rPr lang="en-US" sz="1600" i="1" dirty="0"/>
              <a:t>column segment is compressed together and stored on physical media.</a:t>
            </a:r>
          </a:p>
          <a:p>
            <a:endParaRPr lang="en-US" sz="1600" dirty="0"/>
          </a:p>
          <a:p>
            <a:r>
              <a:rPr lang="pl-PL" sz="1600" b="1" dirty="0" smtClean="0"/>
              <a:t>DELTA ROWGROUP</a:t>
            </a:r>
            <a:endParaRPr lang="en-US" sz="1600" b="1" dirty="0"/>
          </a:p>
          <a:p>
            <a:pPr lvl="1"/>
            <a:r>
              <a:rPr lang="en-US" sz="1600" i="1" dirty="0" smtClean="0"/>
              <a:t>A </a:t>
            </a:r>
            <a:r>
              <a:rPr lang="en-US" sz="1600" i="1" dirty="0"/>
              <a:t>delta </a:t>
            </a:r>
            <a:r>
              <a:rPr lang="en-US" sz="1600" i="1" dirty="0" err="1"/>
              <a:t>rowgroup</a:t>
            </a:r>
            <a:r>
              <a:rPr lang="en-US" sz="1600" i="1" dirty="0"/>
              <a:t> is a clustered index that's used only with </a:t>
            </a:r>
            <a:r>
              <a:rPr lang="en-US" sz="1600" i="1" dirty="0" err="1"/>
              <a:t>columnstore</a:t>
            </a:r>
            <a:r>
              <a:rPr lang="en-US" sz="1600" i="1" dirty="0"/>
              <a:t> indexes. </a:t>
            </a:r>
            <a:r>
              <a:rPr lang="en-US" sz="1600" i="1" dirty="0" smtClean="0"/>
              <a:t>It </a:t>
            </a:r>
            <a:r>
              <a:rPr lang="en-US" sz="1600" i="1" dirty="0"/>
              <a:t>improves </a:t>
            </a:r>
            <a:r>
              <a:rPr lang="en-US" sz="1600" i="1" dirty="0" err="1"/>
              <a:t>columnstore</a:t>
            </a:r>
            <a:r>
              <a:rPr lang="en-US" sz="1600" i="1" dirty="0"/>
              <a:t> compression and performance by storing rows until the number of rows reaches a threshold and are then moved into the </a:t>
            </a:r>
            <a:r>
              <a:rPr lang="pl-PL" sz="1600" i="1" dirty="0" smtClean="0"/>
              <a:t>c</a:t>
            </a:r>
            <a:r>
              <a:rPr lang="en-US" sz="1600" i="1" dirty="0" err="1" smtClean="0"/>
              <a:t>olumnstore</a:t>
            </a:r>
            <a:r>
              <a:rPr lang="en-US" sz="1600" i="1" dirty="0"/>
              <a:t>.</a:t>
            </a:r>
          </a:p>
          <a:p>
            <a:pPr lvl="1"/>
            <a:endParaRPr lang="en-US" sz="1600" i="1" dirty="0"/>
          </a:p>
          <a:p>
            <a:pPr lvl="1"/>
            <a:r>
              <a:rPr lang="en-US" sz="1600" i="1" dirty="0"/>
              <a:t>When a delta </a:t>
            </a:r>
            <a:r>
              <a:rPr lang="en-US" sz="1600" i="1" dirty="0" err="1"/>
              <a:t>rowgroup</a:t>
            </a:r>
            <a:r>
              <a:rPr lang="en-US" sz="1600" i="1" dirty="0"/>
              <a:t> reaches the maximum number of rows, it becomes closed. A tuple-mover process checks for closed row groups. </a:t>
            </a:r>
            <a:r>
              <a:rPr lang="en-US" sz="1600" i="1" dirty="0" smtClean="0"/>
              <a:t>If </a:t>
            </a:r>
            <a:r>
              <a:rPr lang="en-US" sz="1600" i="1" dirty="0"/>
              <a:t>the process finds a closed </a:t>
            </a:r>
            <a:r>
              <a:rPr lang="en-US" sz="1600" i="1" dirty="0" err="1"/>
              <a:t>rowgroup</a:t>
            </a:r>
            <a:r>
              <a:rPr lang="en-US" sz="1600" i="1" dirty="0"/>
              <a:t>, it compresses the </a:t>
            </a:r>
            <a:r>
              <a:rPr lang="en-US" sz="1600" i="1" dirty="0" err="1"/>
              <a:t>rowgroup</a:t>
            </a:r>
            <a:r>
              <a:rPr lang="en-US" sz="1600" i="1" dirty="0"/>
              <a:t> and stores it into the </a:t>
            </a:r>
            <a:r>
              <a:rPr lang="en-US" sz="1600" i="1" dirty="0" err="1"/>
              <a:t>columnstore</a:t>
            </a:r>
            <a:r>
              <a:rPr lang="en-US" sz="1600" i="1" dirty="0" smtClean="0"/>
              <a:t>.</a:t>
            </a:r>
            <a:endParaRPr lang="en-US" sz="1600" i="1" dirty="0"/>
          </a:p>
        </p:txBody>
      </p:sp>
    </p:spTree>
    <p:extLst>
      <p:ext uri="{BB962C8B-B14F-4D97-AF65-F5344CB8AC3E}">
        <p14:creationId xmlns:p14="http://schemas.microsoft.com/office/powerpoint/2010/main" val="785696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5</a:t>
            </a:fld>
            <a:endParaRPr lang="en-US" dirty="0"/>
          </a:p>
        </p:txBody>
      </p:sp>
      <p:sp>
        <p:nvSpPr>
          <p:cNvPr id="5" name="Rectangle 4"/>
          <p:cNvSpPr/>
          <p:nvPr/>
        </p:nvSpPr>
        <p:spPr>
          <a:xfrm>
            <a:off x="546847" y="510605"/>
            <a:ext cx="10291482" cy="4308872"/>
          </a:xfrm>
          <a:prstGeom prst="rect">
            <a:avLst/>
          </a:prstGeom>
        </p:spPr>
        <p:txBody>
          <a:bodyPr wrap="square">
            <a:spAutoFit/>
          </a:bodyPr>
          <a:lstStyle/>
          <a:p>
            <a:r>
              <a:rPr lang="pl-PL" sz="3200" b="1" dirty="0" smtClean="0"/>
              <a:t>KEY TERMS #3</a:t>
            </a:r>
          </a:p>
          <a:p>
            <a:endParaRPr lang="pl-PL" dirty="0" smtClean="0"/>
          </a:p>
          <a:p>
            <a:r>
              <a:rPr lang="pl-PL" sz="1600" b="1" dirty="0" smtClean="0"/>
              <a:t>DELTASTORE</a:t>
            </a:r>
            <a:endParaRPr lang="en-US" sz="1600" b="1" dirty="0"/>
          </a:p>
          <a:p>
            <a:pPr lvl="1"/>
            <a:r>
              <a:rPr lang="en-US" sz="1600" i="1" dirty="0" smtClean="0"/>
              <a:t>A </a:t>
            </a:r>
            <a:r>
              <a:rPr lang="en-US" sz="1600" i="1" dirty="0" err="1"/>
              <a:t>columnstore</a:t>
            </a:r>
            <a:r>
              <a:rPr lang="en-US" sz="1600" i="1" dirty="0"/>
              <a:t> index can have more than one delta </a:t>
            </a:r>
            <a:r>
              <a:rPr lang="en-US" sz="1600" i="1" dirty="0" err="1"/>
              <a:t>rowgroup</a:t>
            </a:r>
            <a:r>
              <a:rPr lang="en-US" sz="1600" i="1" dirty="0"/>
              <a:t>. All of the delta </a:t>
            </a:r>
            <a:r>
              <a:rPr lang="en-US" sz="1600" i="1" dirty="0" err="1"/>
              <a:t>rowgroups</a:t>
            </a:r>
            <a:r>
              <a:rPr lang="en-US" sz="1600" i="1" dirty="0"/>
              <a:t> are collectively called the </a:t>
            </a:r>
            <a:r>
              <a:rPr lang="en-US" sz="1600" i="1" dirty="0" err="1"/>
              <a:t>deltastore</a:t>
            </a:r>
            <a:r>
              <a:rPr lang="en-US" sz="1600" i="1" dirty="0"/>
              <a:t>.</a:t>
            </a:r>
          </a:p>
          <a:p>
            <a:pPr lvl="1"/>
            <a:endParaRPr lang="en-US" sz="1600" i="1" dirty="0"/>
          </a:p>
          <a:p>
            <a:pPr lvl="1"/>
            <a:r>
              <a:rPr lang="en-US" sz="1600" i="1" dirty="0"/>
              <a:t>During a large bulk load, most of the rows go directly to the </a:t>
            </a:r>
            <a:r>
              <a:rPr lang="en-US" sz="1600" i="1" dirty="0" err="1"/>
              <a:t>columnstore</a:t>
            </a:r>
            <a:r>
              <a:rPr lang="en-US" sz="1600" i="1" dirty="0"/>
              <a:t> without passing through the </a:t>
            </a:r>
            <a:r>
              <a:rPr lang="en-US" sz="1600" i="1" dirty="0" err="1"/>
              <a:t>deltastore</a:t>
            </a:r>
            <a:r>
              <a:rPr lang="en-US" sz="1600" i="1" dirty="0"/>
              <a:t>. </a:t>
            </a:r>
          </a:p>
          <a:p>
            <a:pPr lvl="1"/>
            <a:r>
              <a:rPr lang="en-US" sz="1600" i="1" dirty="0"/>
              <a:t>Some rows at the end of the bulk load might be too few in number to meet the minimum size of a </a:t>
            </a:r>
            <a:r>
              <a:rPr lang="en-US" sz="1600" i="1" dirty="0" err="1"/>
              <a:t>rowgroup</a:t>
            </a:r>
            <a:r>
              <a:rPr lang="en-US" sz="1600" i="1" dirty="0"/>
              <a:t>, which is </a:t>
            </a:r>
            <a:r>
              <a:rPr lang="en-US" sz="1600" b="1" i="1" dirty="0"/>
              <a:t>102,400 </a:t>
            </a:r>
            <a:r>
              <a:rPr lang="en-US" sz="1600" b="1" i="1" dirty="0" smtClean="0"/>
              <a:t>rows</a:t>
            </a:r>
            <a:r>
              <a:rPr lang="en-US" sz="1600" i="1" dirty="0" smtClean="0"/>
              <a:t>.</a:t>
            </a:r>
            <a:r>
              <a:rPr lang="pl-PL" sz="1600" i="1" dirty="0" smtClean="0"/>
              <a:t> </a:t>
            </a:r>
            <a:r>
              <a:rPr lang="en-US" sz="1600" i="1" dirty="0" smtClean="0"/>
              <a:t>As </a:t>
            </a:r>
            <a:r>
              <a:rPr lang="en-US" sz="1600" i="1" dirty="0"/>
              <a:t>a result, the final rows go to the </a:t>
            </a:r>
            <a:r>
              <a:rPr lang="en-US" sz="1600" i="1" dirty="0" err="1"/>
              <a:t>deltastore</a:t>
            </a:r>
            <a:r>
              <a:rPr lang="en-US" sz="1600" i="1" dirty="0"/>
              <a:t> instead of the </a:t>
            </a:r>
            <a:r>
              <a:rPr lang="en-US" sz="1600" i="1" dirty="0" err="1"/>
              <a:t>columnstore</a:t>
            </a:r>
            <a:r>
              <a:rPr lang="en-US" sz="1600" i="1" dirty="0"/>
              <a:t>. </a:t>
            </a:r>
            <a:r>
              <a:rPr lang="en-US" sz="1600" i="1" dirty="0" smtClean="0"/>
              <a:t>For </a:t>
            </a:r>
            <a:r>
              <a:rPr lang="en-US" sz="1600" i="1" dirty="0"/>
              <a:t>small bulk loads with less than 102,400 rows, all of the rows go directly to the </a:t>
            </a:r>
            <a:r>
              <a:rPr lang="en-US" sz="1600" i="1" dirty="0" err="1"/>
              <a:t>deltastore</a:t>
            </a:r>
            <a:r>
              <a:rPr lang="en-US" sz="1600" i="1" dirty="0"/>
              <a:t>.</a:t>
            </a:r>
          </a:p>
          <a:p>
            <a:endParaRPr lang="en-US" sz="1600" dirty="0"/>
          </a:p>
          <a:p>
            <a:r>
              <a:rPr lang="pl-PL" sz="1600" b="1" dirty="0" smtClean="0"/>
              <a:t>BATCH EXECUTION MODE</a:t>
            </a:r>
            <a:endParaRPr lang="en-US" sz="1600" b="1" dirty="0"/>
          </a:p>
          <a:p>
            <a:pPr lvl="1"/>
            <a:r>
              <a:rPr lang="en-US" sz="1600" i="1" dirty="0" smtClean="0"/>
              <a:t>Batch </a:t>
            </a:r>
            <a:r>
              <a:rPr lang="en-US" sz="1600" i="1" dirty="0"/>
              <a:t>mode execution is a query processing method that's used to process multiple rows together. </a:t>
            </a:r>
          </a:p>
          <a:p>
            <a:pPr lvl="1"/>
            <a:r>
              <a:rPr lang="en-US" sz="1600" i="1" dirty="0"/>
              <a:t>Batch mode execution is closely integrated with, and optimized around, the </a:t>
            </a:r>
            <a:r>
              <a:rPr lang="en-US" sz="1600" i="1" dirty="0" err="1"/>
              <a:t>columnstore</a:t>
            </a:r>
            <a:r>
              <a:rPr lang="en-US" sz="1600" i="1" dirty="0"/>
              <a:t> storage format. </a:t>
            </a:r>
          </a:p>
          <a:p>
            <a:pPr lvl="1"/>
            <a:r>
              <a:rPr lang="en-US" sz="1600" i="1" dirty="0"/>
              <a:t>Batch mode execution is sometimes known as vector-based or </a:t>
            </a:r>
            <a:r>
              <a:rPr lang="en-US" sz="1600" i="1" dirty="0" err="1"/>
              <a:t>vectorized</a:t>
            </a:r>
            <a:r>
              <a:rPr lang="en-US" sz="1600" i="1" dirty="0"/>
              <a:t> execution. Queries on </a:t>
            </a:r>
            <a:r>
              <a:rPr lang="en-US" sz="1600" i="1" dirty="0" err="1"/>
              <a:t>columnstore</a:t>
            </a:r>
            <a:r>
              <a:rPr lang="en-US" sz="1600" i="1" dirty="0"/>
              <a:t> indexes use batch mode </a:t>
            </a:r>
            <a:r>
              <a:rPr lang="en-US" sz="1600" i="1" dirty="0" smtClean="0"/>
              <a:t>execution,</a:t>
            </a:r>
            <a:r>
              <a:rPr lang="pl-PL" sz="1600" i="1" dirty="0" smtClean="0"/>
              <a:t> </a:t>
            </a:r>
            <a:r>
              <a:rPr lang="en-US" sz="1600" i="1" dirty="0" smtClean="0"/>
              <a:t>which </a:t>
            </a:r>
            <a:r>
              <a:rPr lang="en-US" sz="1600" i="1" dirty="0"/>
              <a:t>improves query performance typically by two to four times</a:t>
            </a:r>
            <a:r>
              <a:rPr lang="en-US" sz="1600" i="1" dirty="0" smtClean="0"/>
              <a:t>.</a:t>
            </a:r>
            <a:endParaRPr lang="pl-PL" sz="1600" i="1" dirty="0"/>
          </a:p>
        </p:txBody>
      </p:sp>
    </p:spTree>
    <p:extLst>
      <p:ext uri="{BB962C8B-B14F-4D97-AF65-F5344CB8AC3E}">
        <p14:creationId xmlns:p14="http://schemas.microsoft.com/office/powerpoint/2010/main" val="2672322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6</a:t>
            </a:fld>
            <a:endParaRPr lang="en-US" dirty="0"/>
          </a:p>
        </p:txBody>
      </p:sp>
      <p:sp>
        <p:nvSpPr>
          <p:cNvPr id="5" name="Rectangle 4"/>
          <p:cNvSpPr/>
          <p:nvPr/>
        </p:nvSpPr>
        <p:spPr>
          <a:xfrm>
            <a:off x="546846" y="510605"/>
            <a:ext cx="6059899" cy="4062651"/>
          </a:xfrm>
          <a:prstGeom prst="rect">
            <a:avLst/>
          </a:prstGeom>
        </p:spPr>
        <p:txBody>
          <a:bodyPr wrap="square">
            <a:spAutoFit/>
          </a:bodyPr>
          <a:lstStyle/>
          <a:p>
            <a:r>
              <a:rPr lang="pl-PL" sz="3200" b="1" dirty="0" smtClean="0"/>
              <a:t>COLUMNSTORE #1</a:t>
            </a:r>
          </a:p>
          <a:p>
            <a:endParaRPr lang="pl-PL" dirty="0" smtClean="0"/>
          </a:p>
          <a:p>
            <a:r>
              <a:rPr lang="pl-PL" sz="1600" dirty="0"/>
              <a:t>Columnstore indexes are purpose built for reporting scenarios, particularly when dealing with large quantities of data.</a:t>
            </a:r>
          </a:p>
          <a:p>
            <a:endParaRPr lang="pl-PL" sz="1600" dirty="0"/>
          </a:p>
          <a:p>
            <a:r>
              <a:rPr lang="pl-PL" sz="1600" dirty="0"/>
              <a:t>Columnstore indexes are based on the concept of a columnar database, of which the concept is not a new one. </a:t>
            </a:r>
          </a:p>
          <a:p>
            <a:endParaRPr lang="pl-PL" sz="1600" dirty="0"/>
          </a:p>
          <a:p>
            <a:r>
              <a:rPr lang="pl-PL" sz="1600" dirty="0"/>
              <a:t>The base idea is that instead of storing all of the data for a row together, you store all of the data for a column together. </a:t>
            </a:r>
            <a:r>
              <a:rPr lang="pl-PL" sz="1600" b="1" dirty="0"/>
              <a:t>Each column is stored independently, but the rows of the table are kept in the same order in each segment.</a:t>
            </a:r>
          </a:p>
          <a:p>
            <a:endParaRPr lang="pl-PL" sz="1600" b="1" dirty="0"/>
          </a:p>
          <a:p>
            <a:r>
              <a:rPr lang="en-US" sz="1600" dirty="0"/>
              <a:t>Column-oriented indexes, because they are not ordered, are not useful for picking only</a:t>
            </a:r>
            <a:r>
              <a:rPr lang="pl-PL" sz="1600" dirty="0"/>
              <a:t> </a:t>
            </a:r>
            <a:r>
              <a:rPr lang="en-US" sz="1600" dirty="0"/>
              <a:t>a few rows out of a table</a:t>
            </a:r>
            <a:r>
              <a:rPr lang="pl-PL" sz="1600" dirty="0"/>
              <a:t>.</a:t>
            </a:r>
            <a:endParaRPr lang="pl-PL" sz="1600" b="1" dirty="0"/>
          </a:p>
        </p:txBody>
      </p:sp>
      <p:pic>
        <p:nvPicPr>
          <p:cNvPr id="6" name="Picture 5"/>
          <p:cNvPicPr>
            <a:picLocks noChangeAspect="1"/>
          </p:cNvPicPr>
          <p:nvPr/>
        </p:nvPicPr>
        <p:blipFill>
          <a:blip r:embed="rId2"/>
          <a:stretch>
            <a:fillRect/>
          </a:stretch>
        </p:blipFill>
        <p:spPr>
          <a:xfrm>
            <a:off x="6790113" y="510605"/>
            <a:ext cx="4609485" cy="3616281"/>
          </a:xfrm>
          <a:prstGeom prst="rect">
            <a:avLst/>
          </a:prstGeom>
        </p:spPr>
      </p:pic>
    </p:spTree>
    <p:extLst>
      <p:ext uri="{BB962C8B-B14F-4D97-AF65-F5344CB8AC3E}">
        <p14:creationId xmlns:p14="http://schemas.microsoft.com/office/powerpoint/2010/main" val="4218812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7</a:t>
            </a:fld>
            <a:endParaRPr lang="en-US" dirty="0"/>
          </a:p>
        </p:txBody>
      </p:sp>
      <p:sp>
        <p:nvSpPr>
          <p:cNvPr id="5" name="Rectangle 4"/>
          <p:cNvSpPr/>
          <p:nvPr/>
        </p:nvSpPr>
        <p:spPr>
          <a:xfrm>
            <a:off x="546846" y="510605"/>
            <a:ext cx="11068505" cy="2831544"/>
          </a:xfrm>
          <a:prstGeom prst="rect">
            <a:avLst/>
          </a:prstGeom>
        </p:spPr>
        <p:txBody>
          <a:bodyPr wrap="square">
            <a:spAutoFit/>
          </a:bodyPr>
          <a:lstStyle/>
          <a:p>
            <a:r>
              <a:rPr lang="pl-PL" sz="3200" b="1" dirty="0" smtClean="0"/>
              <a:t>COLUMNSTORE #2</a:t>
            </a:r>
          </a:p>
          <a:p>
            <a:endParaRPr lang="pl-PL" dirty="0" smtClean="0"/>
          </a:p>
          <a:p>
            <a:r>
              <a:rPr lang="en-US" sz="1600" dirty="0"/>
              <a:t>Each row group contains up to </a:t>
            </a:r>
            <a:r>
              <a:rPr lang="en-US" sz="1600" b="1" dirty="0"/>
              <a:t>1,048,576 </a:t>
            </a:r>
            <a:r>
              <a:rPr lang="en-US" sz="1600" dirty="0"/>
              <a:t>rows each, broken down into</a:t>
            </a:r>
            <a:r>
              <a:rPr lang="pl-PL" sz="1600" dirty="0"/>
              <a:t> </a:t>
            </a:r>
            <a:r>
              <a:rPr lang="en-US" sz="1600" dirty="0"/>
              <a:t>segments that are all ordered physically the same, though in no logical order.</a:t>
            </a:r>
          </a:p>
          <a:p>
            <a:endParaRPr lang="pl-PL" sz="1600" dirty="0"/>
          </a:p>
          <a:p>
            <a:r>
              <a:rPr lang="en-US" sz="1600" dirty="0"/>
              <a:t>In each row group, there is a set of </a:t>
            </a:r>
            <a:r>
              <a:rPr lang="en-US" sz="1600" b="1" i="1" dirty="0"/>
              <a:t>column segments</a:t>
            </a:r>
            <a:r>
              <a:rPr lang="en-US" sz="1600" dirty="0"/>
              <a:t>, that store the data for one single column.</a:t>
            </a:r>
            <a:endParaRPr lang="pl-PL" sz="1600" dirty="0"/>
          </a:p>
          <a:p>
            <a:endParaRPr lang="pl-PL" sz="1600" dirty="0"/>
          </a:p>
          <a:p>
            <a:r>
              <a:rPr lang="en-US" sz="1600" dirty="0"/>
              <a:t>The </a:t>
            </a:r>
            <a:r>
              <a:rPr lang="en-US" sz="1600" b="1" i="1" dirty="0" err="1"/>
              <a:t>deltastore</a:t>
            </a:r>
            <a:r>
              <a:rPr lang="en-US" sz="1600" dirty="0"/>
              <a:t> structure comes into play when you are modifying the data in a table with a</a:t>
            </a:r>
            <a:r>
              <a:rPr lang="pl-PL" sz="1600" dirty="0"/>
              <a:t> </a:t>
            </a:r>
            <a:r>
              <a:rPr lang="en-US" sz="1600" dirty="0" err="1"/>
              <a:t>columnstore</a:t>
            </a:r>
            <a:r>
              <a:rPr lang="en-US" sz="1600" dirty="0"/>
              <a:t> index. New rows are placed into the </a:t>
            </a:r>
            <a:r>
              <a:rPr lang="en-US" sz="1600" dirty="0" err="1"/>
              <a:t>deltastore</a:t>
            </a:r>
            <a:r>
              <a:rPr lang="en-US" sz="1600" dirty="0"/>
              <a:t> in a heap structure until the rows</a:t>
            </a:r>
            <a:r>
              <a:rPr lang="pl-PL" sz="1600" dirty="0"/>
              <a:t> </a:t>
            </a:r>
            <a:r>
              <a:rPr lang="en-US" sz="1600" dirty="0"/>
              <a:t>in the </a:t>
            </a:r>
            <a:r>
              <a:rPr lang="en-US" sz="1600" dirty="0" err="1"/>
              <a:t>deltastore</a:t>
            </a:r>
            <a:r>
              <a:rPr lang="en-US" sz="1600" dirty="0"/>
              <a:t> are compressed, and moved into a compressed row group in column segments.</a:t>
            </a:r>
            <a:r>
              <a:rPr lang="pl-PL" sz="1600" dirty="0"/>
              <a:t> </a:t>
            </a:r>
            <a:endParaRPr lang="en-US" sz="1600" dirty="0"/>
          </a:p>
        </p:txBody>
      </p:sp>
      <p:pic>
        <p:nvPicPr>
          <p:cNvPr id="7" name="Picture 6"/>
          <p:cNvPicPr>
            <a:picLocks noChangeAspect="1"/>
          </p:cNvPicPr>
          <p:nvPr/>
        </p:nvPicPr>
        <p:blipFill>
          <a:blip r:embed="rId2"/>
          <a:stretch>
            <a:fillRect/>
          </a:stretch>
        </p:blipFill>
        <p:spPr>
          <a:xfrm>
            <a:off x="989479" y="3429000"/>
            <a:ext cx="9644656" cy="2927350"/>
          </a:xfrm>
          <a:prstGeom prst="rect">
            <a:avLst/>
          </a:prstGeom>
        </p:spPr>
      </p:pic>
    </p:spTree>
    <p:extLst>
      <p:ext uri="{BB962C8B-B14F-4D97-AF65-F5344CB8AC3E}">
        <p14:creationId xmlns:p14="http://schemas.microsoft.com/office/powerpoint/2010/main" val="2691526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8</a:t>
            </a:fld>
            <a:endParaRPr lang="en-US" dirty="0"/>
          </a:p>
        </p:txBody>
      </p:sp>
      <p:sp>
        <p:nvSpPr>
          <p:cNvPr id="5" name="Rectangle 4"/>
          <p:cNvSpPr/>
          <p:nvPr/>
        </p:nvSpPr>
        <p:spPr>
          <a:xfrm>
            <a:off x="546846" y="510605"/>
            <a:ext cx="9874019" cy="3077766"/>
          </a:xfrm>
          <a:prstGeom prst="rect">
            <a:avLst/>
          </a:prstGeom>
        </p:spPr>
        <p:txBody>
          <a:bodyPr wrap="square">
            <a:spAutoFit/>
          </a:bodyPr>
          <a:lstStyle/>
          <a:p>
            <a:r>
              <a:rPr lang="pl-PL" sz="3200" b="1" dirty="0" smtClean="0"/>
              <a:t>DML</a:t>
            </a:r>
          </a:p>
          <a:p>
            <a:endParaRPr lang="pl-PL" dirty="0" smtClean="0"/>
          </a:p>
          <a:p>
            <a:r>
              <a:rPr lang="en-US" sz="1600" b="1" dirty="0"/>
              <a:t>DELETE</a:t>
            </a:r>
            <a:r>
              <a:rPr lang="en-US" sz="1600" dirty="0"/>
              <a:t> operations simply mark the row as removed from the column segment, telling</a:t>
            </a:r>
            <a:r>
              <a:rPr lang="pl-PL" sz="1600" dirty="0"/>
              <a:t> </a:t>
            </a:r>
            <a:r>
              <a:rPr lang="en-US" sz="1600" dirty="0"/>
              <a:t>the query processor to ignore the row. </a:t>
            </a:r>
            <a:endParaRPr lang="pl-PL" sz="1600" dirty="0" smtClean="0"/>
          </a:p>
          <a:p>
            <a:endParaRPr lang="pl-PL" sz="1600" dirty="0"/>
          </a:p>
          <a:p>
            <a:r>
              <a:rPr lang="en-US" sz="1600" b="1" dirty="0" smtClean="0"/>
              <a:t>UPDATE</a:t>
            </a:r>
            <a:r>
              <a:rPr lang="en-US" sz="1600" dirty="0" smtClean="0"/>
              <a:t> </a:t>
            </a:r>
            <a:r>
              <a:rPr lang="en-US" sz="1600" dirty="0"/>
              <a:t>operations in the </a:t>
            </a:r>
            <a:r>
              <a:rPr lang="en-US" sz="1600" dirty="0" err="1"/>
              <a:t>columnstore</a:t>
            </a:r>
            <a:r>
              <a:rPr lang="en-US" sz="1600" dirty="0"/>
              <a:t> index are a</a:t>
            </a:r>
            <a:r>
              <a:rPr lang="pl-PL" sz="1600" dirty="0"/>
              <a:t> </a:t>
            </a:r>
            <a:r>
              <a:rPr lang="en-US" sz="1600" dirty="0"/>
              <a:t>delete from the </a:t>
            </a:r>
            <a:r>
              <a:rPr lang="en-US" sz="1600" dirty="0" err="1"/>
              <a:t>columnstore</a:t>
            </a:r>
            <a:r>
              <a:rPr lang="en-US" sz="1600" dirty="0"/>
              <a:t> index, and then the row is added to the </a:t>
            </a:r>
            <a:r>
              <a:rPr lang="en-US" sz="1600" dirty="0" err="1"/>
              <a:t>deltastore</a:t>
            </a:r>
            <a:r>
              <a:rPr lang="en-US" sz="1600" dirty="0"/>
              <a:t> like a normal</a:t>
            </a:r>
            <a:r>
              <a:rPr lang="pl-PL" sz="1600" dirty="0"/>
              <a:t> </a:t>
            </a:r>
            <a:r>
              <a:rPr lang="en-US" sz="1600" dirty="0"/>
              <a:t>INSERT operation.</a:t>
            </a:r>
            <a:endParaRPr lang="pl-PL" sz="1600" dirty="0"/>
          </a:p>
          <a:p>
            <a:endParaRPr lang="pl-PL" sz="1600" dirty="0"/>
          </a:p>
          <a:p>
            <a:r>
              <a:rPr lang="en-US" sz="1600" dirty="0"/>
              <a:t>The process that moves rows from the </a:t>
            </a:r>
            <a:r>
              <a:rPr lang="en-US" sz="1600" dirty="0" err="1"/>
              <a:t>deltastore</a:t>
            </a:r>
            <a:r>
              <a:rPr lang="en-US" sz="1600" dirty="0"/>
              <a:t> to compressed </a:t>
            </a:r>
            <a:r>
              <a:rPr lang="en-US" sz="1600" dirty="0" err="1"/>
              <a:t>rowgroups</a:t>
            </a:r>
            <a:r>
              <a:rPr lang="en-US" sz="1600" dirty="0"/>
              <a:t> is called the</a:t>
            </a:r>
            <a:r>
              <a:rPr lang="pl-PL" sz="1600" dirty="0"/>
              <a:t> </a:t>
            </a:r>
            <a:r>
              <a:rPr lang="en-US" sz="1600" b="1" dirty="0"/>
              <a:t>tuple mover</a:t>
            </a:r>
            <a:r>
              <a:rPr lang="en-US" sz="1600" dirty="0"/>
              <a:t>. It is a background process that runs periodically and does most of the management</a:t>
            </a:r>
            <a:r>
              <a:rPr lang="pl-PL" sz="1600" dirty="0"/>
              <a:t> </a:t>
            </a:r>
            <a:r>
              <a:rPr lang="en-US" sz="1600" dirty="0"/>
              <a:t>of your </a:t>
            </a:r>
            <a:r>
              <a:rPr lang="en-US" sz="1600" dirty="0" err="1"/>
              <a:t>columnstore</a:t>
            </a:r>
            <a:r>
              <a:rPr lang="en-US" sz="1600" dirty="0"/>
              <a:t> index maintenance.</a:t>
            </a:r>
          </a:p>
        </p:txBody>
      </p:sp>
    </p:spTree>
    <p:extLst>
      <p:ext uri="{BB962C8B-B14F-4D97-AF65-F5344CB8AC3E}">
        <p14:creationId xmlns:p14="http://schemas.microsoft.com/office/powerpoint/2010/main" val="3017696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9</a:t>
            </a:fld>
            <a:endParaRPr lang="en-US" dirty="0"/>
          </a:p>
        </p:txBody>
      </p:sp>
      <p:sp>
        <p:nvSpPr>
          <p:cNvPr id="5" name="Rectangle 4"/>
          <p:cNvSpPr/>
          <p:nvPr/>
        </p:nvSpPr>
        <p:spPr>
          <a:xfrm>
            <a:off x="546847" y="510605"/>
            <a:ext cx="10291482" cy="3816429"/>
          </a:xfrm>
          <a:prstGeom prst="rect">
            <a:avLst/>
          </a:prstGeom>
        </p:spPr>
        <p:txBody>
          <a:bodyPr wrap="square">
            <a:spAutoFit/>
          </a:bodyPr>
          <a:lstStyle/>
          <a:p>
            <a:r>
              <a:rPr lang="pl-PL" sz="3200" b="1" dirty="0" smtClean="0"/>
              <a:t>USAGE CASES</a:t>
            </a:r>
          </a:p>
          <a:p>
            <a:endParaRPr lang="pl-PL" dirty="0" smtClean="0"/>
          </a:p>
          <a:p>
            <a:r>
              <a:rPr lang="pl-PL" sz="1600" dirty="0"/>
              <a:t>At a high level, columnstore indexes support two scenarios, one of which works with each type of index:</a:t>
            </a:r>
          </a:p>
          <a:p>
            <a:endParaRPr lang="pl-PL" sz="1600" b="1" dirty="0"/>
          </a:p>
          <a:p>
            <a:r>
              <a:rPr lang="pl-PL" sz="1600" b="1" dirty="0"/>
              <a:t>Dimensional formatted data warehouses (Clustered Columnstore Indexes)</a:t>
            </a:r>
          </a:p>
          <a:p>
            <a:endParaRPr lang="pl-PL" sz="1600" dirty="0"/>
          </a:p>
          <a:p>
            <a:r>
              <a:rPr lang="pl-PL" sz="1600" b="1" dirty="0"/>
              <a:t>Analytics on OLTP tables (Nonclustered Columnstore Indexes) </a:t>
            </a:r>
          </a:p>
          <a:p>
            <a:pPr lvl="1"/>
            <a:r>
              <a:rPr lang="pl-PL" sz="1600" i="1" dirty="0"/>
              <a:t>Due to how these indexes are maintained, it can be that when operational reporting is needed, a columnstore index performs better overall than a B-Tree index, particularly if multiple complex B-Tree indexes are needed, as the query processor only needs to synchronously maintain one analytical index</a:t>
            </a:r>
            <a:r>
              <a:rPr lang="pl-PL" sz="1600" i="1" dirty="0" smtClean="0"/>
              <a:t>.</a:t>
            </a:r>
          </a:p>
          <a:p>
            <a:endParaRPr lang="pl-PL" sz="1600" dirty="0" smtClean="0"/>
          </a:p>
          <a:p>
            <a:r>
              <a:rPr lang="pl-PL" sz="1600" dirty="0" smtClean="0"/>
              <a:t>These </a:t>
            </a:r>
            <a:r>
              <a:rPr lang="pl-PL" sz="1600" dirty="0"/>
              <a:t>indexes are </a:t>
            </a:r>
            <a:r>
              <a:rPr lang="pl-PL" sz="1600" b="1" dirty="0"/>
              <a:t>not used to improve performance of small row by row operations</a:t>
            </a:r>
            <a:r>
              <a:rPr lang="pl-PL" sz="1600" dirty="0"/>
              <a:t>, but rather when one needs to work through large sets of data, touching most of the rows. In this section, we review how this need applies to the two identified scenarios, and how they differ calling for the different type of index.</a:t>
            </a:r>
          </a:p>
        </p:txBody>
      </p:sp>
    </p:spTree>
    <p:extLst>
      <p:ext uri="{BB962C8B-B14F-4D97-AF65-F5344CB8AC3E}">
        <p14:creationId xmlns:p14="http://schemas.microsoft.com/office/powerpoint/2010/main" val="820362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1344</TotalTime>
  <Words>1589</Words>
  <Application>Microsoft Office PowerPoint</Application>
  <PresentationFormat>Widescreen</PresentationFormat>
  <Paragraphs>137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Wingdings 2</vt:lpstr>
      <vt:lpstr>Ramka</vt:lpstr>
      <vt:lpstr>Developing SQL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516</cp:revision>
  <dcterms:created xsi:type="dcterms:W3CDTF">2016-10-31T15:19:50Z</dcterms:created>
  <dcterms:modified xsi:type="dcterms:W3CDTF">2018-10-29T17:31:47Z</dcterms:modified>
</cp:coreProperties>
</file>