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25"/>
  </p:notesMasterIdLst>
  <p:sldIdLst>
    <p:sldId id="256" r:id="rId2"/>
    <p:sldId id="258" r:id="rId3"/>
    <p:sldId id="300" r:id="rId4"/>
    <p:sldId id="316" r:id="rId5"/>
    <p:sldId id="309" r:id="rId6"/>
    <p:sldId id="312" r:id="rId7"/>
    <p:sldId id="310" r:id="rId8"/>
    <p:sldId id="311" r:id="rId9"/>
    <p:sldId id="317" r:id="rId10"/>
    <p:sldId id="319" r:id="rId11"/>
    <p:sldId id="313" r:id="rId12"/>
    <p:sldId id="314" r:id="rId13"/>
    <p:sldId id="320" r:id="rId14"/>
    <p:sldId id="321" r:id="rId15"/>
    <p:sldId id="322" r:id="rId16"/>
    <p:sldId id="323" r:id="rId17"/>
    <p:sldId id="324" r:id="rId18"/>
    <p:sldId id="327" r:id="rId19"/>
    <p:sldId id="328" r:id="rId20"/>
    <p:sldId id="329" r:id="rId21"/>
    <p:sldId id="330" r:id="rId22"/>
    <p:sldId id="332" r:id="rId23"/>
    <p:sldId id="33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114" d="100"/>
          <a:sy n="114" d="100"/>
        </p:scale>
        <p:origin x="426" y="102"/>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25/10/2018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7BB43C7B-64C2-4B21-B7E6-9E6D13FCEBDF}" type="slidenum">
              <a:rPr lang="en-GB" smtClean="0"/>
              <a:t>12</a:t>
            </a:fld>
            <a:endParaRPr lang="en-GB"/>
          </a:p>
        </p:txBody>
      </p:sp>
    </p:spTree>
    <p:extLst>
      <p:ext uri="{BB962C8B-B14F-4D97-AF65-F5344CB8AC3E}">
        <p14:creationId xmlns:p14="http://schemas.microsoft.com/office/powerpoint/2010/main" val="82265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BDDD07B-39EE-4751-8601-108AB45BCA1A}" type="datetime1">
              <a:rPr lang="en-US" smtClean="0"/>
              <a:t>10/25/2018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B8AEA138-C565-44D6-9669-3BFAFFC42811}" type="datetime1">
              <a:rPr lang="en-US" smtClean="0"/>
              <a:t>10/25/2018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2B783E43-98EC-4136-B10E-DBF7B427F978}" type="datetime1">
              <a:rPr lang="en-US" smtClean="0"/>
              <a:t>10/25/2018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F962C206-BE54-4339-9689-EE539565F7F2}" type="datetime1">
              <a:rPr lang="en-US" smtClean="0"/>
              <a:t>10/25/2018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4E7B1445-EFD7-4807-A3DD-235757495977}" type="datetime1">
              <a:rPr lang="en-US" smtClean="0"/>
              <a:t>10/25/2018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78DD88F1-64B6-42B7-9AF0-A256E0DA5F94}" type="datetime1">
              <a:rPr lang="en-US" smtClean="0"/>
              <a:t>10/25/2018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F1EE06AD-3542-4FB2-907A-940A1D6794A6}" type="datetime1">
              <a:rPr lang="en-US" smtClean="0"/>
              <a:t>10/25/2018</a:t>
            </a:fld>
            <a:endParaRPr lang="en-US" dirty="0"/>
          </a:p>
        </p:txBody>
      </p:sp>
      <p:sp>
        <p:nvSpPr>
          <p:cNvPr id="11" name="Footer Placeholder 10"/>
          <p:cNvSpPr>
            <a:spLocks noGrp="1"/>
          </p:cNvSpPr>
          <p:nvPr>
            <p:ph type="ftr" sz="quarter" idx="11"/>
          </p:nvPr>
        </p:nvSpPr>
        <p:spPr/>
        <p:txBody>
          <a:bodyPr/>
          <a:lstStyle/>
          <a:p>
            <a:r>
              <a:rPr lang="en-US"/>
              <a:t>Developing SQL Databases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71C991A0-A18B-4A86-AFF3-C37CF130A7C4}" type="datetime1">
              <a:rPr lang="en-US" smtClean="0"/>
              <a:t>10/25/2018</a:t>
            </a:fld>
            <a:endParaRPr lang="en-US" dirty="0"/>
          </a:p>
        </p:txBody>
      </p:sp>
      <p:sp>
        <p:nvSpPr>
          <p:cNvPr id="7" name="Footer Placeholder 6"/>
          <p:cNvSpPr>
            <a:spLocks noGrp="1"/>
          </p:cNvSpPr>
          <p:nvPr>
            <p:ph type="ftr" sz="quarter" idx="11"/>
          </p:nvPr>
        </p:nvSpPr>
        <p:spPr/>
        <p:txBody>
          <a:bodyPr/>
          <a:lstStyle/>
          <a:p>
            <a:r>
              <a:rPr lang="en-US"/>
              <a:t>Developing SQL Databases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75C0FBC-F782-4211-B6AE-D67D7EF4EC11}" type="datetime1">
              <a:rPr lang="en-US" smtClean="0"/>
              <a:t>10/25/2018</a:t>
            </a:fld>
            <a:endParaRPr lang="en-US" dirty="0"/>
          </a:p>
        </p:txBody>
      </p:sp>
      <p:sp>
        <p:nvSpPr>
          <p:cNvPr id="6" name="Footer Placeholder 5"/>
          <p:cNvSpPr>
            <a:spLocks noGrp="1"/>
          </p:cNvSpPr>
          <p:nvPr>
            <p:ph type="ftr" sz="quarter" idx="11"/>
          </p:nvPr>
        </p:nvSpPr>
        <p:spPr/>
        <p:txBody>
          <a:bodyPr/>
          <a:lstStyle/>
          <a:p>
            <a:r>
              <a:rPr lang="en-US"/>
              <a:t>Developing SQL Databases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DFB68004-4F71-49F8-922E-32F6FD74C289}" type="datetime1">
              <a:rPr lang="en-US" smtClean="0"/>
              <a:t>10/25/2018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5524D6D0-57B5-4E65-BA6B-F9D596CC07FA}" type="datetime1">
              <a:rPr lang="en-US" smtClean="0"/>
              <a:t>10/25/2018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B7EAC9D-0DE4-453A-806A-B806826C2D24}" type="datetime1">
              <a:rPr lang="en-US" smtClean="0"/>
              <a:t>10/25/2018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Developing SQL Databases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t>Developing SQL Databases</a:t>
            </a:r>
            <a:endParaRPr lang="pl-PL" b="1" dirty="0">
              <a:cs typeface="Arial" panose="020B0604020202020204" pitchFamily="34" charset="0"/>
            </a:endParaRPr>
          </a:p>
        </p:txBody>
      </p:sp>
      <p:sp>
        <p:nvSpPr>
          <p:cNvPr id="3" name="Podtytuł 2"/>
          <p:cNvSpPr>
            <a:spLocks noGrp="1"/>
          </p:cNvSpPr>
          <p:nvPr>
            <p:ph type="subTitle" idx="1"/>
          </p:nvPr>
        </p:nvSpPr>
        <p:spPr/>
        <p:txBody>
          <a:bodyPr/>
          <a:lstStyle/>
          <a:p>
            <a:r>
              <a:rPr lang="pl-PL" dirty="0" err="1">
                <a:latin typeface="Arial" panose="020B0604020202020204" pitchFamily="34" charset="0"/>
                <a:cs typeface="Arial" panose="020B0604020202020204" pitchFamily="34" charset="0"/>
              </a:rPr>
              <a:t>Transactions</a:t>
            </a:r>
            <a:r>
              <a:rPr lang="pl-PL" dirty="0">
                <a:latin typeface="Arial" panose="020B0604020202020204" pitchFamily="34" charset="0"/>
                <a:cs typeface="Arial" panose="020B0604020202020204" pitchFamily="34" charset="0"/>
              </a:rPr>
              <a:t> And </a:t>
            </a:r>
            <a:r>
              <a:rPr lang="pl-PL" dirty="0" err="1">
                <a:latin typeface="Arial" panose="020B0604020202020204" pitchFamily="34" charset="0"/>
                <a:cs typeface="Arial" panose="020B0604020202020204" pitchFamily="34" charset="0"/>
              </a:rPr>
              <a:t>Locks</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401205"/>
          </a:xfrm>
          <a:prstGeom prst="rect">
            <a:avLst/>
          </a:prstGeom>
          <a:noFill/>
        </p:spPr>
        <p:txBody>
          <a:bodyPr wrap="square" rtlCol="0">
            <a:spAutoFit/>
          </a:bodyPr>
          <a:lstStyle/>
          <a:p>
            <a:r>
              <a:rPr lang="pl-PL" sz="2800" b="1" dirty="0"/>
              <a:t>BASICS</a:t>
            </a:r>
            <a:endParaRPr lang="en-US" sz="2800" b="1" dirty="0"/>
          </a:p>
          <a:p>
            <a:endParaRPr lang="en-US" dirty="0"/>
          </a:p>
          <a:p>
            <a:pPr lvl="1"/>
            <a:r>
              <a:rPr lang="en-US" dirty="0"/>
              <a:t>Locking is the activity that occurs when a SQL Server session takes "ownership" of a resource prior to performing a particular action on that resource, such as reading or</a:t>
            </a:r>
            <a:r>
              <a:rPr lang="pl-PL" dirty="0"/>
              <a:t> </a:t>
            </a:r>
            <a:r>
              <a:rPr lang="en-US" dirty="0"/>
              <a:t>updating it.</a:t>
            </a:r>
            <a:endParaRPr lang="pl-PL" dirty="0"/>
          </a:p>
          <a:p>
            <a:pPr lvl="1"/>
            <a:endParaRPr lang="pl-PL" dirty="0"/>
          </a:p>
          <a:p>
            <a:pPr lvl="1"/>
            <a:r>
              <a:rPr lang="en-US" dirty="0"/>
              <a:t>Keep in mind that locking is just a logical concept, designed to help support the ACID properties of our transactions, so that our data stays consistent.</a:t>
            </a:r>
            <a:endParaRPr lang="pl-PL" dirty="0"/>
          </a:p>
          <a:p>
            <a:pPr lvl="1"/>
            <a:endParaRPr lang="pl-PL" dirty="0"/>
          </a:p>
          <a:p>
            <a:pPr lvl="1"/>
            <a:r>
              <a:rPr lang="en-US" dirty="0"/>
              <a:t>If SQL Server acquired no locks, it could still perform all the actions specified by commands in the SQL language. However, for anyone who cares about data consistency, locks are a good and necessary database mechanism.</a:t>
            </a:r>
          </a:p>
          <a:p>
            <a:pPr lvl="1"/>
            <a:endParaRPr lang="en-US" dirty="0"/>
          </a:p>
          <a:p>
            <a:pPr lvl="1"/>
            <a:r>
              <a:rPr lang="en-US" dirty="0"/>
              <a:t>fundamental aspects of this locking mechanism:</a:t>
            </a:r>
          </a:p>
          <a:p>
            <a:pPr marL="1200150" lvl="2" indent="-285750">
              <a:buFont typeface="Arial" panose="020B0604020202020204" pitchFamily="34" charset="0"/>
              <a:buChar char="•"/>
            </a:pPr>
            <a:r>
              <a:rPr lang="en-US" dirty="0"/>
              <a:t>The </a:t>
            </a:r>
            <a:r>
              <a:rPr lang="en-US" b="1" dirty="0"/>
              <a:t>unit of data locked </a:t>
            </a:r>
            <a:r>
              <a:rPr lang="en-US" dirty="0"/>
              <a:t>(lock resource) – such as row, page, or table</a:t>
            </a:r>
          </a:p>
          <a:p>
            <a:pPr marL="1200150" lvl="2" indent="-285750">
              <a:buFont typeface="Arial" panose="020B0604020202020204" pitchFamily="34" charset="0"/>
              <a:buChar char="•"/>
            </a:pPr>
            <a:r>
              <a:rPr lang="en-US" dirty="0"/>
              <a:t>The </a:t>
            </a:r>
            <a:r>
              <a:rPr lang="en-US" b="1" dirty="0"/>
              <a:t>type of locks acquired </a:t>
            </a:r>
            <a:r>
              <a:rPr lang="en-US" dirty="0"/>
              <a:t>(lock mode) – shared, exclusive, update, and so on</a:t>
            </a:r>
            <a:endParaRPr lang="pl-PL"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dirty="0"/>
              <a:t>Developing SQL Databases</a:t>
            </a:r>
            <a:endParaRPr lang="pl-PL" dirty="0"/>
          </a:p>
        </p:txBody>
      </p:sp>
    </p:spTree>
    <p:extLst>
      <p:ext uri="{BB962C8B-B14F-4D97-AF65-F5344CB8AC3E}">
        <p14:creationId xmlns:p14="http://schemas.microsoft.com/office/powerpoint/2010/main" val="1322630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7068775" cy="5786199"/>
          </a:xfrm>
          <a:prstGeom prst="rect">
            <a:avLst/>
          </a:prstGeom>
          <a:noFill/>
        </p:spPr>
        <p:txBody>
          <a:bodyPr wrap="square" rtlCol="0">
            <a:spAutoFit/>
          </a:bodyPr>
          <a:lstStyle/>
          <a:p>
            <a:r>
              <a:rPr lang="pl-PL" sz="2800" b="1" dirty="0"/>
              <a:t>BASICS</a:t>
            </a:r>
            <a:endParaRPr lang="en-US" sz="2800" b="1" dirty="0"/>
          </a:p>
          <a:p>
            <a:endParaRPr lang="en-US" dirty="0"/>
          </a:p>
          <a:p>
            <a:pPr lvl="1"/>
            <a:r>
              <a:rPr lang="en-US" dirty="0"/>
              <a:t>To preserve the isolation of transactions, SQL Server implements a set of locking protocols. At the basic level, there are two general modes of locking:</a:t>
            </a:r>
            <a:endParaRPr lang="pl-PL" dirty="0"/>
          </a:p>
          <a:p>
            <a:pPr lvl="1"/>
            <a:endParaRPr lang="en-US" dirty="0"/>
          </a:p>
          <a:p>
            <a:pPr lvl="1"/>
            <a:r>
              <a:rPr lang="en-US" b="1" dirty="0"/>
              <a:t>Shared locks </a:t>
            </a:r>
            <a:endParaRPr lang="pl-PL" b="1" dirty="0"/>
          </a:p>
          <a:p>
            <a:pPr lvl="1"/>
            <a:r>
              <a:rPr lang="en-US" i="1" dirty="0"/>
              <a:t>Used for sessions that read data—that is, for readers</a:t>
            </a:r>
            <a:endParaRPr lang="pl-PL" i="1" dirty="0"/>
          </a:p>
          <a:p>
            <a:pPr lvl="1"/>
            <a:endParaRPr lang="en-US" dirty="0"/>
          </a:p>
          <a:p>
            <a:pPr lvl="1"/>
            <a:r>
              <a:rPr lang="en-US" b="1" dirty="0"/>
              <a:t>Exclusive locks </a:t>
            </a:r>
            <a:endParaRPr lang="pl-PL" b="1" dirty="0"/>
          </a:p>
          <a:p>
            <a:pPr lvl="1"/>
            <a:r>
              <a:rPr lang="en-US" i="1" dirty="0"/>
              <a:t>Used for changes to data—that is, writers</a:t>
            </a:r>
            <a:endParaRPr lang="pl-PL" i="1" dirty="0"/>
          </a:p>
          <a:p>
            <a:pPr lvl="1"/>
            <a:endParaRPr lang="pl-PL" dirty="0"/>
          </a:p>
          <a:p>
            <a:pPr lvl="1"/>
            <a:r>
              <a:rPr lang="en-US" dirty="0"/>
              <a:t>When a session is just reading data, by default SQL Server will issue very brief shared locks on the resource, such as a row or table. Two or more sessions can read the same objects because shared locks are compatible with other shared locks.</a:t>
            </a:r>
            <a:endParaRPr lang="pl-PL" dirty="0"/>
          </a:p>
          <a:p>
            <a:pPr lvl="1"/>
            <a:endParaRPr lang="pl-PL" dirty="0"/>
          </a:p>
          <a:p>
            <a:pPr lvl="1"/>
            <a:r>
              <a:rPr lang="en-US" dirty="0"/>
              <a:t>However, when a session has a resource locked exclusively, no other session can read the resource, in addition to not being able to write to the resource.</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pic>
        <p:nvPicPr>
          <p:cNvPr id="3" name="Obraz 2">
            <a:extLst>
              <a:ext uri="{FF2B5EF4-FFF2-40B4-BE49-F238E27FC236}">
                <a16:creationId xmlns:a16="http://schemas.microsoft.com/office/drawing/2014/main" id="{AAA45A03-CD11-4EC2-BF54-7367E1E25344}"/>
              </a:ext>
            </a:extLst>
          </p:cNvPr>
          <p:cNvPicPr>
            <a:picLocks noChangeAspect="1"/>
          </p:cNvPicPr>
          <p:nvPr/>
        </p:nvPicPr>
        <p:blipFill>
          <a:blip r:embed="rId2"/>
          <a:stretch>
            <a:fillRect/>
          </a:stretch>
        </p:blipFill>
        <p:spPr>
          <a:xfrm>
            <a:off x="6736012" y="2436867"/>
            <a:ext cx="4966282" cy="1554543"/>
          </a:xfrm>
          <a:prstGeom prst="rect">
            <a:avLst/>
          </a:prstGeom>
        </p:spPr>
      </p:pic>
    </p:spTree>
    <p:extLst>
      <p:ext uri="{BB962C8B-B14F-4D97-AF65-F5344CB8AC3E}">
        <p14:creationId xmlns:p14="http://schemas.microsoft.com/office/powerpoint/2010/main" val="3554555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555093"/>
          </a:xfrm>
          <a:prstGeom prst="rect">
            <a:avLst/>
          </a:prstGeom>
          <a:noFill/>
        </p:spPr>
        <p:txBody>
          <a:bodyPr wrap="square" rtlCol="0">
            <a:spAutoFit/>
          </a:bodyPr>
          <a:lstStyle/>
          <a:p>
            <a:r>
              <a:rPr lang="pl-PL" sz="2800" b="1" dirty="0"/>
              <a:t>BLOCKING</a:t>
            </a:r>
            <a:endParaRPr lang="en-US" sz="2800" b="1" dirty="0"/>
          </a:p>
          <a:p>
            <a:endParaRPr lang="en-US" dirty="0"/>
          </a:p>
          <a:p>
            <a:pPr lvl="1"/>
            <a:r>
              <a:rPr lang="en-US" dirty="0"/>
              <a:t>If two sessions request an exclusive lock on the same resource, and one is granted the request, then the other session must wait until the first releases its exclusive lock. In a transaction, exclusive locks are held to the end of the transaction, so if the first session is performing a transaction, the second session will have to wait until the first session either commits or rolls back the transaction. No two sessions can write to the same resource (such as a table or row) at the same time, so writers can block writers.</a:t>
            </a:r>
            <a:endParaRPr lang="pl-PL" dirty="0"/>
          </a:p>
          <a:p>
            <a:endParaRPr lang="pl-PL" dirty="0"/>
          </a:p>
          <a:p>
            <a:r>
              <a:rPr lang="pl-PL" sz="2800" b="1" dirty="0"/>
              <a:t>DEADLOCKING</a:t>
            </a:r>
            <a:endParaRPr lang="en-US" sz="2800" b="1" dirty="0"/>
          </a:p>
          <a:p>
            <a:endParaRPr lang="en-US" dirty="0"/>
          </a:p>
          <a:p>
            <a:pPr lvl="1"/>
            <a:r>
              <a:rPr lang="en-US" dirty="0"/>
              <a:t>A deadlock results from mutual blocking between two or more sessions. Sometimes locking sequences between sessions cannot be resolved simply by waiting for one transaction to finish. This occurs due to a cyclical relationship between two or more commands. SQL Server detects this cycle as a deadlock between two sessions, aborts one of the transactions, and returns error message 1205 to the client.</a:t>
            </a:r>
            <a:endParaRPr lang="pl-PL" dirty="0"/>
          </a:p>
          <a:p>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1962414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3016210"/>
          </a:xfrm>
          <a:prstGeom prst="rect">
            <a:avLst/>
          </a:prstGeom>
          <a:noFill/>
        </p:spPr>
        <p:txBody>
          <a:bodyPr wrap="square" rtlCol="0">
            <a:spAutoFit/>
          </a:bodyPr>
          <a:lstStyle/>
          <a:p>
            <a:r>
              <a:rPr lang="pl-PL" sz="2800" b="1" dirty="0"/>
              <a:t>SHARED LOCKS</a:t>
            </a:r>
            <a:endParaRPr lang="en-US" sz="2800" b="1" dirty="0"/>
          </a:p>
          <a:p>
            <a:pPr lvl="1"/>
            <a:endParaRPr lang="pl-PL" dirty="0"/>
          </a:p>
          <a:p>
            <a:pPr lvl="1"/>
            <a:r>
              <a:rPr lang="en-US" dirty="0"/>
              <a:t>By default, SQL Server acquires shared (S) locks automatically when it reads data. </a:t>
            </a:r>
            <a:endParaRPr lang="pl-PL" dirty="0"/>
          </a:p>
          <a:p>
            <a:pPr lvl="1"/>
            <a:endParaRPr lang="pl-PL" dirty="0"/>
          </a:p>
          <a:p>
            <a:pPr lvl="1"/>
            <a:r>
              <a:rPr lang="en-US" dirty="0"/>
              <a:t>A table, page, or individual row of a table or index can hold an S</a:t>
            </a:r>
            <a:r>
              <a:rPr lang="pl-PL" dirty="0"/>
              <a:t>-</a:t>
            </a:r>
            <a:r>
              <a:rPr lang="en-US" dirty="0"/>
              <a:t>lock. In addition, to support SERIALIZABLE transaction isolation, SQL Server can place S</a:t>
            </a:r>
            <a:r>
              <a:rPr lang="pl-PL" dirty="0"/>
              <a:t>-</a:t>
            </a:r>
            <a:r>
              <a:rPr lang="en-US" dirty="0"/>
              <a:t>locks on a range of index rows. </a:t>
            </a:r>
            <a:endParaRPr lang="pl-PL" dirty="0"/>
          </a:p>
          <a:p>
            <a:pPr lvl="1"/>
            <a:endParaRPr lang="pl-PL" dirty="0"/>
          </a:p>
          <a:p>
            <a:pPr lvl="1"/>
            <a:r>
              <a:rPr lang="en-US" dirty="0"/>
              <a:t>As the name implies, many processes can hold S</a:t>
            </a:r>
            <a:r>
              <a:rPr lang="pl-PL" dirty="0"/>
              <a:t>-</a:t>
            </a:r>
            <a:r>
              <a:rPr lang="en-US" dirty="0"/>
              <a:t>locks on the same data, but no process can acquire an exclusive lock on data that has an S</a:t>
            </a:r>
            <a:r>
              <a:rPr lang="pl-PL" dirty="0"/>
              <a:t>-</a:t>
            </a:r>
            <a:r>
              <a:rPr lang="en-US" dirty="0"/>
              <a:t>lock on it (unless the process requesting the exclusive lock is the same process holding the S lock, and no other process has an S lock on the data).</a:t>
            </a:r>
            <a:endParaRPr lang="pl-PL"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dirty="0"/>
              <a:t>Developing SQL Databases</a:t>
            </a:r>
            <a:endParaRPr lang="pl-PL" dirty="0"/>
          </a:p>
        </p:txBody>
      </p:sp>
    </p:spTree>
    <p:extLst>
      <p:ext uri="{BB962C8B-B14F-4D97-AF65-F5344CB8AC3E}">
        <p14:creationId xmlns:p14="http://schemas.microsoft.com/office/powerpoint/2010/main" val="657629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3847207"/>
          </a:xfrm>
          <a:prstGeom prst="rect">
            <a:avLst/>
          </a:prstGeom>
          <a:noFill/>
        </p:spPr>
        <p:txBody>
          <a:bodyPr wrap="square" rtlCol="0">
            <a:spAutoFit/>
          </a:bodyPr>
          <a:lstStyle/>
          <a:p>
            <a:r>
              <a:rPr lang="pl-PL" sz="2800" b="1" dirty="0"/>
              <a:t>EXCLUSIVE LOCK</a:t>
            </a:r>
            <a:endParaRPr lang="en-US" sz="2800" b="1" dirty="0"/>
          </a:p>
          <a:p>
            <a:endParaRPr lang="en-US" dirty="0"/>
          </a:p>
          <a:p>
            <a:pPr lvl="1"/>
            <a:r>
              <a:rPr lang="en-US" dirty="0"/>
              <a:t>SQL Server automatically acquires exclusive (X) locks on data in order to modify that data, during an INSERT, UPDATE, or DELETE operation. </a:t>
            </a:r>
            <a:endParaRPr lang="pl-PL" dirty="0"/>
          </a:p>
          <a:p>
            <a:pPr lvl="1"/>
            <a:endParaRPr lang="pl-PL" dirty="0"/>
          </a:p>
          <a:p>
            <a:pPr lvl="1"/>
            <a:r>
              <a:rPr lang="en-US" dirty="0"/>
              <a:t>Only one transaction at a time</a:t>
            </a:r>
            <a:r>
              <a:rPr lang="pl-PL" dirty="0"/>
              <a:t> </a:t>
            </a:r>
            <a:r>
              <a:rPr lang="en-US" dirty="0"/>
              <a:t>can hold an X lock on a particular data resource, and X locks remain until the end of the transaction.</a:t>
            </a:r>
            <a:endParaRPr lang="pl-PL" dirty="0"/>
          </a:p>
          <a:p>
            <a:pPr lvl="1"/>
            <a:endParaRPr lang="pl-PL" dirty="0"/>
          </a:p>
          <a:p>
            <a:pPr lvl="1"/>
            <a:r>
              <a:rPr lang="en-US" dirty="0"/>
              <a:t>The changed data is usually unavailable to any other process until the transaction holding the lock either commits or rolls back.</a:t>
            </a:r>
            <a:endParaRPr lang="pl-PL" dirty="0"/>
          </a:p>
          <a:p>
            <a:pPr lvl="1"/>
            <a:endParaRPr lang="pl-PL" dirty="0"/>
          </a:p>
          <a:p>
            <a:pPr lvl="1"/>
            <a:r>
              <a:rPr lang="en-US" dirty="0"/>
              <a:t>However, if a transaction uses the READ UNCOMMITTED transaction isolation level, it can read data exclusively locked by another transaction.</a:t>
            </a:r>
            <a:endParaRPr lang="pl-PL"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dirty="0"/>
              <a:t>Developing SQL Databases</a:t>
            </a:r>
            <a:endParaRPr lang="pl-PL" dirty="0"/>
          </a:p>
        </p:txBody>
      </p:sp>
    </p:spTree>
    <p:extLst>
      <p:ext uri="{BB962C8B-B14F-4D97-AF65-F5344CB8AC3E}">
        <p14:creationId xmlns:p14="http://schemas.microsoft.com/office/powerpoint/2010/main" val="3526398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431983"/>
          </a:xfrm>
          <a:prstGeom prst="rect">
            <a:avLst/>
          </a:prstGeom>
          <a:noFill/>
        </p:spPr>
        <p:txBody>
          <a:bodyPr wrap="square" rtlCol="0">
            <a:spAutoFit/>
          </a:bodyPr>
          <a:lstStyle/>
          <a:p>
            <a:r>
              <a:rPr lang="pl-PL" sz="2800" b="1" dirty="0"/>
              <a:t>RESOURCES</a:t>
            </a:r>
            <a:endParaRPr lang="en-US" sz="2800" b="1" dirty="0"/>
          </a:p>
          <a:p>
            <a:endParaRPr lang="pl-PL" dirty="0"/>
          </a:p>
          <a:p>
            <a:r>
              <a:rPr lang="en-US" dirty="0"/>
              <a:t>SQL Server can acquire a lock on any of the following resources to ensure that the user</a:t>
            </a:r>
          </a:p>
          <a:p>
            <a:r>
              <a:rPr lang="en-US" dirty="0"/>
              <a:t>of that resource has a consistent view of the data throughout a transaction:</a:t>
            </a:r>
          </a:p>
          <a:p>
            <a:pPr lvl="1"/>
            <a:endParaRPr lang="pl-PL" dirty="0"/>
          </a:p>
          <a:p>
            <a:pPr lvl="1"/>
            <a:r>
              <a:rPr lang="pl-PL" sz="1400" b="1" dirty="0"/>
              <a:t>RID </a:t>
            </a:r>
          </a:p>
          <a:p>
            <a:pPr lvl="1"/>
            <a:r>
              <a:rPr lang="en-US" sz="1400" i="1" dirty="0"/>
              <a:t>A row identifier for the single row to lock within a heap and is acquired when</a:t>
            </a:r>
            <a:r>
              <a:rPr lang="pl-PL" sz="1400" i="1" dirty="0"/>
              <a:t> </a:t>
            </a:r>
            <a:r>
              <a:rPr lang="en-US" sz="1400" i="1" dirty="0"/>
              <a:t>possible to provide the highest possible concurrency.</a:t>
            </a:r>
          </a:p>
          <a:p>
            <a:pPr lvl="1"/>
            <a:endParaRPr lang="pl-PL" sz="1400" dirty="0"/>
          </a:p>
          <a:p>
            <a:pPr lvl="1"/>
            <a:r>
              <a:rPr lang="pl-PL" sz="1400" b="1" dirty="0"/>
              <a:t>KEY </a:t>
            </a:r>
          </a:p>
          <a:p>
            <a:pPr lvl="1"/>
            <a:r>
              <a:rPr lang="en-US" sz="1400" i="1" dirty="0"/>
              <a:t>A key or range of keys in an index for a serializable transaction can be locked</a:t>
            </a:r>
            <a:r>
              <a:rPr lang="pl-PL" sz="1400" i="1" dirty="0"/>
              <a:t> </a:t>
            </a:r>
            <a:r>
              <a:rPr lang="en-US" sz="1400" i="1" dirty="0"/>
              <a:t>in one of two ways depending on the isolation level. If a transaction runs in the</a:t>
            </a:r>
            <a:r>
              <a:rPr lang="pl-PL" sz="1400" i="1" dirty="0"/>
              <a:t> </a:t>
            </a:r>
            <a:r>
              <a:rPr lang="en-US" sz="1400" i="1" dirty="0"/>
              <a:t>READ COMMITTED or REPEATABLE READ isolation level, the index keys of the</a:t>
            </a:r>
            <a:r>
              <a:rPr lang="pl-PL" sz="1400" i="1" dirty="0"/>
              <a:t> </a:t>
            </a:r>
            <a:r>
              <a:rPr lang="en-US" sz="1400" i="1" dirty="0"/>
              <a:t>accessed rows are locked.</a:t>
            </a:r>
            <a:endParaRPr lang="pl-PL" sz="1400" i="1" dirty="0"/>
          </a:p>
          <a:p>
            <a:pPr lvl="1"/>
            <a:endParaRPr lang="pl-PL" sz="1400" dirty="0"/>
          </a:p>
          <a:p>
            <a:pPr lvl="1"/>
            <a:r>
              <a:rPr lang="pl-PL" sz="1400" b="1" dirty="0"/>
              <a:t>PAGE </a:t>
            </a:r>
          </a:p>
          <a:p>
            <a:pPr lvl="1"/>
            <a:r>
              <a:rPr lang="en-US" sz="1400" i="1" dirty="0"/>
              <a:t>An 8-kilobyte (KB) data or index page gets locked when a transaction reads</a:t>
            </a:r>
            <a:r>
              <a:rPr lang="pl-PL" sz="1400" i="1" dirty="0"/>
              <a:t> </a:t>
            </a:r>
            <a:r>
              <a:rPr lang="en-US" sz="1400" i="1" dirty="0"/>
              <a:t>all rows on a page or when page-level maintenance, such as updating page pointers</a:t>
            </a:r>
            <a:r>
              <a:rPr lang="pl-PL" sz="1400" i="1" dirty="0"/>
              <a:t> </a:t>
            </a:r>
            <a:r>
              <a:rPr lang="en-US" sz="1400" i="1" dirty="0"/>
              <a:t>after a page-split, is performed.</a:t>
            </a:r>
            <a:endParaRPr lang="pl-PL" sz="1400" i="1" dirty="0"/>
          </a:p>
          <a:p>
            <a:pPr lvl="1"/>
            <a:endParaRPr lang="pl-PL" sz="1400" i="1" dirty="0"/>
          </a:p>
          <a:p>
            <a:pPr lvl="1"/>
            <a:r>
              <a:rPr lang="pl-PL" sz="1400" b="1" dirty="0"/>
              <a:t>EXTENT </a:t>
            </a:r>
          </a:p>
          <a:p>
            <a:pPr lvl="1"/>
            <a:r>
              <a:rPr lang="en-US" sz="1400" i="1" dirty="0"/>
              <a:t>A contiguous block of eight data or index pages gets a shared (S) or</a:t>
            </a:r>
            <a:r>
              <a:rPr lang="pl-PL" sz="1400" i="1" dirty="0"/>
              <a:t> </a:t>
            </a:r>
            <a:r>
              <a:rPr lang="en-US" sz="1400" i="1" dirty="0"/>
              <a:t>exclusive (X) locks typically during space allocation and de-allocation.</a:t>
            </a:r>
          </a:p>
        </p:txBody>
      </p:sp>
      <p:sp>
        <p:nvSpPr>
          <p:cNvPr id="12" name="Symbol zastępczy stopki 11"/>
          <p:cNvSpPr>
            <a:spLocks noGrp="1"/>
          </p:cNvSpPr>
          <p:nvPr>
            <p:ph type="ftr" sz="quarter" idx="11"/>
          </p:nvPr>
        </p:nvSpPr>
        <p:spPr>
          <a:xfrm>
            <a:off x="3869268" y="6356350"/>
            <a:ext cx="5911517" cy="365125"/>
          </a:xfrm>
        </p:spPr>
        <p:txBody>
          <a:bodyPr/>
          <a:lstStyle/>
          <a:p>
            <a:r>
              <a:rPr lang="en-US" dirty="0"/>
              <a:t>Developing SQL Databases</a:t>
            </a:r>
            <a:endParaRPr lang="pl-PL" dirty="0"/>
          </a:p>
        </p:txBody>
      </p:sp>
    </p:spTree>
    <p:extLst>
      <p:ext uri="{BB962C8B-B14F-4D97-AF65-F5344CB8AC3E}">
        <p14:creationId xmlns:p14="http://schemas.microsoft.com/office/powerpoint/2010/main" val="4111342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5109091"/>
          </a:xfrm>
          <a:prstGeom prst="rect">
            <a:avLst/>
          </a:prstGeom>
          <a:noFill/>
        </p:spPr>
        <p:txBody>
          <a:bodyPr wrap="square" rtlCol="0">
            <a:spAutoFit/>
          </a:bodyPr>
          <a:lstStyle/>
          <a:p>
            <a:r>
              <a:rPr lang="pl-PL" sz="2800" b="1" dirty="0"/>
              <a:t>RESOURCES</a:t>
            </a:r>
            <a:endParaRPr lang="en-US" sz="2800" b="1" dirty="0"/>
          </a:p>
          <a:p>
            <a:endParaRPr lang="pl-PL" dirty="0"/>
          </a:p>
          <a:p>
            <a:pPr lvl="1"/>
            <a:r>
              <a:rPr lang="pl-PL" sz="1400" b="1" dirty="0" err="1"/>
              <a:t>HoBT</a:t>
            </a:r>
            <a:r>
              <a:rPr lang="pl-PL" sz="1400" b="1" dirty="0"/>
              <a:t> </a:t>
            </a:r>
          </a:p>
          <a:p>
            <a:pPr lvl="1"/>
            <a:r>
              <a:rPr lang="en-US" sz="1400" i="1" dirty="0"/>
              <a:t>A heap or B-Tree lock can be an entire index or all data pages of a heap.</a:t>
            </a:r>
            <a:r>
              <a:rPr lang="pl-PL" sz="1400" i="1" dirty="0"/>
              <a:t> </a:t>
            </a:r>
            <a:r>
              <a:rPr lang="en-US" sz="1400" i="1" dirty="0"/>
              <a:t>Table An entire table, including both data and indexes, can be locked for SELECT,</a:t>
            </a:r>
            <a:r>
              <a:rPr lang="pl-PL" sz="1400" i="1" dirty="0"/>
              <a:t> UPDATE, </a:t>
            </a:r>
            <a:r>
              <a:rPr lang="pl-PL" sz="1400" i="1" dirty="0" err="1"/>
              <a:t>or</a:t>
            </a:r>
            <a:r>
              <a:rPr lang="pl-PL" sz="1400" i="1" dirty="0"/>
              <a:t> DELETE </a:t>
            </a:r>
            <a:r>
              <a:rPr lang="pl-PL" sz="1400" i="1" dirty="0" err="1"/>
              <a:t>operations</a:t>
            </a:r>
            <a:r>
              <a:rPr lang="pl-PL" sz="1400" i="1" dirty="0"/>
              <a:t>.</a:t>
            </a:r>
          </a:p>
          <a:p>
            <a:pPr lvl="1"/>
            <a:endParaRPr lang="pl-PL" sz="1400" dirty="0"/>
          </a:p>
          <a:p>
            <a:pPr lvl="1"/>
            <a:r>
              <a:rPr lang="pl-PL" sz="1400" b="1" dirty="0"/>
              <a:t>File </a:t>
            </a:r>
          </a:p>
          <a:p>
            <a:pPr lvl="1"/>
            <a:r>
              <a:rPr lang="en-US" sz="1400" i="1" dirty="0"/>
              <a:t>A database file can be locked individually.</a:t>
            </a:r>
          </a:p>
          <a:p>
            <a:pPr lvl="1"/>
            <a:endParaRPr lang="pl-PL" sz="1400" dirty="0"/>
          </a:p>
          <a:p>
            <a:pPr lvl="1"/>
            <a:r>
              <a:rPr lang="pl-PL" sz="1400" b="1" dirty="0"/>
              <a:t>Application </a:t>
            </a:r>
          </a:p>
          <a:p>
            <a:pPr lvl="1"/>
            <a:r>
              <a:rPr lang="en-US" sz="1400" i="1" dirty="0"/>
              <a:t>A resource defined by your application can be locked by using</a:t>
            </a:r>
            <a:r>
              <a:rPr lang="pl-PL" sz="1400" i="1" dirty="0"/>
              <a:t> </a:t>
            </a:r>
            <a:r>
              <a:rPr lang="en-US" sz="1400" i="1" dirty="0" err="1"/>
              <a:t>sp_getapplock</a:t>
            </a:r>
            <a:r>
              <a:rPr lang="en-US" sz="1400" i="1" dirty="0"/>
              <a:t> so that you can lock any resource you want with a specified lock</a:t>
            </a:r>
            <a:r>
              <a:rPr lang="pl-PL" sz="1400" i="1" dirty="0"/>
              <a:t> </a:t>
            </a:r>
            <a:r>
              <a:rPr lang="pl-PL" sz="1400" i="1" dirty="0" err="1"/>
              <a:t>mode</a:t>
            </a:r>
            <a:r>
              <a:rPr lang="pl-PL" sz="1400" i="1" dirty="0"/>
              <a:t>.</a:t>
            </a:r>
          </a:p>
          <a:p>
            <a:pPr lvl="1"/>
            <a:endParaRPr lang="pl-PL" sz="1400" dirty="0"/>
          </a:p>
          <a:p>
            <a:pPr lvl="1"/>
            <a:r>
              <a:rPr lang="pl-PL" sz="1400" b="1" dirty="0" err="1"/>
              <a:t>Metadata</a:t>
            </a:r>
            <a:r>
              <a:rPr lang="pl-PL" sz="1400" b="1" dirty="0"/>
              <a:t> </a:t>
            </a:r>
          </a:p>
          <a:p>
            <a:pPr lvl="1"/>
            <a:r>
              <a:rPr lang="en-US" sz="1400" i="1" dirty="0"/>
              <a:t>Any system metadata can be locked to protect system catalog information.</a:t>
            </a:r>
          </a:p>
          <a:p>
            <a:pPr lvl="1"/>
            <a:endParaRPr lang="pl-PL" sz="1400" dirty="0"/>
          </a:p>
          <a:p>
            <a:pPr lvl="1"/>
            <a:r>
              <a:rPr lang="pl-PL" sz="1400" b="1" dirty="0" err="1"/>
              <a:t>Allocation</a:t>
            </a:r>
            <a:r>
              <a:rPr lang="pl-PL" sz="1400" b="1" dirty="0"/>
              <a:t> unit </a:t>
            </a:r>
          </a:p>
          <a:p>
            <a:pPr lvl="1"/>
            <a:r>
              <a:rPr lang="en-US" sz="1400" i="1" dirty="0"/>
              <a:t>An database allocation unit used for storage of data can be locked.</a:t>
            </a:r>
          </a:p>
          <a:p>
            <a:pPr lvl="1"/>
            <a:endParaRPr lang="pl-PL" sz="1400" dirty="0"/>
          </a:p>
          <a:p>
            <a:pPr lvl="1"/>
            <a:r>
              <a:rPr lang="pl-PL" sz="1400" b="1" dirty="0"/>
              <a:t>Database </a:t>
            </a:r>
          </a:p>
          <a:p>
            <a:pPr lvl="1"/>
            <a:r>
              <a:rPr lang="en-US" sz="1400" i="1" dirty="0"/>
              <a:t>An entire database gets a shared (S) lock to indicate it is currently in use</a:t>
            </a:r>
            <a:r>
              <a:rPr lang="pl-PL" sz="1400" i="1" dirty="0"/>
              <a:t> </a:t>
            </a:r>
            <a:r>
              <a:rPr lang="en-US" sz="1400" i="1" dirty="0"/>
              <a:t>so that another process cannot drop it, take it offline, or restore </a:t>
            </a:r>
            <a:r>
              <a:rPr lang="en-US" sz="1400" i="1" dirty="0" err="1"/>
              <a:t>it.or</a:t>
            </a:r>
            <a:r>
              <a:rPr lang="en-US" sz="1400" i="1" dirty="0"/>
              <a:t> restore it.</a:t>
            </a:r>
            <a:endParaRPr lang="pl-PL" sz="1400"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dirty="0"/>
              <a:t>Developing SQL Databases</a:t>
            </a:r>
            <a:endParaRPr lang="pl-PL" dirty="0"/>
          </a:p>
        </p:txBody>
      </p:sp>
    </p:spTree>
    <p:extLst>
      <p:ext uri="{BB962C8B-B14F-4D97-AF65-F5344CB8AC3E}">
        <p14:creationId xmlns:p14="http://schemas.microsoft.com/office/powerpoint/2010/main" val="1486081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DMVs</a:t>
            </a:r>
            <a:endParaRPr lang="pl-PL" dirty="0"/>
          </a:p>
        </p:txBody>
      </p:sp>
      <p:sp>
        <p:nvSpPr>
          <p:cNvPr id="5" name="Symbol zastępczy stopki 4"/>
          <p:cNvSpPr>
            <a:spLocks noGrp="1"/>
          </p:cNvSpPr>
          <p:nvPr>
            <p:ph type="ftr" sz="quarter" idx="11"/>
          </p:nvPr>
        </p:nvSpPr>
        <p:spPr/>
        <p:txBody>
          <a:bodyPr/>
          <a:lstStyle/>
          <a:p>
            <a:r>
              <a:rPr lang="en-US"/>
              <a:t>Developing SQL Databases</a:t>
            </a:r>
            <a:endParaRPr lang="en-US" dirty="0"/>
          </a:p>
        </p:txBody>
      </p:sp>
      <p:sp>
        <p:nvSpPr>
          <p:cNvPr id="6" name="Content Placeholder 5"/>
          <p:cNvSpPr>
            <a:spLocks noGrp="1"/>
          </p:cNvSpPr>
          <p:nvPr>
            <p:ph idx="1"/>
          </p:nvPr>
        </p:nvSpPr>
        <p:spPr/>
        <p:txBody>
          <a:bodyPr/>
          <a:lstStyle/>
          <a:p>
            <a:endParaRPr lang="pl-PL"/>
          </a:p>
        </p:txBody>
      </p:sp>
    </p:spTree>
    <p:extLst>
      <p:ext uri="{BB962C8B-B14F-4D97-AF65-F5344CB8AC3E}">
        <p14:creationId xmlns:p14="http://schemas.microsoft.com/office/powerpoint/2010/main" val="2493201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2492990"/>
          </a:xfrm>
          <a:prstGeom prst="rect">
            <a:avLst/>
          </a:prstGeom>
          <a:noFill/>
        </p:spPr>
        <p:txBody>
          <a:bodyPr wrap="square" rtlCol="0">
            <a:spAutoFit/>
          </a:bodyPr>
          <a:lstStyle/>
          <a:p>
            <a:r>
              <a:rPr lang="pl-PL" sz="2800" b="1" dirty="0" err="1"/>
              <a:t>DMVs</a:t>
            </a:r>
            <a:endParaRPr lang="en-US" sz="2800" b="1" dirty="0"/>
          </a:p>
          <a:p>
            <a:endParaRPr lang="pl-PL" sz="1600" dirty="0"/>
          </a:p>
          <a:p>
            <a:pPr lvl="1"/>
            <a:r>
              <a:rPr lang="en-US" sz="1600" b="1" dirty="0" err="1"/>
              <a:t>sys.dm_tran_locks</a:t>
            </a:r>
            <a:r>
              <a:rPr lang="en-US" sz="1600" b="1" dirty="0"/>
              <a:t> </a:t>
            </a:r>
          </a:p>
          <a:p>
            <a:pPr lvl="2"/>
            <a:r>
              <a:rPr lang="en-US" sz="1600" dirty="0"/>
              <a:t>Use this DMV to view all current locks, the lock resources, lock</a:t>
            </a:r>
            <a:r>
              <a:rPr lang="pl-PL" sz="1600" dirty="0"/>
              <a:t> </a:t>
            </a:r>
            <a:r>
              <a:rPr lang="en-US" sz="1600" dirty="0"/>
              <a:t>mode, and other related information.</a:t>
            </a:r>
          </a:p>
          <a:p>
            <a:pPr lvl="2"/>
            <a:endParaRPr lang="en-US" sz="1600" dirty="0"/>
          </a:p>
          <a:p>
            <a:pPr lvl="2"/>
            <a:r>
              <a:rPr lang="en-US" sz="1600" dirty="0"/>
              <a:t>The </a:t>
            </a:r>
            <a:r>
              <a:rPr lang="en-US" sz="1600" dirty="0" err="1"/>
              <a:t>sys.dm_tran_locks</a:t>
            </a:r>
            <a:r>
              <a:rPr lang="en-US" sz="1600" dirty="0"/>
              <a:t> DMV provides you with information about existing locks and locks</a:t>
            </a:r>
            <a:r>
              <a:rPr lang="pl-PL" sz="1600" dirty="0"/>
              <a:t> </a:t>
            </a:r>
            <a:r>
              <a:rPr lang="en-US" sz="1600" dirty="0"/>
              <a:t>that have been requested but not yet granted in addition to details about the resource for</a:t>
            </a:r>
            <a:r>
              <a:rPr lang="pl-PL" sz="1600" dirty="0"/>
              <a:t> </a:t>
            </a:r>
            <a:r>
              <a:rPr lang="en-US" sz="1600" dirty="0"/>
              <a:t>which the lock is requested. You can use this DMV only to view information at the current</a:t>
            </a:r>
            <a:r>
              <a:rPr lang="pl-PL" sz="1600" dirty="0"/>
              <a:t> </a:t>
            </a:r>
            <a:r>
              <a:rPr lang="en-US" sz="1600" dirty="0"/>
              <a:t>point in time. It does not provide access to historical information about locks. Table 3-2</a:t>
            </a:r>
            <a:r>
              <a:rPr lang="pl-PL" sz="1600" dirty="0"/>
              <a:t> </a:t>
            </a:r>
            <a:r>
              <a:rPr lang="en-US" sz="1600" dirty="0"/>
              <a:t>describes each column in </a:t>
            </a:r>
            <a:r>
              <a:rPr lang="en-US" sz="1600" dirty="0" err="1"/>
              <a:t>sys.dm_tran_locks</a:t>
            </a:r>
            <a:r>
              <a:rPr lang="en-US" sz="1600" dirty="0"/>
              <a:t>.</a:t>
            </a:r>
            <a:r>
              <a:rPr lang="pl-PL" sz="1600" dirty="0"/>
              <a:t> </a:t>
            </a:r>
          </a:p>
        </p:txBody>
      </p:sp>
      <p:sp>
        <p:nvSpPr>
          <p:cNvPr id="12" name="Symbol zastępczy stopki 11"/>
          <p:cNvSpPr>
            <a:spLocks noGrp="1"/>
          </p:cNvSpPr>
          <p:nvPr>
            <p:ph type="ftr" sz="quarter" idx="11"/>
          </p:nvPr>
        </p:nvSpPr>
        <p:spPr>
          <a:xfrm>
            <a:off x="3869268" y="6356350"/>
            <a:ext cx="5911517" cy="365125"/>
          </a:xfrm>
        </p:spPr>
        <p:txBody>
          <a:bodyPr/>
          <a:lstStyle/>
          <a:p>
            <a:r>
              <a:rPr lang="en-US" dirty="0"/>
              <a:t>Developing SQL Databases</a:t>
            </a:r>
            <a:endParaRPr lang="pl-PL" dirty="0"/>
          </a:p>
        </p:txBody>
      </p:sp>
      <p:pic>
        <p:nvPicPr>
          <p:cNvPr id="2" name="Obraz 1">
            <a:extLst>
              <a:ext uri="{FF2B5EF4-FFF2-40B4-BE49-F238E27FC236}">
                <a16:creationId xmlns:a16="http://schemas.microsoft.com/office/drawing/2014/main" id="{3CEC57DB-44F4-49B3-88C7-839E9A1619B3}"/>
              </a:ext>
            </a:extLst>
          </p:cNvPr>
          <p:cNvPicPr>
            <a:picLocks noChangeAspect="1"/>
          </p:cNvPicPr>
          <p:nvPr/>
        </p:nvPicPr>
        <p:blipFill>
          <a:blip r:embed="rId2"/>
          <a:stretch>
            <a:fillRect/>
          </a:stretch>
        </p:blipFill>
        <p:spPr>
          <a:xfrm>
            <a:off x="489706" y="3429000"/>
            <a:ext cx="6927297" cy="27982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6819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2000548"/>
          </a:xfrm>
          <a:prstGeom prst="rect">
            <a:avLst/>
          </a:prstGeom>
          <a:noFill/>
        </p:spPr>
        <p:txBody>
          <a:bodyPr wrap="square" rtlCol="0">
            <a:spAutoFit/>
          </a:bodyPr>
          <a:lstStyle/>
          <a:p>
            <a:r>
              <a:rPr lang="pl-PL" sz="2800" b="1" dirty="0" err="1"/>
              <a:t>DMVs</a:t>
            </a:r>
            <a:endParaRPr lang="en-US" sz="2800" b="1" dirty="0"/>
          </a:p>
          <a:p>
            <a:endParaRPr lang="pl-PL" sz="1600" dirty="0"/>
          </a:p>
          <a:p>
            <a:pPr lvl="1"/>
            <a:r>
              <a:rPr lang="en-US" sz="1600" b="1" dirty="0" err="1"/>
              <a:t>sys.dm_os_waiting_tasks</a:t>
            </a:r>
            <a:r>
              <a:rPr lang="en-US" sz="1600" b="1" dirty="0"/>
              <a:t> </a:t>
            </a:r>
            <a:endParaRPr lang="pl-PL" sz="1600" b="1" dirty="0"/>
          </a:p>
          <a:p>
            <a:pPr lvl="2"/>
            <a:r>
              <a:rPr lang="en-US" sz="1600" dirty="0"/>
              <a:t>Use this DMV to see which tasks are waiting for a</a:t>
            </a:r>
            <a:r>
              <a:rPr lang="pl-PL" sz="1600" dirty="0"/>
              <a:t> </a:t>
            </a:r>
            <a:r>
              <a:rPr lang="en-US" sz="1600" dirty="0"/>
              <a:t>resource.</a:t>
            </a:r>
          </a:p>
          <a:p>
            <a:pPr lvl="2"/>
            <a:endParaRPr lang="en-US" sz="1600" dirty="0"/>
          </a:p>
          <a:p>
            <a:pPr lvl="2"/>
            <a:r>
              <a:rPr lang="en-US" sz="1600" dirty="0"/>
              <a:t>Another useful DMV is </a:t>
            </a:r>
            <a:r>
              <a:rPr lang="en-US" sz="1600" dirty="0" err="1"/>
              <a:t>sys.dm_os_waiting_tasks</a:t>
            </a:r>
            <a:r>
              <a:rPr lang="en-US" sz="1600" dirty="0"/>
              <a:t>. Whenever a user asks you why a query</a:t>
            </a:r>
            <a:r>
              <a:rPr lang="pl-PL" sz="1600" dirty="0"/>
              <a:t> </a:t>
            </a:r>
            <a:r>
              <a:rPr lang="en-US" sz="1600" dirty="0"/>
              <a:t>is taking longer to run than usual, a review of this DMV should be one of your standard</a:t>
            </a:r>
            <a:r>
              <a:rPr lang="pl-PL" sz="1600" dirty="0"/>
              <a:t> </a:t>
            </a:r>
            <a:r>
              <a:rPr lang="en-US" sz="1600" dirty="0"/>
              <a:t>troubleshooting steps.</a:t>
            </a:r>
            <a:endParaRPr lang="pl-PL" sz="1600"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dirty="0"/>
              <a:t>Developing SQL Databases</a:t>
            </a:r>
            <a:endParaRPr lang="pl-PL" dirty="0"/>
          </a:p>
        </p:txBody>
      </p:sp>
      <p:pic>
        <p:nvPicPr>
          <p:cNvPr id="2" name="Obraz 1">
            <a:extLst>
              <a:ext uri="{FF2B5EF4-FFF2-40B4-BE49-F238E27FC236}">
                <a16:creationId xmlns:a16="http://schemas.microsoft.com/office/drawing/2014/main" id="{0F02CC88-7074-4831-B952-7959B6842B4A}"/>
              </a:ext>
            </a:extLst>
          </p:cNvPr>
          <p:cNvPicPr>
            <a:picLocks noChangeAspect="1"/>
          </p:cNvPicPr>
          <p:nvPr/>
        </p:nvPicPr>
        <p:blipFill>
          <a:blip r:embed="rId2"/>
          <a:stretch>
            <a:fillRect/>
          </a:stretch>
        </p:blipFill>
        <p:spPr>
          <a:xfrm>
            <a:off x="489706" y="3074277"/>
            <a:ext cx="7720225" cy="28329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8808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Transactions</a:t>
            </a:r>
          </a:p>
        </p:txBody>
      </p:sp>
      <p:sp>
        <p:nvSpPr>
          <p:cNvPr id="5" name="Symbol zastępczy stopki 4"/>
          <p:cNvSpPr>
            <a:spLocks noGrp="1"/>
          </p:cNvSpPr>
          <p:nvPr>
            <p:ph type="ftr" sz="quarter" idx="11"/>
          </p:nvPr>
        </p:nvSpPr>
        <p:spPr/>
        <p:txBody>
          <a:bodyPr/>
          <a:lstStyle/>
          <a:p>
            <a:r>
              <a:rPr lang="en-US"/>
              <a:t>Developing SQL Databases</a:t>
            </a:r>
            <a:endParaRPr lang="en-US" dirty="0"/>
          </a:p>
        </p:txBody>
      </p:sp>
      <p:sp>
        <p:nvSpPr>
          <p:cNvPr id="6" name="Content Placeholder 5"/>
          <p:cNvSpPr>
            <a:spLocks noGrp="1"/>
          </p:cNvSpPr>
          <p:nvPr>
            <p:ph idx="1"/>
          </p:nvPr>
        </p:nvSpPr>
        <p:spPr/>
        <p:txBody>
          <a:bodyPr/>
          <a:lstStyle/>
          <a:p>
            <a:endParaRPr lang="pl-PL"/>
          </a:p>
        </p:txBody>
      </p:sp>
    </p:spTree>
    <p:extLst>
      <p:ext uri="{BB962C8B-B14F-4D97-AF65-F5344CB8AC3E}">
        <p14:creationId xmlns:p14="http://schemas.microsoft.com/office/powerpoint/2010/main" val="3596158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2000548"/>
          </a:xfrm>
          <a:prstGeom prst="rect">
            <a:avLst/>
          </a:prstGeom>
          <a:noFill/>
        </p:spPr>
        <p:txBody>
          <a:bodyPr wrap="square" rtlCol="0">
            <a:spAutoFit/>
          </a:bodyPr>
          <a:lstStyle/>
          <a:p>
            <a:r>
              <a:rPr lang="pl-PL" sz="2800" b="1" dirty="0" err="1"/>
              <a:t>DMVs</a:t>
            </a:r>
            <a:endParaRPr lang="en-US" sz="2800" b="1" dirty="0"/>
          </a:p>
          <a:p>
            <a:endParaRPr lang="pl-PL" sz="1600" dirty="0"/>
          </a:p>
          <a:p>
            <a:pPr lvl="1"/>
            <a:r>
              <a:rPr lang="en-US" sz="1600" b="1" dirty="0" err="1"/>
              <a:t>sys.dm_os_wait_stats</a:t>
            </a:r>
            <a:r>
              <a:rPr lang="en-US" sz="1600" b="1" dirty="0"/>
              <a:t> </a:t>
            </a:r>
          </a:p>
          <a:p>
            <a:pPr lvl="2"/>
            <a:r>
              <a:rPr lang="en-US" sz="1600" dirty="0"/>
              <a:t>Use this DMV to see how often processes are waiting while</a:t>
            </a:r>
            <a:r>
              <a:rPr lang="pl-PL" sz="1600" dirty="0"/>
              <a:t> </a:t>
            </a:r>
            <a:r>
              <a:rPr lang="en-US" sz="1600" dirty="0"/>
              <a:t>locks are taken.</a:t>
            </a:r>
          </a:p>
          <a:p>
            <a:pPr lvl="2"/>
            <a:endParaRPr lang="en-US" sz="1600" dirty="0"/>
          </a:p>
          <a:p>
            <a:pPr lvl="2"/>
            <a:r>
              <a:rPr lang="en-US" sz="1600" dirty="0"/>
              <a:t>The </a:t>
            </a:r>
            <a:r>
              <a:rPr lang="en-US" sz="1600" dirty="0" err="1"/>
              <a:t>sys.dm_os_wait_stats</a:t>
            </a:r>
            <a:r>
              <a:rPr lang="en-US" sz="1600" dirty="0"/>
              <a:t> DMV is an aggregate view of all waits that occur when a</a:t>
            </a:r>
            <a:r>
              <a:rPr lang="pl-PL" sz="1600" dirty="0"/>
              <a:t> </a:t>
            </a:r>
            <a:r>
              <a:rPr lang="en-US" sz="1600" dirty="0"/>
              <a:t>requested resource is not available, a worker thread is idle typically due to background</a:t>
            </a:r>
            <a:r>
              <a:rPr lang="pl-PL" sz="1600" dirty="0"/>
              <a:t> </a:t>
            </a:r>
            <a:r>
              <a:rPr lang="en-US" sz="1600" dirty="0"/>
              <a:t>tasks, or an external event must complete first.</a:t>
            </a:r>
            <a:endParaRPr lang="pl-PL" sz="1600"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dirty="0"/>
              <a:t>Developing SQL Databases</a:t>
            </a:r>
            <a:endParaRPr lang="pl-PL" dirty="0"/>
          </a:p>
        </p:txBody>
      </p:sp>
      <p:pic>
        <p:nvPicPr>
          <p:cNvPr id="2" name="Obraz 1">
            <a:extLst>
              <a:ext uri="{FF2B5EF4-FFF2-40B4-BE49-F238E27FC236}">
                <a16:creationId xmlns:a16="http://schemas.microsoft.com/office/drawing/2014/main" id="{C2C76B83-6155-4AAB-AA98-F4AAA8CFCAF1}"/>
              </a:ext>
            </a:extLst>
          </p:cNvPr>
          <p:cNvPicPr>
            <a:picLocks noChangeAspect="1"/>
          </p:cNvPicPr>
          <p:nvPr/>
        </p:nvPicPr>
        <p:blipFill>
          <a:blip r:embed="rId2"/>
          <a:stretch>
            <a:fillRect/>
          </a:stretch>
        </p:blipFill>
        <p:spPr>
          <a:xfrm>
            <a:off x="489706" y="3284073"/>
            <a:ext cx="6087263" cy="28772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8395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HINTS</a:t>
            </a:r>
          </a:p>
        </p:txBody>
      </p:sp>
      <p:sp>
        <p:nvSpPr>
          <p:cNvPr id="5" name="Symbol zastępczy stopki 4"/>
          <p:cNvSpPr>
            <a:spLocks noGrp="1"/>
          </p:cNvSpPr>
          <p:nvPr>
            <p:ph type="ftr" sz="quarter" idx="11"/>
          </p:nvPr>
        </p:nvSpPr>
        <p:spPr/>
        <p:txBody>
          <a:bodyPr/>
          <a:lstStyle/>
          <a:p>
            <a:r>
              <a:rPr lang="en-US"/>
              <a:t>Developing SQL Databases</a:t>
            </a:r>
            <a:endParaRPr lang="en-US" dirty="0"/>
          </a:p>
        </p:txBody>
      </p:sp>
      <p:sp>
        <p:nvSpPr>
          <p:cNvPr id="6" name="Content Placeholder 5"/>
          <p:cNvSpPr>
            <a:spLocks noGrp="1"/>
          </p:cNvSpPr>
          <p:nvPr>
            <p:ph idx="1"/>
          </p:nvPr>
        </p:nvSpPr>
        <p:spPr/>
        <p:txBody>
          <a:bodyPr/>
          <a:lstStyle/>
          <a:p>
            <a:endParaRPr lang="pl-PL"/>
          </a:p>
        </p:txBody>
      </p:sp>
    </p:spTree>
    <p:extLst>
      <p:ext uri="{BB962C8B-B14F-4D97-AF65-F5344CB8AC3E}">
        <p14:creationId xmlns:p14="http://schemas.microsoft.com/office/powerpoint/2010/main" val="381444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955203"/>
          </a:xfrm>
          <a:prstGeom prst="rect">
            <a:avLst/>
          </a:prstGeom>
          <a:noFill/>
        </p:spPr>
        <p:txBody>
          <a:bodyPr wrap="square" rtlCol="0">
            <a:spAutoFit/>
          </a:bodyPr>
          <a:lstStyle/>
          <a:p>
            <a:r>
              <a:rPr lang="pl-PL" sz="2800" b="1" dirty="0"/>
              <a:t>HINTS</a:t>
            </a:r>
            <a:endParaRPr lang="en-US" sz="2800" b="1" dirty="0"/>
          </a:p>
          <a:p>
            <a:endParaRPr lang="pl-PL" dirty="0"/>
          </a:p>
          <a:p>
            <a:pPr lvl="1"/>
            <a:r>
              <a:rPr lang="en-US" b="1" dirty="0"/>
              <a:t>HOLDLOCK</a:t>
            </a:r>
          </a:p>
          <a:p>
            <a:pPr lvl="1"/>
            <a:r>
              <a:rPr lang="en-US" dirty="0"/>
              <a:t>Is equivalent to SERIALIZABLE. For more information, see SERIALIZABLE later in this topic. HOLDLOCK applies only to the table or view for which it is specified and only for the duration of the transaction defined by the statement that it is used in.</a:t>
            </a:r>
          </a:p>
          <a:p>
            <a:pPr lvl="1"/>
            <a:endParaRPr lang="en-US" dirty="0"/>
          </a:p>
          <a:p>
            <a:pPr lvl="1"/>
            <a:r>
              <a:rPr lang="en-US" b="1" dirty="0"/>
              <a:t>NOLOCK</a:t>
            </a:r>
          </a:p>
          <a:p>
            <a:pPr lvl="1"/>
            <a:r>
              <a:rPr lang="en-US" dirty="0"/>
              <a:t>Is equivalent to READUNCOMMITTED. For more information, see READUNCOMMITTED later in this topic.</a:t>
            </a:r>
          </a:p>
          <a:p>
            <a:pPr lvl="1"/>
            <a:endParaRPr lang="en-US" dirty="0"/>
          </a:p>
          <a:p>
            <a:pPr lvl="1"/>
            <a:r>
              <a:rPr lang="en-US" b="1" dirty="0"/>
              <a:t>PAGLOCK</a:t>
            </a:r>
          </a:p>
          <a:p>
            <a:pPr lvl="1"/>
            <a:r>
              <a:rPr lang="en-US" dirty="0"/>
              <a:t>Takes page locks either where individual locks are ordinarily taken on rows or keys, or where a single table lock is ordinarily taken.</a:t>
            </a:r>
          </a:p>
          <a:p>
            <a:pPr lvl="1"/>
            <a:endParaRPr lang="en-US" dirty="0"/>
          </a:p>
          <a:p>
            <a:pPr lvl="1"/>
            <a:r>
              <a:rPr lang="en-US" b="1" dirty="0"/>
              <a:t>ROWLOCK</a:t>
            </a:r>
          </a:p>
          <a:p>
            <a:pPr lvl="1"/>
            <a:r>
              <a:rPr lang="en-US" dirty="0"/>
              <a:t>Specifies that row locks are taken when page or table locks are ordinarily taken.</a:t>
            </a:r>
          </a:p>
        </p:txBody>
      </p:sp>
      <p:sp>
        <p:nvSpPr>
          <p:cNvPr id="12" name="Symbol zastępczy stopki 11"/>
          <p:cNvSpPr>
            <a:spLocks noGrp="1"/>
          </p:cNvSpPr>
          <p:nvPr>
            <p:ph type="ftr" sz="quarter" idx="11"/>
          </p:nvPr>
        </p:nvSpPr>
        <p:spPr>
          <a:xfrm>
            <a:off x="3869268" y="6356350"/>
            <a:ext cx="5911517" cy="365125"/>
          </a:xfrm>
        </p:spPr>
        <p:txBody>
          <a:bodyPr/>
          <a:lstStyle/>
          <a:p>
            <a:r>
              <a:rPr lang="en-US" dirty="0"/>
              <a:t>Developing SQL Databases</a:t>
            </a:r>
            <a:endParaRPr lang="pl-PL" dirty="0"/>
          </a:p>
        </p:txBody>
      </p:sp>
    </p:spTree>
    <p:extLst>
      <p:ext uri="{BB962C8B-B14F-4D97-AF65-F5344CB8AC3E}">
        <p14:creationId xmlns:p14="http://schemas.microsoft.com/office/powerpoint/2010/main" val="721935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3847207"/>
          </a:xfrm>
          <a:prstGeom prst="rect">
            <a:avLst/>
          </a:prstGeom>
          <a:noFill/>
        </p:spPr>
        <p:txBody>
          <a:bodyPr wrap="square" rtlCol="0">
            <a:spAutoFit/>
          </a:bodyPr>
          <a:lstStyle/>
          <a:p>
            <a:r>
              <a:rPr lang="pl-PL" sz="2800" b="1" dirty="0"/>
              <a:t>HINTS</a:t>
            </a:r>
            <a:endParaRPr lang="en-US" sz="2800" b="1" dirty="0"/>
          </a:p>
          <a:p>
            <a:endParaRPr lang="pl-PL" dirty="0"/>
          </a:p>
          <a:p>
            <a:pPr lvl="1"/>
            <a:r>
              <a:rPr lang="en-US" b="1" dirty="0"/>
              <a:t>TABLOCK</a:t>
            </a:r>
          </a:p>
          <a:p>
            <a:pPr lvl="1"/>
            <a:r>
              <a:rPr lang="en-US" dirty="0"/>
              <a:t>Specifies that the acquired lock is applied at the table level. The type of lock that is acquired depends on the statement being executed. For example, a SELECT statement may acquire a shared lock. By specifying TABLOCK, the shared lock is applied to the entire table instead of at the row or page level. If HOLDLOCK is also specified, the table lock is held until the end of the transaction.</a:t>
            </a:r>
          </a:p>
          <a:p>
            <a:pPr lvl="1"/>
            <a:endParaRPr lang="en-US" dirty="0"/>
          </a:p>
          <a:p>
            <a:pPr lvl="1"/>
            <a:r>
              <a:rPr lang="en-US" b="1" dirty="0"/>
              <a:t>TABLOCKX</a:t>
            </a:r>
          </a:p>
          <a:p>
            <a:pPr lvl="1"/>
            <a:r>
              <a:rPr lang="en-US" dirty="0"/>
              <a:t>Specifies that an exclusive lock is taken on the table.</a:t>
            </a:r>
          </a:p>
          <a:p>
            <a:pPr lvl="1"/>
            <a:endParaRPr lang="en-US" dirty="0"/>
          </a:p>
          <a:p>
            <a:pPr lvl="1"/>
            <a:r>
              <a:rPr lang="en-US" b="1" dirty="0"/>
              <a:t>XLOCK</a:t>
            </a:r>
          </a:p>
          <a:p>
            <a:pPr lvl="1"/>
            <a:r>
              <a:rPr lang="en-US" dirty="0"/>
              <a:t>Specifies that exclusive locks are to be taken and held until the transaction completes.</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dirty="0"/>
              <a:t>Developing SQL Databases</a:t>
            </a:r>
            <a:endParaRPr lang="pl-PL" dirty="0"/>
          </a:p>
        </p:txBody>
      </p:sp>
    </p:spTree>
    <p:extLst>
      <p:ext uri="{BB962C8B-B14F-4D97-AF65-F5344CB8AC3E}">
        <p14:creationId xmlns:p14="http://schemas.microsoft.com/office/powerpoint/2010/main" val="1932332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1077218"/>
          </a:xfrm>
          <a:prstGeom prst="rect">
            <a:avLst/>
          </a:prstGeom>
          <a:noFill/>
        </p:spPr>
        <p:txBody>
          <a:bodyPr wrap="square" rtlCol="0">
            <a:spAutoFit/>
          </a:bodyPr>
          <a:lstStyle/>
          <a:p>
            <a:r>
              <a:rPr lang="pl-PL" sz="2800" b="1" dirty="0"/>
              <a:t>TRANSACTIONS</a:t>
            </a:r>
            <a:endParaRPr lang="en-US" sz="2800" b="1" dirty="0"/>
          </a:p>
          <a:p>
            <a:endParaRPr lang="en-US" dirty="0"/>
          </a:p>
          <a:p>
            <a:r>
              <a:rPr lang="en-US" dirty="0"/>
              <a:t>A transaction is a logical unit of work. Either all the work completes as a whole unit, or none</a:t>
            </a:r>
            <a:r>
              <a:rPr lang="pl-PL" dirty="0"/>
              <a:t> </a:t>
            </a:r>
            <a:r>
              <a:rPr lang="en-US" dirty="0"/>
              <a:t>of it does.</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318679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id="{1FBA47B9-5312-4935-A473-E86F7CF5FEB1}"/>
              </a:ext>
            </a:extLst>
          </p:cNvPr>
          <p:cNvSpPr>
            <a:spLocks noGrp="1"/>
          </p:cNvSpPr>
          <p:nvPr>
            <p:ph type="ftr" sz="quarter" idx="11"/>
          </p:nvPr>
        </p:nvSpPr>
        <p:spPr/>
        <p:txBody>
          <a:bodyPr/>
          <a:lstStyle/>
          <a:p>
            <a:r>
              <a:rPr lang="en-US"/>
              <a:t>Developing SQL Databases</a:t>
            </a:r>
            <a:endParaRPr lang="en-US" dirty="0"/>
          </a:p>
        </p:txBody>
      </p:sp>
      <p:sp>
        <p:nvSpPr>
          <p:cNvPr id="4" name="pole tekstowe 3">
            <a:extLst>
              <a:ext uri="{FF2B5EF4-FFF2-40B4-BE49-F238E27FC236}">
                <a16:creationId xmlns:a16="http://schemas.microsoft.com/office/drawing/2014/main" id="{66AAC26C-33E2-4A43-91A1-CB69CCAFD841}"/>
              </a:ext>
            </a:extLst>
          </p:cNvPr>
          <p:cNvSpPr txBox="1"/>
          <p:nvPr/>
        </p:nvSpPr>
        <p:spPr>
          <a:xfrm>
            <a:off x="472927" y="594502"/>
            <a:ext cx="10374037" cy="5509200"/>
          </a:xfrm>
          <a:prstGeom prst="rect">
            <a:avLst/>
          </a:prstGeom>
          <a:noFill/>
        </p:spPr>
        <p:txBody>
          <a:bodyPr wrap="square" rtlCol="0">
            <a:spAutoFit/>
          </a:bodyPr>
          <a:lstStyle/>
          <a:p>
            <a:r>
              <a:rPr lang="pl-PL" sz="2800" b="1" dirty="0"/>
              <a:t>ACID</a:t>
            </a:r>
            <a:endParaRPr lang="en-US" sz="2800" b="1" dirty="0"/>
          </a:p>
          <a:p>
            <a:endParaRPr lang="en-US" dirty="0"/>
          </a:p>
          <a:p>
            <a:r>
              <a:rPr lang="en-US" b="1" dirty="0"/>
              <a:t>Atomicity</a:t>
            </a:r>
            <a:r>
              <a:rPr lang="en-US" dirty="0"/>
              <a:t> </a:t>
            </a:r>
            <a:endParaRPr lang="pl-PL" dirty="0"/>
          </a:p>
          <a:p>
            <a:pPr lvl="1"/>
            <a:r>
              <a:rPr lang="en-US" i="1" dirty="0"/>
              <a:t>Every transaction is an </a:t>
            </a:r>
            <a:r>
              <a:rPr lang="en-US" b="1" i="1" u="sng" dirty="0"/>
              <a:t>atomic unit of work</a:t>
            </a:r>
            <a:r>
              <a:rPr lang="en-US" i="1" dirty="0"/>
              <a:t>, meaning that all database</a:t>
            </a:r>
            <a:r>
              <a:rPr lang="pl-PL" i="1" dirty="0"/>
              <a:t> </a:t>
            </a:r>
            <a:r>
              <a:rPr lang="en-US" i="1" dirty="0"/>
              <a:t>changes in </a:t>
            </a:r>
            <a:r>
              <a:rPr lang="pl-PL" i="1" dirty="0"/>
              <a:t>the </a:t>
            </a:r>
            <a:r>
              <a:rPr lang="en-US" i="1" dirty="0"/>
              <a:t>transaction succeed or none of them succeed.</a:t>
            </a:r>
            <a:endParaRPr lang="pl-PL" i="1" dirty="0"/>
          </a:p>
          <a:p>
            <a:endParaRPr lang="en-US" dirty="0"/>
          </a:p>
          <a:p>
            <a:r>
              <a:rPr lang="en-US" b="1" dirty="0"/>
              <a:t>Consistency</a:t>
            </a:r>
            <a:r>
              <a:rPr lang="en-US" dirty="0"/>
              <a:t> </a:t>
            </a:r>
            <a:endParaRPr lang="pl-PL" dirty="0"/>
          </a:p>
          <a:p>
            <a:pPr lvl="1"/>
            <a:r>
              <a:rPr lang="en-US" i="1" dirty="0"/>
              <a:t>Every transaction, whether successful or not, </a:t>
            </a:r>
            <a:r>
              <a:rPr lang="en-US" b="1" i="1" u="sng" dirty="0"/>
              <a:t>leaves the database in a</a:t>
            </a:r>
            <a:r>
              <a:rPr lang="pl-PL" b="1" i="1" u="sng" dirty="0"/>
              <a:t> </a:t>
            </a:r>
            <a:r>
              <a:rPr lang="en-US" b="1" i="1" u="sng" dirty="0"/>
              <a:t>consistent state </a:t>
            </a:r>
            <a:r>
              <a:rPr lang="en-US" i="1" dirty="0"/>
              <a:t>as defined by all object and database constraints. If an inconsistent</a:t>
            </a:r>
            <a:r>
              <a:rPr lang="pl-PL" i="1" dirty="0"/>
              <a:t> </a:t>
            </a:r>
            <a:r>
              <a:rPr lang="en-US" i="1" dirty="0"/>
              <a:t>state results, SQL Server will roll back the transaction to maintain a consistent state.</a:t>
            </a:r>
            <a:endParaRPr lang="pl-PL" i="1" dirty="0"/>
          </a:p>
          <a:p>
            <a:endParaRPr lang="en-US" dirty="0"/>
          </a:p>
          <a:p>
            <a:r>
              <a:rPr lang="en-US" b="1" dirty="0"/>
              <a:t>Isolation</a:t>
            </a:r>
            <a:r>
              <a:rPr lang="en-US" dirty="0"/>
              <a:t> </a:t>
            </a:r>
            <a:endParaRPr lang="pl-PL" dirty="0"/>
          </a:p>
          <a:p>
            <a:pPr lvl="1"/>
            <a:r>
              <a:rPr lang="en-US" i="1" dirty="0"/>
              <a:t>Every transaction looks as though it occurs </a:t>
            </a:r>
            <a:r>
              <a:rPr lang="en-US" b="1" i="1" u="sng" dirty="0"/>
              <a:t>in isolation from other transactions</a:t>
            </a:r>
            <a:r>
              <a:rPr lang="pl-PL" b="1" i="1" u="sng" dirty="0"/>
              <a:t> </a:t>
            </a:r>
            <a:r>
              <a:rPr lang="en-US" i="1" dirty="0"/>
              <a:t>in regard to database changes. The degree of isolation can vary based on isolation</a:t>
            </a:r>
            <a:r>
              <a:rPr lang="pl-PL" i="1" dirty="0"/>
              <a:t> </a:t>
            </a:r>
            <a:r>
              <a:rPr lang="en-US" i="1" dirty="0"/>
              <a:t>level.</a:t>
            </a:r>
            <a:endParaRPr lang="pl-PL" i="1" dirty="0"/>
          </a:p>
          <a:p>
            <a:endParaRPr lang="en-US" dirty="0"/>
          </a:p>
          <a:p>
            <a:r>
              <a:rPr lang="en-US" b="1" dirty="0"/>
              <a:t>Durability</a:t>
            </a:r>
            <a:r>
              <a:rPr lang="en-US" dirty="0"/>
              <a:t> </a:t>
            </a:r>
            <a:endParaRPr lang="pl-PL" dirty="0"/>
          </a:p>
          <a:p>
            <a:pPr lvl="1"/>
            <a:r>
              <a:rPr lang="en-US" i="1" dirty="0"/>
              <a:t>Every transaction </a:t>
            </a:r>
            <a:r>
              <a:rPr lang="en-US" b="1" i="1" u="sng" dirty="0"/>
              <a:t>endures through an interruption of service</a:t>
            </a:r>
            <a:r>
              <a:rPr lang="en-US" i="1" dirty="0"/>
              <a:t>. When</a:t>
            </a:r>
            <a:r>
              <a:rPr lang="pl-PL" i="1" dirty="0"/>
              <a:t> </a:t>
            </a:r>
            <a:r>
              <a:rPr lang="en-US" i="1" dirty="0"/>
              <a:t>service is restored, all committed transactions are rolled forward (committed changes</a:t>
            </a:r>
            <a:r>
              <a:rPr lang="pl-PL" i="1" dirty="0"/>
              <a:t> </a:t>
            </a:r>
            <a:r>
              <a:rPr lang="en-US" i="1" dirty="0"/>
              <a:t>to the database are completed) and all uncommitted transactions are rolled back (uncommitted</a:t>
            </a:r>
            <a:r>
              <a:rPr lang="pl-PL" i="1" dirty="0"/>
              <a:t> </a:t>
            </a:r>
            <a:r>
              <a:rPr lang="en-US" i="1" dirty="0"/>
              <a:t>changes are removed).</a:t>
            </a:r>
            <a:endParaRPr lang="pl-PL" i="1" dirty="0"/>
          </a:p>
        </p:txBody>
      </p:sp>
    </p:spTree>
    <p:extLst>
      <p:ext uri="{BB962C8B-B14F-4D97-AF65-F5344CB8AC3E}">
        <p14:creationId xmlns:p14="http://schemas.microsoft.com/office/powerpoint/2010/main" val="772937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3293209"/>
          </a:xfrm>
          <a:prstGeom prst="rect">
            <a:avLst/>
          </a:prstGeom>
          <a:noFill/>
        </p:spPr>
        <p:txBody>
          <a:bodyPr wrap="square" rtlCol="0">
            <a:spAutoFit/>
          </a:bodyPr>
          <a:lstStyle/>
          <a:p>
            <a:r>
              <a:rPr lang="pl-PL" sz="2800" b="1" dirty="0"/>
              <a:t>TYPES OF TRANSACTIONS</a:t>
            </a:r>
            <a:endParaRPr lang="en-US" sz="2800" b="1" dirty="0"/>
          </a:p>
          <a:p>
            <a:endParaRPr lang="en-US" dirty="0"/>
          </a:p>
          <a:p>
            <a:r>
              <a:rPr lang="en-US" dirty="0"/>
              <a:t>SQL Server </a:t>
            </a:r>
            <a:r>
              <a:rPr lang="en-US" b="1" u="sng" dirty="0"/>
              <a:t>has two basic types </a:t>
            </a:r>
            <a:r>
              <a:rPr lang="en-US" dirty="0"/>
              <a:t>of transactions:</a:t>
            </a:r>
            <a:endParaRPr lang="pl-PL" dirty="0"/>
          </a:p>
          <a:p>
            <a:endParaRPr lang="en-US" dirty="0"/>
          </a:p>
          <a:p>
            <a:r>
              <a:rPr lang="en-US" b="1" dirty="0"/>
              <a:t>System transactions </a:t>
            </a:r>
            <a:endParaRPr lang="pl-PL" b="1" dirty="0"/>
          </a:p>
          <a:p>
            <a:pPr lvl="1"/>
            <a:r>
              <a:rPr lang="en-US" i="1" dirty="0"/>
              <a:t>SQL Server maintains all its internal persistent system tables by</a:t>
            </a:r>
            <a:r>
              <a:rPr lang="pl-PL" i="1" dirty="0"/>
              <a:t> </a:t>
            </a:r>
            <a:r>
              <a:rPr lang="en-US" i="1" dirty="0"/>
              <a:t>using transactions that it classifies as system transactions. These transactions are not</a:t>
            </a:r>
            <a:r>
              <a:rPr lang="pl-PL" i="1" dirty="0"/>
              <a:t> </a:t>
            </a:r>
            <a:r>
              <a:rPr lang="en-US" i="1" dirty="0"/>
              <a:t>under user control.</a:t>
            </a:r>
          </a:p>
          <a:p>
            <a:endParaRPr lang="pl-PL" dirty="0"/>
          </a:p>
          <a:p>
            <a:r>
              <a:rPr lang="en-US" b="1" dirty="0"/>
              <a:t>User transactions </a:t>
            </a:r>
            <a:endParaRPr lang="pl-PL" b="1" dirty="0"/>
          </a:p>
          <a:p>
            <a:pPr lvl="1"/>
            <a:r>
              <a:rPr lang="en-US" i="1" dirty="0"/>
              <a:t>These are transactions created by users in the process of changing</a:t>
            </a:r>
            <a:r>
              <a:rPr lang="pl-PL" i="1" dirty="0"/>
              <a:t> </a:t>
            </a:r>
            <a:r>
              <a:rPr lang="en-US" i="1" dirty="0"/>
              <a:t>and even reading data, whether automatically, implicitly, or explicitly.</a:t>
            </a:r>
            <a:endParaRPr lang="pl-PL"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396685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5232202"/>
          </a:xfrm>
          <a:prstGeom prst="rect">
            <a:avLst/>
          </a:prstGeom>
          <a:noFill/>
        </p:spPr>
        <p:txBody>
          <a:bodyPr wrap="square" rtlCol="0">
            <a:spAutoFit/>
          </a:bodyPr>
          <a:lstStyle/>
          <a:p>
            <a:r>
              <a:rPr lang="pl-PL" sz="2800" b="1" dirty="0"/>
              <a:t>TRANSACTION MODE</a:t>
            </a:r>
            <a:endParaRPr lang="en-US" sz="2800" b="1" dirty="0"/>
          </a:p>
          <a:p>
            <a:endParaRPr lang="en-US" dirty="0"/>
          </a:p>
          <a:p>
            <a:r>
              <a:rPr lang="en-US" dirty="0"/>
              <a:t>There are three modes for user transactions in SQL Server—that is, three ways of working with</a:t>
            </a:r>
            <a:r>
              <a:rPr lang="pl-PL" dirty="0"/>
              <a:t> </a:t>
            </a:r>
            <a:r>
              <a:rPr lang="en-US" dirty="0"/>
              <a:t>transactions:</a:t>
            </a:r>
          </a:p>
          <a:p>
            <a:endParaRPr lang="en-US" dirty="0"/>
          </a:p>
          <a:p>
            <a:r>
              <a:rPr lang="pl-PL" b="1" dirty="0"/>
              <a:t>AUTOCOMMIT</a:t>
            </a:r>
            <a:endParaRPr lang="en-US" b="1" dirty="0"/>
          </a:p>
          <a:p>
            <a:pPr lvl="1"/>
            <a:r>
              <a:rPr lang="en-US" i="1" dirty="0"/>
              <a:t>In the </a:t>
            </a:r>
            <a:r>
              <a:rPr lang="en-US" b="1" i="1" dirty="0" err="1"/>
              <a:t>autocommit</a:t>
            </a:r>
            <a:r>
              <a:rPr lang="en-US" i="1" dirty="0"/>
              <a:t> mode, single data modification and DDL T-SQL statements are executed</a:t>
            </a:r>
            <a:r>
              <a:rPr lang="pl-PL" i="1" dirty="0"/>
              <a:t> </a:t>
            </a:r>
            <a:r>
              <a:rPr lang="en-US" i="1" dirty="0"/>
              <a:t>in the context of a transaction that will be automatically committed when the statement succeeds,</a:t>
            </a:r>
            <a:r>
              <a:rPr lang="pl-PL" i="1" dirty="0"/>
              <a:t> </a:t>
            </a:r>
            <a:r>
              <a:rPr lang="en-US" i="1" dirty="0"/>
              <a:t>or automatically rolled back if the statement fails.</a:t>
            </a:r>
            <a:endParaRPr lang="pl-PL" i="1" dirty="0"/>
          </a:p>
          <a:p>
            <a:endParaRPr lang="en-US" dirty="0"/>
          </a:p>
          <a:p>
            <a:r>
              <a:rPr lang="pl-PL" b="1" dirty="0"/>
              <a:t>IMPLICIT TRANSACTION</a:t>
            </a:r>
            <a:endParaRPr lang="en-US" b="1" dirty="0"/>
          </a:p>
          <a:p>
            <a:pPr lvl="1"/>
            <a:r>
              <a:rPr lang="en-US" i="1" dirty="0"/>
              <a:t>In the </a:t>
            </a:r>
            <a:r>
              <a:rPr lang="en-US" b="1" i="1" dirty="0"/>
              <a:t>implicit</a:t>
            </a:r>
            <a:r>
              <a:rPr lang="en-US" i="1" dirty="0"/>
              <a:t> transaction mode, when you issue one or more DML or DDL statements, or a</a:t>
            </a:r>
            <a:r>
              <a:rPr lang="pl-PL" i="1" dirty="0"/>
              <a:t> </a:t>
            </a:r>
            <a:r>
              <a:rPr lang="en-US" i="1" dirty="0"/>
              <a:t>SELECT statement, SQL Server starts a transaction, increments @@TRANCOUNT, but does</a:t>
            </a:r>
            <a:r>
              <a:rPr lang="pl-PL" i="1" dirty="0"/>
              <a:t> </a:t>
            </a:r>
            <a:r>
              <a:rPr lang="en-US" i="1" dirty="0"/>
              <a:t>not automatically commit or roll back the statement. You must issue a COMMIT or ROLLBACK</a:t>
            </a:r>
            <a:r>
              <a:rPr lang="pl-PL" i="1" dirty="0"/>
              <a:t> </a:t>
            </a:r>
            <a:r>
              <a:rPr lang="en-US" i="1" dirty="0"/>
              <a:t>interactively to finish the transaction, even if all you issued was a SELECT statement.</a:t>
            </a:r>
            <a:endParaRPr lang="pl-PL" i="1" dirty="0"/>
          </a:p>
          <a:p>
            <a:endParaRPr lang="en-US" dirty="0"/>
          </a:p>
          <a:p>
            <a:r>
              <a:rPr lang="pl-PL" b="1" dirty="0"/>
              <a:t>EXPLICIT TRANSACTION</a:t>
            </a:r>
            <a:endParaRPr lang="en-US" b="1" dirty="0"/>
          </a:p>
          <a:p>
            <a:pPr lvl="1"/>
            <a:r>
              <a:rPr lang="en-US" i="1" dirty="0"/>
              <a:t>An </a:t>
            </a:r>
            <a:r>
              <a:rPr lang="en-US" b="1" i="1" dirty="0"/>
              <a:t>explicit</a:t>
            </a:r>
            <a:r>
              <a:rPr lang="en-US" i="1" dirty="0"/>
              <a:t> transaction occurs when you explicitly issue the BEGIN TRANSACTION or BEGIN</a:t>
            </a:r>
            <a:r>
              <a:rPr lang="pl-PL" i="1" dirty="0"/>
              <a:t> </a:t>
            </a:r>
            <a:r>
              <a:rPr lang="en-US" i="1" dirty="0"/>
              <a:t>TRAN command to start a transaction.</a:t>
            </a:r>
            <a:endParaRPr lang="pl-PL"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273066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955203"/>
          </a:xfrm>
          <a:prstGeom prst="rect">
            <a:avLst/>
          </a:prstGeom>
          <a:noFill/>
        </p:spPr>
        <p:txBody>
          <a:bodyPr wrap="square" rtlCol="0">
            <a:spAutoFit/>
          </a:bodyPr>
          <a:lstStyle/>
          <a:p>
            <a:r>
              <a:rPr lang="pl-PL" sz="2800" b="1" dirty="0"/>
              <a:t>TRANSACTION STATE</a:t>
            </a:r>
            <a:endParaRPr lang="en-US" sz="2800" b="1" dirty="0"/>
          </a:p>
          <a:p>
            <a:endParaRPr lang="en-US" dirty="0"/>
          </a:p>
          <a:p>
            <a:r>
              <a:rPr lang="en-US" dirty="0"/>
              <a:t>You can detect the transaction level or state by using two system functions:</a:t>
            </a:r>
          </a:p>
          <a:p>
            <a:endParaRPr lang="pl-PL" dirty="0"/>
          </a:p>
          <a:p>
            <a:r>
              <a:rPr lang="en-US" b="1" dirty="0"/>
              <a:t>@@TRANCOUNT </a:t>
            </a:r>
            <a:endParaRPr lang="pl-PL" b="1" dirty="0"/>
          </a:p>
          <a:p>
            <a:r>
              <a:rPr lang="en-US" i="1" dirty="0"/>
              <a:t>can be queried to find the level of transaction.</a:t>
            </a:r>
          </a:p>
          <a:p>
            <a:pPr marL="742950" lvl="1" indent="-285750">
              <a:buFont typeface="Arial" panose="020B0604020202020204" pitchFamily="34" charset="0"/>
              <a:buChar char="•"/>
            </a:pPr>
            <a:r>
              <a:rPr lang="en-US" i="1" dirty="0"/>
              <a:t>A level of 0 indicates that at this point, the code is not within a transaction.</a:t>
            </a:r>
          </a:p>
          <a:p>
            <a:pPr marL="742950" lvl="1" indent="-285750">
              <a:buFont typeface="Arial" panose="020B0604020202020204" pitchFamily="34" charset="0"/>
              <a:buChar char="•"/>
            </a:pPr>
            <a:r>
              <a:rPr lang="en-US" i="1" dirty="0"/>
              <a:t>A level &gt; 0 indicates that there is an active transaction, and a number &gt; 1 indicates</a:t>
            </a:r>
            <a:r>
              <a:rPr lang="pl-PL" i="1" dirty="0"/>
              <a:t> </a:t>
            </a:r>
            <a:r>
              <a:rPr lang="en-US" i="1" dirty="0"/>
              <a:t>the nesting level of nested transactions.</a:t>
            </a:r>
            <a:endParaRPr lang="pl-PL" i="1" dirty="0"/>
          </a:p>
          <a:p>
            <a:endParaRPr lang="en-US" dirty="0"/>
          </a:p>
          <a:p>
            <a:r>
              <a:rPr lang="en-US" b="1" dirty="0"/>
              <a:t>XACT_STATE() </a:t>
            </a:r>
            <a:endParaRPr lang="pl-PL" b="1" dirty="0"/>
          </a:p>
          <a:p>
            <a:r>
              <a:rPr lang="en-US" i="1" dirty="0"/>
              <a:t>can be queried to find the state of the transaction.</a:t>
            </a:r>
          </a:p>
          <a:p>
            <a:pPr marL="742950" lvl="1" indent="-285750">
              <a:buFont typeface="Arial" panose="020B0604020202020204" pitchFamily="34" charset="0"/>
              <a:buChar char="•"/>
            </a:pPr>
            <a:r>
              <a:rPr lang="en-US" i="1" dirty="0"/>
              <a:t>A state of 0 indicates that there is no active transaction.</a:t>
            </a:r>
          </a:p>
          <a:p>
            <a:pPr marL="742950" lvl="1" indent="-285750">
              <a:buFont typeface="Arial" panose="020B0604020202020204" pitchFamily="34" charset="0"/>
              <a:buChar char="•"/>
            </a:pPr>
            <a:r>
              <a:rPr lang="en-US" i="1" dirty="0"/>
              <a:t>A state of 1 indicates that there is an uncommitted transaction, and it can be</a:t>
            </a:r>
            <a:r>
              <a:rPr lang="pl-PL" i="1" dirty="0"/>
              <a:t> </a:t>
            </a:r>
            <a:r>
              <a:rPr lang="en-US" i="1" dirty="0"/>
              <a:t>committed, but the nesting level is not reported.</a:t>
            </a:r>
          </a:p>
          <a:p>
            <a:pPr marL="742950" lvl="1" indent="-285750">
              <a:buFont typeface="Arial" panose="020B0604020202020204" pitchFamily="34" charset="0"/>
              <a:buChar char="•"/>
            </a:pPr>
            <a:r>
              <a:rPr lang="en-US" i="1" dirty="0"/>
              <a:t>A state of -1 indicates that there is an uncommitted transaction, but it cannot be</a:t>
            </a:r>
            <a:r>
              <a:rPr lang="pl-PL" i="1" dirty="0"/>
              <a:t> </a:t>
            </a:r>
            <a:r>
              <a:rPr lang="en-US" i="1" dirty="0"/>
              <a:t>committed due to a prior fatal error.</a:t>
            </a:r>
            <a:endParaRPr lang="pl-PL"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313698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401205"/>
          </a:xfrm>
          <a:prstGeom prst="rect">
            <a:avLst/>
          </a:prstGeom>
          <a:noFill/>
        </p:spPr>
        <p:txBody>
          <a:bodyPr wrap="square" rtlCol="0">
            <a:spAutoFit/>
          </a:bodyPr>
          <a:lstStyle/>
          <a:p>
            <a:r>
              <a:rPr lang="pl-PL" sz="2800" b="1" dirty="0"/>
              <a:t>ADDITIONAL TRANSACTION OPTIONS</a:t>
            </a:r>
            <a:endParaRPr lang="en-US" sz="2800" b="1" dirty="0"/>
          </a:p>
          <a:p>
            <a:endParaRPr lang="en-US" dirty="0"/>
          </a:p>
          <a:p>
            <a:r>
              <a:rPr lang="en-US" dirty="0"/>
              <a:t>Numerous additional remaining options for transactions are available that are somewhat</a:t>
            </a:r>
          </a:p>
          <a:p>
            <a:r>
              <a:rPr lang="en-US" dirty="0"/>
              <a:t>more specialized.</a:t>
            </a:r>
            <a:endParaRPr lang="pl-PL" dirty="0"/>
          </a:p>
          <a:p>
            <a:endParaRPr lang="en-US" dirty="0"/>
          </a:p>
          <a:p>
            <a:r>
              <a:rPr lang="pl-PL" b="1" dirty="0"/>
              <a:t>SAVEPOINTS</a:t>
            </a:r>
            <a:endParaRPr lang="pl-PL" dirty="0"/>
          </a:p>
          <a:p>
            <a:r>
              <a:rPr lang="pl-PL" dirty="0"/>
              <a:t>	</a:t>
            </a:r>
            <a:r>
              <a:rPr lang="en-US" i="1" dirty="0"/>
              <a:t>These are locations within transactions that you can use to roll back a</a:t>
            </a:r>
            <a:r>
              <a:rPr lang="pl-PL" i="1" dirty="0"/>
              <a:t> </a:t>
            </a:r>
            <a:r>
              <a:rPr lang="en-US" i="1" dirty="0"/>
              <a:t>selective subset of work.</a:t>
            </a:r>
            <a:endParaRPr lang="pl-PL" i="1" dirty="0"/>
          </a:p>
          <a:p>
            <a:endParaRPr lang="pl-PL" dirty="0"/>
          </a:p>
          <a:p>
            <a:r>
              <a:rPr lang="pl-PL" b="1" dirty="0"/>
              <a:t>CROSS-DB TRANSACTIONS</a:t>
            </a:r>
          </a:p>
          <a:p>
            <a:pPr lvl="1"/>
            <a:r>
              <a:rPr lang="en-US" i="1" dirty="0"/>
              <a:t>A transaction may span two or more databases on a</a:t>
            </a:r>
            <a:r>
              <a:rPr lang="pl-PL" i="1" dirty="0"/>
              <a:t> </a:t>
            </a:r>
            <a:r>
              <a:rPr lang="en-US" i="1" dirty="0"/>
              <a:t>single SQL Server instance without any additional work on the user’s part.</a:t>
            </a:r>
            <a:endParaRPr lang="pl-PL" i="1" dirty="0"/>
          </a:p>
          <a:p>
            <a:endParaRPr lang="en-US" dirty="0"/>
          </a:p>
          <a:p>
            <a:r>
              <a:rPr lang="pl-PL" b="1" dirty="0"/>
              <a:t>DISTRIBUTED TRANSACTIONS</a:t>
            </a:r>
          </a:p>
          <a:p>
            <a:pPr lvl="1"/>
            <a:r>
              <a:rPr lang="en-US" i="1" dirty="0"/>
              <a:t>It is possible to make a transaction span more than one</a:t>
            </a:r>
            <a:r>
              <a:rPr lang="pl-PL" i="1" dirty="0"/>
              <a:t> </a:t>
            </a:r>
            <a:r>
              <a:rPr lang="en-US" i="1" dirty="0"/>
              <a:t>server, by using a linked server. In that case, the transaction is known as a distributed</a:t>
            </a:r>
            <a:r>
              <a:rPr lang="pl-PL" i="1" dirty="0"/>
              <a:t> </a:t>
            </a:r>
            <a:r>
              <a:rPr lang="en-US" i="1" dirty="0"/>
              <a:t>(as opposed to local) transaction.</a:t>
            </a:r>
            <a:endParaRPr lang="pl-PL"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1987248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Locks</a:t>
            </a:r>
            <a:endParaRPr lang="pl-PL" dirty="0"/>
          </a:p>
        </p:txBody>
      </p:sp>
      <p:sp>
        <p:nvSpPr>
          <p:cNvPr id="5" name="Symbol zastępczy stopki 4"/>
          <p:cNvSpPr>
            <a:spLocks noGrp="1"/>
          </p:cNvSpPr>
          <p:nvPr>
            <p:ph type="ftr" sz="quarter" idx="11"/>
          </p:nvPr>
        </p:nvSpPr>
        <p:spPr/>
        <p:txBody>
          <a:bodyPr/>
          <a:lstStyle/>
          <a:p>
            <a:r>
              <a:rPr lang="en-US"/>
              <a:t>Developing SQL Databases</a:t>
            </a:r>
            <a:endParaRPr lang="en-US" dirty="0"/>
          </a:p>
        </p:txBody>
      </p:sp>
      <p:sp>
        <p:nvSpPr>
          <p:cNvPr id="6" name="Content Placeholder 5"/>
          <p:cNvSpPr>
            <a:spLocks noGrp="1"/>
          </p:cNvSpPr>
          <p:nvPr>
            <p:ph idx="1"/>
          </p:nvPr>
        </p:nvSpPr>
        <p:spPr/>
        <p:txBody>
          <a:bodyPr/>
          <a:lstStyle/>
          <a:p>
            <a:endParaRPr lang="pl-PL"/>
          </a:p>
        </p:txBody>
      </p:sp>
    </p:spTree>
    <p:extLst>
      <p:ext uri="{BB962C8B-B14F-4D97-AF65-F5344CB8AC3E}">
        <p14:creationId xmlns:p14="http://schemas.microsoft.com/office/powerpoint/2010/main" val="750519352"/>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Chapter 12 Implementing Transactions, Error Handling, and Dynamic SQL" id="{3220F2BB-371C-4CBD-B1B0-3D4F1A5793DF}" vid="{B6C6D11D-16D4-408D-A641-7931F31C21E3}"/>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1341</TotalTime>
  <Words>2112</Words>
  <Application>Microsoft Office PowerPoint</Application>
  <PresentationFormat>Panoramiczny</PresentationFormat>
  <Paragraphs>216</Paragraphs>
  <Slides>23</Slides>
  <Notes>1</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23</vt:i4>
      </vt:variant>
    </vt:vector>
  </HeadingPairs>
  <TitlesOfParts>
    <vt:vector size="28" baseType="lpstr">
      <vt:lpstr>Arial</vt:lpstr>
      <vt:lpstr>Calibri</vt:lpstr>
      <vt:lpstr>Corbel</vt:lpstr>
      <vt:lpstr>Wingdings 2</vt:lpstr>
      <vt:lpstr>Ramka</vt:lpstr>
      <vt:lpstr>Developing SQL Databases</vt:lpstr>
      <vt:lpstr>Transactions</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Locks</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DMVs</vt:lpstr>
      <vt:lpstr>Prezentacja programu PowerPoint</vt:lpstr>
      <vt:lpstr>Prezentacja programu PowerPoint</vt:lpstr>
      <vt:lpstr>Prezentacja programu PowerPoint</vt:lpstr>
      <vt:lpstr>HINTS</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Tomek Kostyrka</cp:lastModifiedBy>
  <cp:revision>556</cp:revision>
  <dcterms:created xsi:type="dcterms:W3CDTF">2016-10-31T15:19:50Z</dcterms:created>
  <dcterms:modified xsi:type="dcterms:W3CDTF">2018-10-25T19:52:22Z</dcterms:modified>
</cp:coreProperties>
</file>