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8"/>
  </p:notesMasterIdLst>
  <p:sldIdLst>
    <p:sldId id="256" r:id="rId2"/>
    <p:sldId id="317" r:id="rId3"/>
    <p:sldId id="319" r:id="rId4"/>
    <p:sldId id="323" r:id="rId5"/>
    <p:sldId id="320" r:id="rId6"/>
    <p:sldId id="321" r:id="rId7"/>
    <p:sldId id="322" r:id="rId8"/>
    <p:sldId id="313" r:id="rId9"/>
    <p:sldId id="324" r:id="rId10"/>
    <p:sldId id="325" r:id="rId11"/>
    <p:sldId id="307" r:id="rId12"/>
    <p:sldId id="314" r:id="rId13"/>
    <p:sldId id="306" r:id="rId14"/>
    <p:sldId id="308" r:id="rId15"/>
    <p:sldId id="305" r:id="rId16"/>
    <p:sldId id="31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4" d="100"/>
          <a:sy n="114" d="100"/>
        </p:scale>
        <p:origin x="426"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25/10/2018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6531FF5-A045-44CD-B615-73078DCBFAD6}"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13F3E65-B065-43A2-83A7-45FC00B455BE}" type="datetime1">
              <a:rPr lang="en-US" smtClean="0"/>
              <a:t>10/25/2018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A9A0630-62DD-4C73-8A40-A60B91B6A511}" type="datetime1">
              <a:rPr lang="en-US" smtClean="0"/>
              <a:t>10/25/2018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3465371-8A18-418B-B326-ABE8498DEB70}"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DDFFFA-CC4F-4C93-A5DC-9C8A23005478}"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230267-41B0-44EB-B55A-108D7E48530D}" type="datetime1">
              <a:rPr lang="en-US" smtClean="0"/>
              <a:t>10/25/2018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7C8DB663-1BFE-4AB0-9E9F-62E621E96E38}" type="datetime1">
              <a:rPr lang="en-US" smtClean="0"/>
              <a:t>10/25/2018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057A6D43-AA47-4C84-AD98-03F832F99502}" type="datetime1">
              <a:rPr lang="en-US" smtClean="0"/>
              <a:t>10/25/2018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F1ACF9-D349-4A71-8B77-B052B66D18BD}" type="datetime1">
              <a:rPr lang="en-US" smtClean="0"/>
              <a:t>10/25/2018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A352488F-80F6-4E7E-813C-6FCAAB365367}" type="datetime1">
              <a:rPr lang="en-US" smtClean="0"/>
              <a:t>10/25/2018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B5C41E1E-C80C-4761-B676-7EF590798669}" type="datetime1">
              <a:rPr lang="en-US" smtClean="0"/>
              <a:t>10/25/2018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A86CF1F-ABAE-446E-8C92-75371DD18464}" type="datetime1">
              <a:rPr lang="en-US" smtClean="0"/>
              <a:t>10/25/2018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a:xfrm>
            <a:off x="1100015" y="4670246"/>
            <a:ext cx="7315200" cy="914400"/>
          </a:xfrm>
        </p:spPr>
        <p:txBody>
          <a:bodyPr/>
          <a:lstStyle/>
          <a:p>
            <a:r>
              <a:rPr lang="pl-PL" dirty="0" err="1">
                <a:latin typeface="Arial" panose="020B0604020202020204" pitchFamily="34" charset="0"/>
                <a:cs typeface="Arial" panose="020B0604020202020204" pitchFamily="34" charset="0"/>
              </a:rPr>
              <a:t>Isolation</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Levels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739211"/>
          </a:xfrm>
          <a:prstGeom prst="rect">
            <a:avLst/>
          </a:prstGeom>
          <a:noFill/>
        </p:spPr>
        <p:txBody>
          <a:bodyPr wrap="square" rtlCol="0">
            <a:spAutoFit/>
          </a:bodyPr>
          <a:lstStyle/>
          <a:p>
            <a:r>
              <a:rPr lang="pl-PL" sz="2800" b="1" dirty="0"/>
              <a:t>TRANSACTION ISOLATION LEVELS (OPTIMISTIC)</a:t>
            </a:r>
            <a:endParaRPr lang="en-US" sz="2800" b="1" dirty="0"/>
          </a:p>
          <a:p>
            <a:endParaRPr lang="en-US" dirty="0"/>
          </a:p>
          <a:p>
            <a:pPr lvl="1"/>
            <a:r>
              <a:rPr lang="en-US" dirty="0"/>
              <a:t>In addition, SQL Server offers a new optimistic isolation level, called SNAPSHOT isolation, plus an optimistic alternative to READ COMMITTED isolation (READ_COMMITTED_SNAPSHOT), both of which can ensure consistent results without the need to acquire shared locks, and so can enhance concurrency.</a:t>
            </a:r>
            <a:endParaRPr lang="pl-PL" dirty="0"/>
          </a:p>
          <a:p>
            <a:pPr marL="1257300" lvl="2" indent="-342900">
              <a:buFont typeface="+mj-lt"/>
              <a:buAutoNum type="arabicPeriod"/>
            </a:pPr>
            <a:endParaRPr lang="pl-PL" dirty="0"/>
          </a:p>
          <a:p>
            <a:pPr marL="1257300" lvl="2" indent="-342900">
              <a:buFont typeface="+mj-lt"/>
              <a:buAutoNum type="arabicPeriod"/>
            </a:pPr>
            <a:r>
              <a:rPr lang="en-US" dirty="0"/>
              <a:t>SNAPSHOT </a:t>
            </a:r>
            <a:endParaRPr lang="pl-PL" dirty="0"/>
          </a:p>
          <a:p>
            <a:pPr marL="1257300" lvl="2" indent="-342900">
              <a:buFont typeface="+mj-lt"/>
              <a:buAutoNum type="arabicPeriod"/>
            </a:pPr>
            <a:r>
              <a:rPr lang="en-US" dirty="0"/>
              <a:t>READ_COMMITTED_SNAPSHOT</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63922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READ COMMITTED</a:t>
            </a:r>
            <a:endParaRPr lang="en-US" sz="2800" b="1" dirty="0"/>
          </a:p>
          <a:p>
            <a:endParaRPr lang="en-US" dirty="0"/>
          </a:p>
          <a:p>
            <a:pPr lvl="1"/>
            <a:r>
              <a:rPr lang="en-US" dirty="0"/>
              <a:t>This is the default isolation level. All readers in that session </a:t>
            </a:r>
            <a:r>
              <a:rPr lang="en-US" b="1" dirty="0"/>
              <a:t>will only read data changes that have been committed</a:t>
            </a:r>
            <a:r>
              <a:rPr lang="en-US" dirty="0"/>
              <a:t>. </a:t>
            </a:r>
            <a:endParaRPr lang="pl-PL" dirty="0"/>
          </a:p>
          <a:p>
            <a:pPr lvl="1"/>
            <a:endParaRPr lang="pl-PL" dirty="0"/>
          </a:p>
          <a:p>
            <a:pPr lvl="1"/>
            <a:r>
              <a:rPr lang="en-US" dirty="0"/>
              <a:t>So all the SELECT statements will attempt to acquire shared locks, and any underlying data resources that are being changed by a different session, and therefore have exclusive locks, will block the</a:t>
            </a:r>
            <a:r>
              <a:rPr lang="pl-PL" dirty="0"/>
              <a:t> </a:t>
            </a:r>
            <a:r>
              <a:rPr lang="en-US" dirty="0"/>
              <a:t>READ COMMITTED session.</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29050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9A4A1463-DE47-434C-BB2D-BE6DD258B359}"/>
              </a:ext>
            </a:extLst>
          </p:cNvPr>
          <p:cNvSpPr txBox="1"/>
          <p:nvPr/>
        </p:nvSpPr>
        <p:spPr>
          <a:xfrm>
            <a:off x="489706" y="624631"/>
            <a:ext cx="10374037" cy="2462213"/>
          </a:xfrm>
          <a:prstGeom prst="rect">
            <a:avLst/>
          </a:prstGeom>
          <a:noFill/>
        </p:spPr>
        <p:txBody>
          <a:bodyPr wrap="square" rtlCol="0">
            <a:spAutoFit/>
          </a:bodyPr>
          <a:lstStyle/>
          <a:p>
            <a:r>
              <a:rPr lang="pl-PL" sz="2800" b="1" dirty="0"/>
              <a:t>READ UNCOMMITTED</a:t>
            </a:r>
            <a:endParaRPr lang="en-US" sz="2800" b="1" dirty="0"/>
          </a:p>
          <a:p>
            <a:endParaRPr lang="en-US" dirty="0"/>
          </a:p>
          <a:p>
            <a:pPr lvl="1"/>
            <a:r>
              <a:rPr lang="en-US" dirty="0"/>
              <a:t>This isolation level </a:t>
            </a:r>
            <a:r>
              <a:rPr lang="en-US" b="1" dirty="0"/>
              <a:t>allows readers to read uncommitted data</a:t>
            </a:r>
            <a:r>
              <a:rPr lang="en-US" dirty="0"/>
              <a:t>. </a:t>
            </a:r>
            <a:endParaRPr lang="pl-PL" dirty="0"/>
          </a:p>
          <a:p>
            <a:pPr lvl="1"/>
            <a:endParaRPr lang="pl-PL" dirty="0"/>
          </a:p>
          <a:p>
            <a:pPr lvl="1"/>
            <a:r>
              <a:rPr lang="en-US" dirty="0"/>
              <a:t>This setting removes the shared locks taken by SELECT statements so that readers no longer are blocked by writers. However, the results of a SELECT statement could read uncommitted data that was changed during a transaction and then later was rolled back to its initial state. This is called reading dirty data.</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07955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REPEATABLE READ</a:t>
            </a:r>
            <a:endParaRPr lang="en-US" sz="2800" b="1" dirty="0"/>
          </a:p>
          <a:p>
            <a:endParaRPr lang="en-US" dirty="0"/>
          </a:p>
          <a:p>
            <a:pPr lvl="1"/>
            <a:r>
              <a:rPr lang="en-US" dirty="0"/>
              <a:t>This isolation level, also set per session, guarantees that whatever</a:t>
            </a:r>
            <a:r>
              <a:rPr lang="pl-PL" dirty="0"/>
              <a:t> </a:t>
            </a:r>
            <a:r>
              <a:rPr lang="en-US" dirty="0"/>
              <a:t>data is read in a transaction can be re-read later in the transaction. </a:t>
            </a:r>
            <a:endParaRPr lang="pl-PL" dirty="0"/>
          </a:p>
          <a:p>
            <a:pPr lvl="1"/>
            <a:endParaRPr lang="pl-PL" dirty="0"/>
          </a:p>
          <a:p>
            <a:pPr lvl="1"/>
            <a:r>
              <a:rPr lang="en-US" dirty="0"/>
              <a:t>Updates and</a:t>
            </a:r>
            <a:r>
              <a:rPr lang="pl-PL" dirty="0"/>
              <a:t> </a:t>
            </a:r>
            <a:r>
              <a:rPr lang="en-US" dirty="0"/>
              <a:t>deletes of rows already selected are prevented. As a result, shared locks are kept until</a:t>
            </a:r>
            <a:r>
              <a:rPr lang="pl-PL" dirty="0"/>
              <a:t> </a:t>
            </a:r>
            <a:r>
              <a:rPr lang="en-US" dirty="0"/>
              <a:t>the end of a transaction. However, the transaction may see new rows added after its</a:t>
            </a:r>
          </a:p>
          <a:p>
            <a:pPr lvl="1"/>
            <a:r>
              <a:rPr lang="en-US" dirty="0"/>
              <a:t>first read; this is called a phantom read.</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1389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631216"/>
          </a:xfrm>
          <a:prstGeom prst="rect">
            <a:avLst/>
          </a:prstGeom>
          <a:noFill/>
        </p:spPr>
        <p:txBody>
          <a:bodyPr wrap="square" rtlCol="0">
            <a:spAutoFit/>
          </a:bodyPr>
          <a:lstStyle/>
          <a:p>
            <a:r>
              <a:rPr lang="pl-PL" sz="2800" b="1" dirty="0"/>
              <a:t>SERIALIZABLE</a:t>
            </a:r>
            <a:endParaRPr lang="en-US" sz="2800" b="1" dirty="0"/>
          </a:p>
          <a:p>
            <a:endParaRPr lang="en-US" dirty="0"/>
          </a:p>
          <a:p>
            <a:pPr lvl="1"/>
            <a:r>
              <a:rPr lang="en-US" dirty="0"/>
              <a:t>This isolation level is the strongest level and is set per session. At this</a:t>
            </a:r>
            <a:r>
              <a:rPr lang="pl-PL" dirty="0"/>
              <a:t> </a:t>
            </a:r>
            <a:r>
              <a:rPr lang="en-US" dirty="0"/>
              <a:t>level, all reads are repeatable and new rows are not allowed in the underlying tables</a:t>
            </a:r>
            <a:r>
              <a:rPr lang="pl-PL" dirty="0"/>
              <a:t> </a:t>
            </a:r>
            <a:r>
              <a:rPr lang="en-US" dirty="0"/>
              <a:t>that would satisfy the conditions of the SELECT statements in the transaction.</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
        <p:nvSpPr>
          <p:cNvPr id="2" name="Prostokąt 1">
            <a:extLst>
              <a:ext uri="{FF2B5EF4-FFF2-40B4-BE49-F238E27FC236}">
                <a16:creationId xmlns:a16="http://schemas.microsoft.com/office/drawing/2014/main" id="{B1C7A896-D8F5-49ED-A750-8859A719C8AF}"/>
              </a:ext>
            </a:extLst>
          </p:cNvPr>
          <p:cNvSpPr/>
          <p:nvPr/>
        </p:nvSpPr>
        <p:spPr>
          <a:xfrm>
            <a:off x="489706" y="3290436"/>
            <a:ext cx="1037403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Segoe-Semibold"/>
              </a:rPr>
              <a:t>Isolation levels are set per session. If you do not set a different isolation level in your session,</a:t>
            </a:r>
            <a:r>
              <a:rPr lang="pl-PL" dirty="0">
                <a:latin typeface="Segoe-Semibold"/>
              </a:rPr>
              <a:t> </a:t>
            </a:r>
            <a:r>
              <a:rPr lang="en-US" dirty="0">
                <a:latin typeface="Segoe-Semibold"/>
              </a:rPr>
              <a:t>all your transactions will execute using the default isolation level, READ COMMITTED.</a:t>
            </a:r>
            <a:endParaRPr lang="pl-PL" dirty="0">
              <a:latin typeface="Segoe-Semibold"/>
            </a:endParaRPr>
          </a:p>
          <a:p>
            <a:endParaRPr lang="en-US" dirty="0">
              <a:latin typeface="Segoe-Semibold"/>
            </a:endParaRPr>
          </a:p>
          <a:p>
            <a:r>
              <a:rPr lang="en-US" dirty="0">
                <a:latin typeface="Segoe-Semibold"/>
              </a:rPr>
              <a:t>For on-premise SQL Server instances, this is READ COMMITTED. In Windows Azure SQL</a:t>
            </a:r>
            <a:r>
              <a:rPr lang="pl-PL" dirty="0">
                <a:latin typeface="Segoe-Semibold"/>
              </a:rPr>
              <a:t> </a:t>
            </a:r>
            <a:r>
              <a:rPr lang="en-US" dirty="0">
                <a:latin typeface="Segoe-Semibold"/>
              </a:rPr>
              <a:t>Database, the default isolation level is READ COMMITTED SNAP SHOT.</a:t>
            </a:r>
            <a:endParaRPr lang="pl-PL" dirty="0"/>
          </a:p>
        </p:txBody>
      </p:sp>
    </p:spTree>
    <p:extLst>
      <p:ext uri="{BB962C8B-B14F-4D97-AF65-F5344CB8AC3E}">
        <p14:creationId xmlns:p14="http://schemas.microsoft.com/office/powerpoint/2010/main" val="82591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READ COMMITTED SNAPSHOT</a:t>
            </a:r>
            <a:endParaRPr lang="en-US" dirty="0"/>
          </a:p>
          <a:p>
            <a:endParaRPr lang="pl-PL" dirty="0"/>
          </a:p>
          <a:p>
            <a:pPr lvl="1"/>
            <a:r>
              <a:rPr lang="en-US" dirty="0"/>
              <a:t>This is actually not a new isolation level; it is an optional</a:t>
            </a:r>
            <a:r>
              <a:rPr lang="pl-PL" dirty="0"/>
              <a:t> </a:t>
            </a:r>
            <a:r>
              <a:rPr lang="en-US" dirty="0"/>
              <a:t>way of using the default READ COMMITTED isolation level, the default isolation</a:t>
            </a:r>
            <a:r>
              <a:rPr lang="pl-PL" dirty="0"/>
              <a:t> </a:t>
            </a:r>
            <a:r>
              <a:rPr lang="en-US" dirty="0"/>
              <a:t>level in Windows Azure SQL Database. This isolation level has the following traits:</a:t>
            </a:r>
            <a:endParaRPr lang="pl-PL" dirty="0"/>
          </a:p>
          <a:p>
            <a:pPr lvl="1"/>
            <a:endParaRPr lang="en-US" dirty="0"/>
          </a:p>
          <a:p>
            <a:pPr marL="742950" lvl="1" indent="-285750">
              <a:buFont typeface="Arial" panose="020B0604020202020204" pitchFamily="34" charset="0"/>
              <a:buChar char="•"/>
            </a:pPr>
            <a:r>
              <a:rPr lang="en-US" dirty="0"/>
              <a:t>Often abbreviated as RCSI, it uses </a:t>
            </a:r>
            <a:r>
              <a:rPr lang="en-US" dirty="0" err="1"/>
              <a:t>tempdb</a:t>
            </a:r>
            <a:r>
              <a:rPr lang="en-US" dirty="0"/>
              <a:t> to store original versions of changed</a:t>
            </a:r>
            <a:r>
              <a:rPr lang="pl-PL" dirty="0"/>
              <a:t> </a:t>
            </a:r>
            <a:r>
              <a:rPr lang="en-US" dirty="0"/>
              <a:t>data. These versions are only stored as long as they are needed to allow read (that is, SELECT statements) to read underlying</a:t>
            </a:r>
            <a:r>
              <a:rPr lang="pl-PL" dirty="0"/>
              <a:t> </a:t>
            </a:r>
            <a:r>
              <a:rPr lang="en-US" dirty="0"/>
              <a:t>data in its original state. As a result,</a:t>
            </a:r>
            <a:r>
              <a:rPr lang="pl-PL" dirty="0"/>
              <a:t> </a:t>
            </a:r>
            <a:r>
              <a:rPr lang="en-US" dirty="0"/>
              <a:t>SELECT statements no longer need shared locks on the underlying resource while</a:t>
            </a:r>
            <a:r>
              <a:rPr lang="pl-PL" dirty="0"/>
              <a:t> </a:t>
            </a:r>
            <a:r>
              <a:rPr lang="en-US" dirty="0"/>
              <a:t>only reading (originally) committed data.</a:t>
            </a:r>
            <a:endParaRPr lang="pl-PL" dirty="0"/>
          </a:p>
          <a:p>
            <a:pPr marL="742950" lvl="1" indent="-285750">
              <a:buFont typeface="Arial" panose="020B0604020202020204" pitchFamily="34" charset="0"/>
              <a:buChar char="•"/>
            </a:pPr>
            <a:r>
              <a:rPr lang="en-US" dirty="0"/>
              <a:t>The READ COMMITTED SNAPSHOT option is </a:t>
            </a:r>
            <a:r>
              <a:rPr lang="en-US" b="1" dirty="0"/>
              <a:t>set at the database level and is a persistent</a:t>
            </a:r>
            <a:r>
              <a:rPr lang="pl-PL" b="1" dirty="0"/>
              <a:t> </a:t>
            </a:r>
            <a:r>
              <a:rPr lang="en-US" b="1" dirty="0"/>
              <a:t>database property</a:t>
            </a:r>
            <a:r>
              <a:rPr lang="en-US" dirty="0"/>
              <a:t>.</a:t>
            </a:r>
            <a:endParaRPr lang="pl-PL" dirty="0"/>
          </a:p>
          <a:p>
            <a:pPr marL="742950" lvl="1" indent="-285750">
              <a:buFont typeface="Arial" panose="020B0604020202020204" pitchFamily="34" charset="0"/>
              <a:buChar char="•"/>
            </a:pPr>
            <a:r>
              <a:rPr lang="en-US" dirty="0"/>
              <a:t>RCSI is not a separate isolation level; it is only </a:t>
            </a:r>
            <a:r>
              <a:rPr lang="en-US" b="1" dirty="0"/>
              <a:t>a different way of implementing READ</a:t>
            </a:r>
            <a:r>
              <a:rPr lang="pl-PL" b="1" dirty="0"/>
              <a:t> </a:t>
            </a:r>
            <a:r>
              <a:rPr lang="en-US" b="1" dirty="0"/>
              <a:t>COMMITTED</a:t>
            </a:r>
            <a:r>
              <a:rPr lang="en-US" dirty="0"/>
              <a:t>, preventing writers from blocking readers.</a:t>
            </a:r>
            <a:endParaRPr lang="pl-PL" dirty="0"/>
          </a:p>
          <a:p>
            <a:pPr marL="742950" lvl="1" indent="-285750">
              <a:buFont typeface="Arial" panose="020B0604020202020204" pitchFamily="34" charset="0"/>
              <a:buChar char="•"/>
            </a:pPr>
            <a:r>
              <a:rPr lang="en-US" dirty="0"/>
              <a:t>RCSI is the default isolation level for Windows Azure SQL Database.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14389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
        <p:nvSpPr>
          <p:cNvPr id="5" name="pole tekstowe 4">
            <a:extLst>
              <a:ext uri="{FF2B5EF4-FFF2-40B4-BE49-F238E27FC236}">
                <a16:creationId xmlns:a16="http://schemas.microsoft.com/office/drawing/2014/main" id="{57CD52AD-675C-43F6-9F94-1CF6F747DF2E}"/>
              </a:ext>
            </a:extLst>
          </p:cNvPr>
          <p:cNvSpPr txBox="1"/>
          <p:nvPr/>
        </p:nvSpPr>
        <p:spPr>
          <a:xfrm>
            <a:off x="489600" y="626400"/>
            <a:ext cx="10374037" cy="2739211"/>
          </a:xfrm>
          <a:prstGeom prst="rect">
            <a:avLst/>
          </a:prstGeom>
          <a:noFill/>
        </p:spPr>
        <p:txBody>
          <a:bodyPr wrap="square" rtlCol="0">
            <a:spAutoFit/>
          </a:bodyPr>
          <a:lstStyle/>
          <a:p>
            <a:r>
              <a:rPr lang="pl-PL" sz="2800" b="1" dirty="0"/>
              <a:t>SNAPSHOT</a:t>
            </a:r>
            <a:endParaRPr lang="en-US" sz="2800" b="1" dirty="0"/>
          </a:p>
          <a:p>
            <a:endParaRPr lang="en-US" dirty="0"/>
          </a:p>
          <a:p>
            <a:pPr lvl="1"/>
            <a:r>
              <a:rPr lang="en-US" dirty="0"/>
              <a:t>This isolation level also uses row versioning in </a:t>
            </a:r>
            <a:r>
              <a:rPr lang="en-US" dirty="0" err="1"/>
              <a:t>tempdb</a:t>
            </a:r>
            <a:r>
              <a:rPr lang="en-US" dirty="0"/>
              <a:t> (as does RCSI). It</a:t>
            </a:r>
            <a:r>
              <a:rPr lang="pl-PL" dirty="0"/>
              <a:t> </a:t>
            </a:r>
            <a:r>
              <a:rPr lang="en-US" dirty="0"/>
              <a:t>is enabled as a persistent database property </a:t>
            </a:r>
            <a:r>
              <a:rPr lang="en-US" b="1" dirty="0"/>
              <a:t>and then set per transaction</a:t>
            </a:r>
            <a:r>
              <a:rPr lang="en-US" dirty="0"/>
              <a:t>. </a:t>
            </a:r>
            <a:endParaRPr lang="pl-PL" dirty="0"/>
          </a:p>
          <a:p>
            <a:pPr lvl="1"/>
            <a:endParaRPr lang="pl-PL" dirty="0"/>
          </a:p>
          <a:p>
            <a:pPr lvl="1"/>
            <a:r>
              <a:rPr lang="en-US" dirty="0"/>
              <a:t>A transaction</a:t>
            </a:r>
            <a:r>
              <a:rPr lang="pl-PL" dirty="0"/>
              <a:t> </a:t>
            </a:r>
            <a:r>
              <a:rPr lang="en-US" dirty="0"/>
              <a:t>using the SNAPSHOT isolation level will be able to repeat any reads, and it will not</a:t>
            </a:r>
            <a:r>
              <a:rPr lang="pl-PL" dirty="0"/>
              <a:t> </a:t>
            </a:r>
            <a:r>
              <a:rPr lang="en-US" dirty="0"/>
              <a:t>see any phantom reads. New rows may be added to a table, but </a:t>
            </a:r>
            <a:r>
              <a:rPr lang="en-US" dirty="0" err="1"/>
              <a:t>th</a:t>
            </a:r>
            <a:r>
              <a:rPr lang="pl-PL" dirty="0"/>
              <a:t>e </a:t>
            </a:r>
            <a:r>
              <a:rPr lang="en-US" dirty="0"/>
              <a:t>transaction will</a:t>
            </a:r>
            <a:r>
              <a:rPr lang="pl-PL" dirty="0"/>
              <a:t> </a:t>
            </a:r>
            <a:r>
              <a:rPr lang="en-US" dirty="0"/>
              <a:t>not see them. Because it uses row versioning, the SNAPSHOT isolation level does not</a:t>
            </a:r>
            <a:r>
              <a:rPr lang="pl-PL" dirty="0"/>
              <a:t> </a:t>
            </a:r>
            <a:r>
              <a:rPr lang="en-US" dirty="0"/>
              <a:t>require shared locks on the underlying data.</a:t>
            </a:r>
            <a:endParaRPr lang="pl-PL" dirty="0"/>
          </a:p>
        </p:txBody>
      </p:sp>
    </p:spTree>
    <p:extLst>
      <p:ext uri="{BB962C8B-B14F-4D97-AF65-F5344CB8AC3E}">
        <p14:creationId xmlns:p14="http://schemas.microsoft.com/office/powerpoint/2010/main" val="117367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READ PHENOMENA</a:t>
            </a:r>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344200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43765" cy="5786199"/>
          </a:xfrm>
          <a:prstGeom prst="rect">
            <a:avLst/>
          </a:prstGeom>
          <a:noFill/>
        </p:spPr>
        <p:txBody>
          <a:bodyPr wrap="square" rtlCol="0">
            <a:spAutoFit/>
          </a:bodyPr>
          <a:lstStyle/>
          <a:p>
            <a:r>
              <a:rPr lang="pl-PL" sz="2800" b="1" dirty="0"/>
              <a:t>ADDITIONAL TRANSACTION OPTIONS</a:t>
            </a:r>
            <a:endParaRPr lang="en-US" sz="2800" b="1" dirty="0"/>
          </a:p>
          <a:p>
            <a:endParaRPr lang="en-US" dirty="0"/>
          </a:p>
          <a:p>
            <a:r>
              <a:rPr lang="en-US" dirty="0"/>
              <a:t>When using either the pessimistic or optimistic concurrency model, a conflict can occur</a:t>
            </a:r>
            <a:r>
              <a:rPr lang="pl-PL" dirty="0"/>
              <a:t> </a:t>
            </a:r>
            <a:r>
              <a:rPr lang="en-US" dirty="0"/>
              <a:t>if multiple sessions are "competing" to modify the same data at the same time. In such</a:t>
            </a:r>
            <a:r>
              <a:rPr lang="pl-PL" dirty="0"/>
              <a:t> </a:t>
            </a:r>
            <a:r>
              <a:rPr lang="en-US" dirty="0"/>
              <a:t>situations, several resource contention and data integrity issues can arise, such as</a:t>
            </a:r>
            <a:r>
              <a:rPr lang="pl-PL" dirty="0"/>
              <a:t>:</a:t>
            </a:r>
          </a:p>
          <a:p>
            <a:endParaRPr lang="pl-PL" dirty="0"/>
          </a:p>
          <a:p>
            <a:r>
              <a:rPr lang="en-US" b="1" dirty="0"/>
              <a:t>Preventable read phenomena</a:t>
            </a:r>
            <a:endParaRPr lang="pl-PL" b="1" dirty="0"/>
          </a:p>
          <a:p>
            <a:pPr lvl="1"/>
            <a:r>
              <a:rPr lang="en-US" dirty="0"/>
              <a:t>The ANSI (American National Standards Institute)</a:t>
            </a:r>
            <a:r>
              <a:rPr lang="pl-PL" dirty="0"/>
              <a:t> </a:t>
            </a:r>
            <a:r>
              <a:rPr lang="en-US" dirty="0"/>
              <a:t>SQL Standard defines three phenomena</a:t>
            </a:r>
            <a:r>
              <a:rPr lang="pl-PL" dirty="0"/>
              <a:t>:</a:t>
            </a:r>
          </a:p>
          <a:p>
            <a:pPr marL="1200150" lvl="2" indent="-285750">
              <a:buFont typeface="Arial" panose="020B0604020202020204" pitchFamily="34" charset="0"/>
              <a:buChar char="•"/>
            </a:pPr>
            <a:r>
              <a:rPr lang="en-US" dirty="0"/>
              <a:t>dirty reads, </a:t>
            </a:r>
            <a:endParaRPr lang="pl-PL" dirty="0"/>
          </a:p>
          <a:p>
            <a:pPr marL="1200150" lvl="2" indent="-285750">
              <a:buFont typeface="Arial" panose="020B0604020202020204" pitchFamily="34" charset="0"/>
              <a:buChar char="•"/>
            </a:pPr>
            <a:r>
              <a:rPr lang="en-US" dirty="0"/>
              <a:t>non-repeatable reads</a:t>
            </a:r>
            <a:endParaRPr lang="pl-PL" dirty="0"/>
          </a:p>
          <a:p>
            <a:pPr marL="1200150" lvl="2" indent="-285750">
              <a:buFont typeface="Arial" panose="020B0604020202020204" pitchFamily="34" charset="0"/>
              <a:buChar char="•"/>
            </a:pPr>
            <a:r>
              <a:rPr lang="en-US" dirty="0"/>
              <a:t>phantom reads</a:t>
            </a:r>
            <a:endParaRPr lang="pl-PL" dirty="0"/>
          </a:p>
          <a:p>
            <a:pPr lvl="1"/>
            <a:r>
              <a:rPr lang="en-US" dirty="0"/>
              <a:t>which can be allowed or prevented, depending on the ANSI-standard</a:t>
            </a:r>
            <a:r>
              <a:rPr lang="pl-PL" dirty="0"/>
              <a:t> </a:t>
            </a:r>
            <a:r>
              <a:rPr lang="en-US" dirty="0"/>
              <a:t>transaction isolation level in use:</a:t>
            </a:r>
            <a:endParaRPr lang="pl-PL" dirty="0"/>
          </a:p>
          <a:p>
            <a:pPr marL="1200150" lvl="2" indent="-285750">
              <a:buFont typeface="Arial" panose="020B0604020202020204" pitchFamily="34" charset="0"/>
              <a:buChar char="•"/>
            </a:pPr>
            <a:r>
              <a:rPr lang="en-US" dirty="0"/>
              <a:t>READ UNCOMMITTED, </a:t>
            </a:r>
            <a:endParaRPr lang="pl-PL" dirty="0"/>
          </a:p>
          <a:p>
            <a:pPr marL="1200150" lvl="2" indent="-285750">
              <a:buFont typeface="Arial" panose="020B0604020202020204" pitchFamily="34" charset="0"/>
              <a:buChar char="•"/>
            </a:pPr>
            <a:r>
              <a:rPr lang="en-US" dirty="0"/>
              <a:t>READ COMMITTED (the</a:t>
            </a:r>
            <a:r>
              <a:rPr lang="pl-PL" dirty="0"/>
              <a:t> </a:t>
            </a:r>
            <a:r>
              <a:rPr lang="en-US" dirty="0"/>
              <a:t>default),</a:t>
            </a:r>
            <a:endParaRPr lang="pl-PL" dirty="0"/>
          </a:p>
          <a:p>
            <a:pPr marL="1200150" lvl="2" indent="-285750">
              <a:buFont typeface="Arial" panose="020B0604020202020204" pitchFamily="34" charset="0"/>
              <a:buChar char="•"/>
            </a:pPr>
            <a:r>
              <a:rPr lang="en-US" dirty="0"/>
              <a:t>REPEATABLE READ,</a:t>
            </a:r>
            <a:endParaRPr lang="pl-PL" dirty="0"/>
          </a:p>
          <a:p>
            <a:pPr marL="1200150" lvl="2" indent="-285750">
              <a:buFont typeface="Arial" panose="020B0604020202020204" pitchFamily="34" charset="0"/>
              <a:buChar char="•"/>
            </a:pPr>
            <a:r>
              <a:rPr lang="en-US" dirty="0"/>
              <a:t>SERIALIZABLE</a:t>
            </a:r>
            <a:endParaRPr lang="pl-PL" dirty="0"/>
          </a:p>
          <a:p>
            <a:endParaRPr lang="en-US" dirty="0"/>
          </a:p>
          <a:p>
            <a:r>
              <a:rPr lang="en-US" b="1" dirty="0"/>
              <a:t>Lost updates</a:t>
            </a:r>
            <a:endParaRPr lang="pl-PL" b="1" dirty="0"/>
          </a:p>
          <a:p>
            <a:pPr lvl="1"/>
            <a:r>
              <a:rPr lang="en-US" dirty="0"/>
              <a:t>One session accidentally overwrites modifications performed</a:t>
            </a:r>
          </a:p>
          <a:p>
            <a:pPr lvl="1"/>
            <a:r>
              <a:rPr lang="en-US" dirty="0"/>
              <a:t>by another</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5682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DIRTY READ</a:t>
            </a:r>
            <a:endParaRPr lang="en-US" sz="2800" b="1" dirty="0"/>
          </a:p>
          <a:p>
            <a:endParaRPr lang="en-US" dirty="0"/>
          </a:p>
          <a:p>
            <a:pPr lvl="1"/>
            <a:r>
              <a:rPr lang="en-US" dirty="0"/>
              <a:t>A dirty read, also known as an uncommitted dependency, can occur when an uncommitted</a:t>
            </a:r>
            <a:r>
              <a:rPr lang="pl-PL" dirty="0"/>
              <a:t> </a:t>
            </a:r>
            <a:r>
              <a:rPr lang="en-US" dirty="0"/>
              <a:t>transaction updates a row at the same time that another transaction reads that row with its</a:t>
            </a:r>
            <a:r>
              <a:rPr lang="pl-PL" dirty="0"/>
              <a:t> </a:t>
            </a:r>
            <a:r>
              <a:rPr lang="en-US" dirty="0"/>
              <a:t>new value. </a:t>
            </a:r>
            <a:endParaRPr lang="pl-PL" dirty="0"/>
          </a:p>
          <a:p>
            <a:pPr lvl="1"/>
            <a:endParaRPr lang="pl-PL" dirty="0"/>
          </a:p>
          <a:p>
            <a:pPr lvl="1"/>
            <a:r>
              <a:rPr lang="en-US" dirty="0"/>
              <a:t>Because the writing transaction is not committed, the row could revert to its</a:t>
            </a:r>
            <a:r>
              <a:rPr lang="pl-PL" dirty="0"/>
              <a:t> </a:t>
            </a:r>
            <a:r>
              <a:rPr lang="en-US" dirty="0"/>
              <a:t>original state and consequently the reading transaction has data that is not valid.</a:t>
            </a:r>
          </a:p>
          <a:p>
            <a:endParaRPr lang="en-US" dirty="0"/>
          </a:p>
          <a:p>
            <a:pPr lvl="1"/>
            <a:r>
              <a:rPr lang="en-US" b="1" dirty="0"/>
              <a:t>SQL Server does not allow dirty reads by default</a:t>
            </a:r>
            <a:r>
              <a:rPr lang="en-US" dirty="0"/>
              <a:t>. However, by controlling the isolation</a:t>
            </a:r>
            <a:r>
              <a:rPr lang="pl-PL" dirty="0"/>
              <a:t> </a:t>
            </a:r>
            <a:r>
              <a:rPr lang="en-US" dirty="0"/>
              <a:t>level of the reading transaction, you can specify whether it reads both uncommitted and</a:t>
            </a:r>
            <a:r>
              <a:rPr lang="pl-PL" dirty="0"/>
              <a:t> </a:t>
            </a:r>
            <a:r>
              <a:rPr lang="en-US" dirty="0"/>
              <a:t>committed data or committed data only.</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37875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739211"/>
          </a:xfrm>
          <a:prstGeom prst="rect">
            <a:avLst/>
          </a:prstGeom>
          <a:noFill/>
        </p:spPr>
        <p:txBody>
          <a:bodyPr wrap="square" rtlCol="0">
            <a:spAutoFit/>
          </a:bodyPr>
          <a:lstStyle/>
          <a:p>
            <a:r>
              <a:rPr lang="pl-PL" sz="2800" b="1" dirty="0"/>
              <a:t>NON-REPEATABLE READ</a:t>
            </a:r>
          </a:p>
          <a:p>
            <a:endParaRPr lang="en-US" dirty="0"/>
          </a:p>
          <a:p>
            <a:pPr lvl="1"/>
            <a:r>
              <a:rPr lang="en-US" dirty="0"/>
              <a:t>A non-repeatable read can occur when data is read more than once within the same</a:t>
            </a:r>
            <a:r>
              <a:rPr lang="pl-PL" dirty="0"/>
              <a:t> </a:t>
            </a:r>
            <a:r>
              <a:rPr lang="en-US" dirty="0"/>
              <a:t>transaction while another transaction updates the same data between read operations. </a:t>
            </a:r>
            <a:endParaRPr lang="pl-PL" dirty="0"/>
          </a:p>
          <a:p>
            <a:pPr lvl="1"/>
            <a:endParaRPr lang="pl-PL" dirty="0"/>
          </a:p>
          <a:p>
            <a:pPr lvl="1"/>
            <a:r>
              <a:rPr lang="en-US" i="1" dirty="0"/>
              <a:t>Let’s</a:t>
            </a:r>
            <a:r>
              <a:rPr lang="pl-PL" i="1" dirty="0"/>
              <a:t> </a:t>
            </a:r>
            <a:r>
              <a:rPr lang="en-US" i="1" dirty="0"/>
              <a:t>say that a transaction reads the current in-stock quantity of a widget from an inventory table</a:t>
            </a:r>
            <a:r>
              <a:rPr lang="pl-PL" i="1" dirty="0"/>
              <a:t> </a:t>
            </a:r>
            <a:r>
              <a:rPr lang="en-US" i="1" dirty="0"/>
              <a:t>as 5 and continues to perform other operations, which leaves the transaction in an</a:t>
            </a:r>
            <a:r>
              <a:rPr lang="pl-PL" i="1" dirty="0"/>
              <a:t> </a:t>
            </a:r>
            <a:r>
              <a:rPr lang="en-US" i="1" dirty="0"/>
              <a:t>uncommitted state. During this time, another transaction changes the in-stock quantity of the</a:t>
            </a:r>
            <a:r>
              <a:rPr lang="pl-PL" i="1" dirty="0"/>
              <a:t> </a:t>
            </a:r>
            <a:r>
              <a:rPr lang="en-US" i="1" dirty="0"/>
              <a:t>widget to 3. Then the first transaction reads the in-stock quantity of the widget again, which</a:t>
            </a:r>
            <a:r>
              <a:rPr lang="pl-PL" i="1" dirty="0"/>
              <a:t> </a:t>
            </a:r>
            <a:r>
              <a:rPr lang="en-US" i="1" dirty="0"/>
              <a:t>is now inconsistent with the initial value read.</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28580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PHANTOM READ</a:t>
            </a:r>
          </a:p>
          <a:p>
            <a:endParaRPr lang="en-US" dirty="0"/>
          </a:p>
          <a:p>
            <a:pPr lvl="1"/>
            <a:r>
              <a:rPr lang="en-US" dirty="0"/>
              <a:t>Closely related to a non-repeatable read is a phantom read. This potential problem can</a:t>
            </a:r>
            <a:r>
              <a:rPr lang="pl-PL" dirty="0"/>
              <a:t> </a:t>
            </a:r>
            <a:r>
              <a:rPr lang="en-US" dirty="0"/>
              <a:t>occur when one transaction reads the same data multiple times while another transaction</a:t>
            </a:r>
            <a:r>
              <a:rPr lang="pl-PL" dirty="0"/>
              <a:t> </a:t>
            </a:r>
            <a:r>
              <a:rPr lang="en-US" dirty="0"/>
              <a:t>inserts or updates a row between read operations.</a:t>
            </a:r>
            <a:endParaRPr lang="pl-PL" dirty="0"/>
          </a:p>
          <a:p>
            <a:pPr lvl="1"/>
            <a:endParaRPr lang="pl-PL" dirty="0"/>
          </a:p>
          <a:p>
            <a:pPr lvl="1"/>
            <a:r>
              <a:rPr lang="en-US" i="1" dirty="0"/>
              <a:t>As an example, consider a transaction in</a:t>
            </a:r>
            <a:r>
              <a:rPr lang="pl-PL" i="1" dirty="0"/>
              <a:t> </a:t>
            </a:r>
            <a:r>
              <a:rPr lang="en-US" i="1" dirty="0"/>
              <a:t>which a SELECT statement reads rows having in-stock quantities less than 5 from the</a:t>
            </a:r>
            <a:r>
              <a:rPr lang="pl-PL" i="1" dirty="0"/>
              <a:t> </a:t>
            </a:r>
            <a:r>
              <a:rPr lang="en-US" i="1" dirty="0"/>
              <a:t>inventory table and remains uncommitted while a second transaction inserts a row with an</a:t>
            </a:r>
            <a:r>
              <a:rPr lang="pl-PL" i="1" dirty="0"/>
              <a:t> </a:t>
            </a:r>
            <a:r>
              <a:rPr lang="en-US" i="1" dirty="0"/>
              <a:t>in-stock quantity of 1. When the first transaction reads the inventory table again, the number</a:t>
            </a:r>
            <a:r>
              <a:rPr lang="pl-PL" i="1" dirty="0"/>
              <a:t> </a:t>
            </a:r>
            <a:r>
              <a:rPr lang="en-US" i="1" dirty="0"/>
              <a:t>of rows increases by one. In this case, the additional row is considered to be a phantom</a:t>
            </a:r>
            <a:r>
              <a:rPr lang="pl-PL" i="1" dirty="0"/>
              <a:t> </a:t>
            </a:r>
            <a:r>
              <a:rPr lang="en-US" i="1" dirty="0"/>
              <a:t>row. This situation occurs only when the query uses a predicate.</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58439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016210"/>
          </a:xfrm>
          <a:prstGeom prst="rect">
            <a:avLst/>
          </a:prstGeom>
          <a:noFill/>
        </p:spPr>
        <p:txBody>
          <a:bodyPr wrap="square" rtlCol="0">
            <a:spAutoFit/>
          </a:bodyPr>
          <a:lstStyle/>
          <a:p>
            <a:r>
              <a:rPr lang="pl-PL" sz="2800" b="1" dirty="0"/>
              <a:t>LOST UPDATES</a:t>
            </a:r>
            <a:endParaRPr lang="en-US" sz="2800" b="1" dirty="0"/>
          </a:p>
          <a:p>
            <a:endParaRPr lang="en-US" dirty="0"/>
          </a:p>
          <a:p>
            <a:pPr lvl="1"/>
            <a:r>
              <a:rPr lang="en-US" dirty="0"/>
              <a:t>Another potential problem can occur when two processes read the same row and then</a:t>
            </a:r>
            <a:r>
              <a:rPr lang="pl-PL" dirty="0"/>
              <a:t> </a:t>
            </a:r>
            <a:r>
              <a:rPr lang="en-US" dirty="0"/>
              <a:t>update that data with different values. </a:t>
            </a:r>
            <a:endParaRPr lang="pl-PL" dirty="0"/>
          </a:p>
          <a:p>
            <a:pPr lvl="1"/>
            <a:endParaRPr lang="pl-PL" dirty="0"/>
          </a:p>
          <a:p>
            <a:pPr lvl="1"/>
            <a:r>
              <a:rPr lang="en-US" i="1" dirty="0"/>
              <a:t>This might happen if a transaction first reads a value</a:t>
            </a:r>
            <a:r>
              <a:rPr lang="pl-PL" i="1" dirty="0"/>
              <a:t> </a:t>
            </a:r>
            <a:r>
              <a:rPr lang="en-US" i="1" dirty="0"/>
              <a:t>into a variable and then uses the variable in an update statement in a later step. When this</a:t>
            </a:r>
            <a:r>
              <a:rPr lang="pl-PL" i="1" dirty="0"/>
              <a:t> </a:t>
            </a:r>
            <a:r>
              <a:rPr lang="en-US" i="1" dirty="0"/>
              <a:t>update executes, another transaction updates the same data. Whichever of these transactions</a:t>
            </a:r>
            <a:r>
              <a:rPr lang="pl-PL" i="1" dirty="0"/>
              <a:t> </a:t>
            </a:r>
            <a:r>
              <a:rPr lang="en-US" i="1" dirty="0"/>
              <a:t>is committed first becomes a lost update because it was replaced by the update in the other</a:t>
            </a:r>
            <a:r>
              <a:rPr lang="pl-PL" i="1" dirty="0"/>
              <a:t> </a:t>
            </a:r>
            <a:r>
              <a:rPr lang="en-US" i="1" dirty="0"/>
              <a:t>transaction. You cannot use isolation levels to change this behavior, but you can write an</a:t>
            </a:r>
            <a:r>
              <a:rPr lang="pl-PL" i="1" dirty="0"/>
              <a:t> </a:t>
            </a:r>
            <a:r>
              <a:rPr lang="en-US" i="1" dirty="0"/>
              <a:t>application that specifically allows lost updates.</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417679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ISOLATION LEVELS</a:t>
            </a:r>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202756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509200"/>
          </a:xfrm>
          <a:prstGeom prst="rect">
            <a:avLst/>
          </a:prstGeom>
          <a:noFill/>
        </p:spPr>
        <p:txBody>
          <a:bodyPr wrap="square" rtlCol="0">
            <a:spAutoFit/>
          </a:bodyPr>
          <a:lstStyle/>
          <a:p>
            <a:r>
              <a:rPr lang="pl-PL" sz="2800" b="1" dirty="0"/>
              <a:t>TRANSACTION ISOLATION LEVELS (PESIMISTIC)</a:t>
            </a:r>
            <a:endParaRPr lang="en-US" sz="2800" b="1" dirty="0"/>
          </a:p>
          <a:p>
            <a:endParaRPr lang="en-US" dirty="0"/>
          </a:p>
          <a:p>
            <a:pPr lvl="1"/>
            <a:r>
              <a:rPr lang="en-US" dirty="0"/>
              <a:t>Every transaction runs in one particular </a:t>
            </a:r>
            <a:r>
              <a:rPr lang="en-US" b="1" dirty="0"/>
              <a:t>transaction isolation level</a:t>
            </a:r>
            <a:r>
              <a:rPr lang="en-US" dirty="0"/>
              <a:t>, which determines how sensitive your application is to changes made by other users' transactions, and</a:t>
            </a:r>
            <a:r>
              <a:rPr lang="pl-PL" dirty="0"/>
              <a:t> </a:t>
            </a:r>
            <a:r>
              <a:rPr lang="en-US" dirty="0"/>
              <a:t>how long SQL Server must hold locks to protect against these changes.</a:t>
            </a:r>
            <a:endParaRPr lang="pl-PL" dirty="0"/>
          </a:p>
          <a:p>
            <a:pPr lvl="1"/>
            <a:endParaRPr lang="pl-PL" dirty="0"/>
          </a:p>
          <a:p>
            <a:pPr lvl="1"/>
            <a:r>
              <a:rPr lang="en-US" dirty="0"/>
              <a:t>The ANSI SQL standard defines four levels of isolation </a:t>
            </a:r>
            <a:r>
              <a:rPr lang="en-US" dirty="0" err="1"/>
              <a:t>fo</a:t>
            </a:r>
            <a:r>
              <a:rPr lang="pl-PL" dirty="0"/>
              <a:t>r </a:t>
            </a:r>
            <a:r>
              <a:rPr lang="en-US" dirty="0"/>
              <a:t>transactions. SQL Server supports all four</a:t>
            </a:r>
            <a:r>
              <a:rPr lang="pl-PL" dirty="0"/>
              <a:t> </a:t>
            </a:r>
            <a:r>
              <a:rPr lang="en-US" dirty="0"/>
              <a:t>of these levels, listed in order of increasing restrictiveness, in terms of the read phenomena permitted:</a:t>
            </a:r>
            <a:endParaRPr lang="pl-PL" dirty="0"/>
          </a:p>
          <a:p>
            <a:pPr lvl="1"/>
            <a:endParaRPr lang="en-US" dirty="0"/>
          </a:p>
          <a:p>
            <a:pPr marL="1257300" lvl="2" indent="-342900">
              <a:buFont typeface="+mj-lt"/>
              <a:buAutoNum type="arabicPeriod"/>
            </a:pPr>
            <a:r>
              <a:rPr lang="en-US" dirty="0"/>
              <a:t>READ UNCOMMITTED</a:t>
            </a:r>
            <a:endParaRPr lang="pl-PL" dirty="0"/>
          </a:p>
          <a:p>
            <a:pPr marL="1257300" lvl="2" indent="-342900">
              <a:buFont typeface="+mj-lt"/>
              <a:buAutoNum type="arabicPeriod"/>
            </a:pPr>
            <a:r>
              <a:rPr lang="en-US" dirty="0"/>
              <a:t>READ COMMITTED</a:t>
            </a:r>
            <a:endParaRPr lang="pl-PL" dirty="0"/>
          </a:p>
          <a:p>
            <a:pPr marL="1257300" lvl="2" indent="-342900">
              <a:buFont typeface="+mj-lt"/>
              <a:buAutoNum type="arabicPeriod"/>
            </a:pPr>
            <a:r>
              <a:rPr lang="en-US" dirty="0"/>
              <a:t>REPEATABLE READ</a:t>
            </a:r>
            <a:endParaRPr lang="pl-PL" dirty="0"/>
          </a:p>
          <a:p>
            <a:pPr marL="1257300" lvl="2" indent="-342900">
              <a:buFont typeface="+mj-lt"/>
              <a:buAutoNum type="arabicPeriod"/>
            </a:pPr>
            <a:r>
              <a:rPr lang="pl-PL" dirty="0"/>
              <a:t>SE</a:t>
            </a:r>
            <a:r>
              <a:rPr lang="en-US" dirty="0"/>
              <a:t>RIALIZABLE</a:t>
            </a:r>
            <a:endParaRPr lang="pl-PL" dirty="0"/>
          </a:p>
          <a:p>
            <a:pPr marL="1257300" lvl="2" indent="-342900">
              <a:buFont typeface="+mj-lt"/>
              <a:buAutoNum type="arabicPeriod"/>
            </a:pPr>
            <a:endParaRPr lang="pl-PL" dirty="0"/>
          </a:p>
          <a:p>
            <a:pPr lvl="1"/>
            <a:r>
              <a:rPr lang="en-US" dirty="0"/>
              <a:t>With the exception of READ UNCOMMITTED, each of these isolations levels is pessimistic in nature. In other words, when transactions are operating in one of these modes, SQL Server will acquire shared and exclusive locks in order to prevent data being read that is currently being modified by another transaction, and to prevent other transactions modifying data that is currently being read.</a:t>
            </a:r>
            <a:endParaRPr lang="pl-PL" dirty="0"/>
          </a:p>
          <a:p>
            <a:pPr lvl="2"/>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492176835"/>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Chapter 12 Implementing Transactions, Error Handling, and Dynamic SQL" id="{3220F2BB-371C-4CBD-B1B0-3D4F1A5793DF}" vid="{B6C6D11D-16D4-408D-A641-7931F31C21E3}"/>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1400</Words>
  <Application>Microsoft Office PowerPoint</Application>
  <PresentationFormat>Panoramiczny</PresentationFormat>
  <Paragraphs>112</Paragraphs>
  <Slides>16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16</vt:i4>
      </vt:variant>
    </vt:vector>
  </HeadingPairs>
  <TitlesOfParts>
    <vt:vector size="22" baseType="lpstr">
      <vt:lpstr>Arial</vt:lpstr>
      <vt:lpstr>Calibri</vt:lpstr>
      <vt:lpstr>Corbel</vt:lpstr>
      <vt:lpstr>Segoe-Semibold</vt:lpstr>
      <vt:lpstr>Wingdings 2</vt:lpstr>
      <vt:lpstr>Ramka</vt:lpstr>
      <vt:lpstr>Developing SQL Databases</vt:lpstr>
      <vt:lpstr>READ PHENOMENA</vt:lpstr>
      <vt:lpstr>Prezentacja programu PowerPoint</vt:lpstr>
      <vt:lpstr>Prezentacja programu PowerPoint</vt:lpstr>
      <vt:lpstr>Prezentacja programu PowerPoint</vt:lpstr>
      <vt:lpstr>Prezentacja programu PowerPoint</vt:lpstr>
      <vt:lpstr>Prezentacja programu PowerPoint</vt:lpstr>
      <vt:lpstr>ISOLATION LEVELS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Tomek Kostyrka</cp:lastModifiedBy>
  <cp:revision>526</cp:revision>
  <dcterms:created xsi:type="dcterms:W3CDTF">2016-10-31T15:19:50Z</dcterms:created>
  <dcterms:modified xsi:type="dcterms:W3CDTF">2018-10-25T18:59:47Z</dcterms:modified>
</cp:coreProperties>
</file>