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03" r:id="rId1"/>
  </p:sldMasterIdLst>
  <p:notesMasterIdLst>
    <p:notesMasterId r:id="rId19"/>
  </p:notesMasterIdLst>
  <p:sldIdLst>
    <p:sldId id="256" r:id="rId2"/>
    <p:sldId id="324" r:id="rId3"/>
    <p:sldId id="323" r:id="rId4"/>
    <p:sldId id="319" r:id="rId5"/>
    <p:sldId id="302" r:id="rId6"/>
    <p:sldId id="326" r:id="rId7"/>
    <p:sldId id="306" r:id="rId8"/>
    <p:sldId id="317" r:id="rId9"/>
    <p:sldId id="318" r:id="rId10"/>
    <p:sldId id="330" r:id="rId11"/>
    <p:sldId id="320" r:id="rId12"/>
    <p:sldId id="321" r:id="rId13"/>
    <p:sldId id="331" r:id="rId14"/>
    <p:sldId id="322" r:id="rId15"/>
    <p:sldId id="325" r:id="rId16"/>
    <p:sldId id="328" r:id="rId17"/>
    <p:sldId id="32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29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ek" initials="T" lastIdx="1" clrIdx="0">
    <p:extLst>
      <p:ext uri="{19B8F6BF-5375-455C-9EA6-DF929625EA0E}">
        <p15:presenceInfo xmlns:p15="http://schemas.microsoft.com/office/powerpoint/2012/main" userId="Tome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Bez stylu, siatka tabeli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Styl jasny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Styl jasny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EBBBCC-DAD2-459C-BE2E-F6DE35CF9A28}" styleName="Styl ciemny 2 - Akcent 3/Ak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Styl ciemny 2 - Akcent 1/Ak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Styl ciemny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Styl jasny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 z motywem 1 — Ak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yl z motywem 1 — Ak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Styl z motywem 1 — Ak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Styl jasny 1 — Ak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Styl jasny 1 — Ak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Styl jasny 1 — Ak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Styl jasny 3 — Ak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Styl pośredni 1 — Ak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Styl pośredni 3 — Ak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2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82" y="108"/>
      </p:cViewPr>
      <p:guideLst>
        <p:guide pos="429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2FB546-F199-4B4F-99BF-57E72CB8BE0D}" type="datetimeFigureOut">
              <a:rPr lang="en-GB" smtClean="0"/>
              <a:t>29/10/2018</a:t>
            </a:fld>
            <a:endParaRPr lang="en-GB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43C7B-64C2-4B21-B7E6-9E6D13FCEB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747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43C7B-64C2-4B21-B7E6-9E6D13FCEBD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233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5A19-0259-4008-82B8-E579B45D79F5}" type="datetime1">
              <a:rPr lang="en-US" smtClean="0"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9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244E9-F55E-452A-A157-900C75C76DE4}" type="datetime1">
              <a:rPr lang="en-US" smtClean="0"/>
              <a:t>10/29/2018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66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4636-1852-478E-B88B-A20D9D08F17F}" type="datetime1">
              <a:rPr lang="en-US" smtClean="0"/>
              <a:t>10/29/2018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9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6FF30-9E96-4D99-BDC0-4F352307BC9A}" type="datetime1">
              <a:rPr lang="en-US" smtClean="0"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572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03C6F-A2AA-4AC3-BB3F-9613883193E7}" type="datetime1">
              <a:rPr lang="en-US" smtClean="0"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19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8952-D2A9-43F4-94FD-1641BE3CB00A}" type="datetime1">
              <a:rPr lang="en-US" smtClean="0"/>
              <a:t>10/29/2018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8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3927-861A-4F6D-BA7A-4F7C9248A08A}" type="datetime1">
              <a:rPr lang="en-US" smtClean="0"/>
              <a:t>10/29/2018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999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F162-4C50-4C6B-A4E1-7618BDB58C54}" type="datetime1">
              <a:rPr lang="en-US" smtClean="0"/>
              <a:t>10/29/2018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07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CF70-5C20-403D-8F8C-1DCFAC668BE5}" type="datetime1">
              <a:rPr lang="en-US" smtClean="0"/>
              <a:t>10/29/2018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135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4E2C0-DE5F-40CE-87AC-957B68F44502}" type="datetime1">
              <a:rPr lang="en-US" smtClean="0"/>
              <a:t>10/29/2018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47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99CF-EEF1-429A-8265-E0F25B198809}" type="datetime1">
              <a:rPr lang="en-US" smtClean="0"/>
              <a:t>10/29/2018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585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16CCB30-9B62-422C-B0EF-8A134453CD64}" type="datetime1">
              <a:rPr lang="en-US" smtClean="0"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532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b="1" dirty="0"/>
              <a:t>Developing SQL Databases</a:t>
            </a:r>
            <a:endParaRPr lang="pl-PL" b="1" dirty="0">
              <a:cs typeface="Arial" panose="020B0604020202020204" pitchFamily="34" charset="0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Triggers</a:t>
            </a:r>
          </a:p>
        </p:txBody>
      </p:sp>
    </p:spTree>
    <p:extLst>
      <p:ext uri="{BB962C8B-B14F-4D97-AF65-F5344CB8AC3E}">
        <p14:creationId xmlns:p14="http://schemas.microsoft.com/office/powerpoint/2010/main" val="3323571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489706" y="624631"/>
            <a:ext cx="10374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AFTER </a:t>
            </a:r>
            <a:r>
              <a:rPr lang="pl-PL" sz="2800" b="1" dirty="0" smtClean="0"/>
              <a:t>Triggers</a:t>
            </a:r>
            <a:endParaRPr lang="en-US" sz="2800" b="1" dirty="0"/>
          </a:p>
        </p:txBody>
      </p:sp>
      <p:sp>
        <p:nvSpPr>
          <p:cNvPr id="11" name="Symbol zastępczy numeru slajdu 10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sp>
        <p:nvSpPr>
          <p:cNvPr id="12" name="Symbol zastępczy stopki 11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/>
          <a:lstStyle/>
          <a:p>
            <a:r>
              <a:rPr lang="en-US" smtClean="0"/>
              <a:t>Developing SQL Databases</a:t>
            </a:r>
            <a:endParaRPr lang="pl-PL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06" y="1456575"/>
            <a:ext cx="8324850" cy="4591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0168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489706" y="624631"/>
            <a:ext cx="1037403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 err="1"/>
              <a:t>Nested</a:t>
            </a:r>
            <a:r>
              <a:rPr lang="pl-PL" sz="2800" b="1" dirty="0"/>
              <a:t> AFTER </a:t>
            </a:r>
            <a:r>
              <a:rPr lang="pl-PL" sz="2800" b="1" dirty="0" err="1"/>
              <a:t>Triggers</a:t>
            </a:r>
            <a:endParaRPr lang="en-US" sz="2800" b="1" dirty="0"/>
          </a:p>
          <a:p>
            <a:endParaRPr lang="en-US" dirty="0"/>
          </a:p>
          <a:p>
            <a:r>
              <a:rPr lang="pl-PL" dirty="0"/>
              <a:t>A</a:t>
            </a:r>
            <a:r>
              <a:rPr lang="en-US" dirty="0"/>
              <a:t>FTER triggers can be nested—that is, you can have a trigger on Table A that updates Table</a:t>
            </a:r>
            <a:r>
              <a:rPr lang="pl-PL" dirty="0"/>
              <a:t> </a:t>
            </a:r>
            <a:r>
              <a:rPr lang="en-US" dirty="0"/>
              <a:t>B. Then Table B may have a trigger that is executed as well. The maximum depth of nested</a:t>
            </a:r>
            <a:r>
              <a:rPr lang="pl-PL" dirty="0"/>
              <a:t> </a:t>
            </a:r>
            <a:r>
              <a:rPr lang="en-US" dirty="0"/>
              <a:t>trigger executions is 32. If the nesting is circular (Table A's trigger fires Table B's trigger, which</a:t>
            </a:r>
            <a:r>
              <a:rPr lang="pl-PL" dirty="0"/>
              <a:t> </a:t>
            </a:r>
            <a:r>
              <a:rPr lang="en-US" dirty="0"/>
              <a:t>fires Table C's trigger, which fires Table A's trigger, and so on), the maximum level of 32 will be</a:t>
            </a:r>
            <a:r>
              <a:rPr lang="pl-PL" dirty="0"/>
              <a:t> </a:t>
            </a:r>
            <a:r>
              <a:rPr lang="en-US" dirty="0"/>
              <a:t>reached and the trigger execution will stop.</a:t>
            </a:r>
            <a:endParaRPr lang="pl-PL" dirty="0"/>
          </a:p>
        </p:txBody>
      </p:sp>
      <p:sp>
        <p:nvSpPr>
          <p:cNvPr id="11" name="Symbol zastępczy numeru slajdu 10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sp>
        <p:nvSpPr>
          <p:cNvPr id="12" name="Symbol zastępczy stopki 11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/>
          <a:lstStyle/>
          <a:p>
            <a:r>
              <a:rPr lang="en-US" smtClean="0"/>
              <a:t>Developing SQL Databases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40898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489706" y="624631"/>
            <a:ext cx="10374037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INSTEAD OF </a:t>
            </a:r>
            <a:r>
              <a:rPr lang="pl-PL" sz="2800" b="1" dirty="0" err="1"/>
              <a:t>Triggers</a:t>
            </a:r>
            <a:endParaRPr lang="en-US" sz="2800" b="1" dirty="0"/>
          </a:p>
          <a:p>
            <a:endParaRPr lang="en-US" dirty="0"/>
          </a:p>
          <a:p>
            <a:r>
              <a:rPr lang="en-US" dirty="0"/>
              <a:t>The INSTEAD OF trigger executes a batch of T-SQL code instead of the </a:t>
            </a:r>
            <a:r>
              <a:rPr lang="en-US" b="1" dirty="0"/>
              <a:t>INSERT, UPDATE, </a:t>
            </a:r>
            <a:r>
              <a:rPr lang="en-US" dirty="0"/>
              <a:t>or</a:t>
            </a:r>
            <a:r>
              <a:rPr lang="pl-PL" dirty="0"/>
              <a:t> </a:t>
            </a:r>
            <a:r>
              <a:rPr lang="en-US" b="1" dirty="0"/>
              <a:t>DELETE </a:t>
            </a:r>
            <a:r>
              <a:rPr lang="en-US" dirty="0"/>
              <a:t>statement. You can reissue the statement later in the code.</a:t>
            </a:r>
            <a:endParaRPr lang="pl-PL" dirty="0"/>
          </a:p>
          <a:p>
            <a:endParaRPr lang="en-US" dirty="0"/>
          </a:p>
          <a:p>
            <a:r>
              <a:rPr lang="en-US" dirty="0"/>
              <a:t>Although INSTEAD OF triggers can be created against both tables and views, they are</a:t>
            </a:r>
            <a:r>
              <a:rPr lang="pl-PL" dirty="0"/>
              <a:t> </a:t>
            </a:r>
            <a:r>
              <a:rPr lang="en-US" dirty="0"/>
              <a:t>commonly used with </a:t>
            </a:r>
            <a:r>
              <a:rPr lang="en-US" dirty="0" smtClean="0"/>
              <a:t>views.</a:t>
            </a:r>
            <a:endParaRPr lang="pl-PL" dirty="0" smtClean="0"/>
          </a:p>
          <a:p>
            <a:endParaRPr lang="pl-PL" dirty="0"/>
          </a:p>
          <a:p>
            <a:r>
              <a:rPr lang="en-US" dirty="0" smtClean="0"/>
              <a:t>The </a:t>
            </a:r>
            <a:r>
              <a:rPr lang="en-US" dirty="0"/>
              <a:t>reason is that when you send an UPDATE statement against a</a:t>
            </a:r>
            <a:r>
              <a:rPr lang="pl-PL" dirty="0"/>
              <a:t> </a:t>
            </a:r>
            <a:r>
              <a:rPr lang="en-US" dirty="0"/>
              <a:t>view, only one base table can be updated at a time. In addition, the view may have aggregations</a:t>
            </a:r>
            <a:r>
              <a:rPr lang="pl-PL" dirty="0"/>
              <a:t> </a:t>
            </a:r>
            <a:r>
              <a:rPr lang="en-US" dirty="0"/>
              <a:t>or functions on columns that prevent a direct update.</a:t>
            </a:r>
            <a:endParaRPr lang="pl-PL" dirty="0"/>
          </a:p>
          <a:p>
            <a:endParaRPr lang="pl-PL" dirty="0"/>
          </a:p>
          <a:p>
            <a:r>
              <a:rPr lang="en-US" dirty="0"/>
              <a:t>An INSTEAD OF trigger can take</a:t>
            </a:r>
            <a:r>
              <a:rPr lang="pl-PL" dirty="0"/>
              <a:t> </a:t>
            </a:r>
            <a:r>
              <a:rPr lang="en-US" dirty="0"/>
              <a:t>that UPDATE statement against the view and instead of executing it, replace it with two or</a:t>
            </a:r>
            <a:r>
              <a:rPr lang="pl-PL" dirty="0"/>
              <a:t> </a:t>
            </a:r>
            <a:r>
              <a:rPr lang="en-US" dirty="0"/>
              <a:t>more UPDATE statements against the base tables of the view.</a:t>
            </a:r>
            <a:endParaRPr lang="pl-PL" dirty="0"/>
          </a:p>
        </p:txBody>
      </p:sp>
      <p:sp>
        <p:nvSpPr>
          <p:cNvPr id="11" name="Symbol zastępczy numeru slajdu 10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sp>
        <p:nvSpPr>
          <p:cNvPr id="12" name="Symbol zastępczy stopki 11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/>
          <a:lstStyle/>
          <a:p>
            <a:r>
              <a:rPr lang="en-US" smtClean="0"/>
              <a:t>Developing SQL Databases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15241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489706" y="624631"/>
            <a:ext cx="10374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INSTEAD OF </a:t>
            </a:r>
            <a:r>
              <a:rPr lang="pl-PL" sz="2800" b="1" dirty="0" smtClean="0"/>
              <a:t>Triggers</a:t>
            </a:r>
            <a:endParaRPr lang="en-US" sz="2800" b="1" dirty="0"/>
          </a:p>
        </p:txBody>
      </p:sp>
      <p:sp>
        <p:nvSpPr>
          <p:cNvPr id="11" name="Symbol zastępczy numeru slajdu 10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sp>
        <p:nvSpPr>
          <p:cNvPr id="12" name="Symbol zastępczy stopki 11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/>
          <a:lstStyle/>
          <a:p>
            <a:r>
              <a:rPr lang="en-US" smtClean="0"/>
              <a:t>Developing SQL Databases</a:t>
            </a:r>
            <a:endParaRPr lang="pl-PL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06" y="1756226"/>
            <a:ext cx="6054899" cy="39917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449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489706" y="624631"/>
            <a:ext cx="1037403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DML TRIGGER </a:t>
            </a:r>
            <a:r>
              <a:rPr lang="pl-PL" sz="2800" b="1" dirty="0" err="1"/>
              <a:t>Functions</a:t>
            </a:r>
            <a:endParaRPr lang="en-US" sz="2800" b="1" dirty="0"/>
          </a:p>
          <a:p>
            <a:endParaRPr lang="en-US" dirty="0"/>
          </a:p>
          <a:p>
            <a:r>
              <a:rPr lang="en-US" dirty="0"/>
              <a:t>You can use two functions in your trigger code to get information about what is going on:</a:t>
            </a:r>
            <a:endParaRPr lang="pl-PL" dirty="0"/>
          </a:p>
          <a:p>
            <a:endParaRPr lang="en-US" dirty="0"/>
          </a:p>
          <a:p>
            <a:r>
              <a:rPr lang="en-US" b="1" dirty="0"/>
              <a:t>UPDATE() </a:t>
            </a:r>
            <a:endParaRPr lang="pl-PL" b="1" dirty="0"/>
          </a:p>
          <a:p>
            <a:pPr lvl="1"/>
            <a:r>
              <a:rPr lang="en-US" dirty="0"/>
              <a:t>You can use this function to determine whether a particular column has been referenced by an INSERT or UPDATE statement.</a:t>
            </a:r>
            <a:endParaRPr lang="pl-PL" dirty="0"/>
          </a:p>
          <a:p>
            <a:pPr lvl="1"/>
            <a:endParaRPr lang="en-US" dirty="0"/>
          </a:p>
          <a:p>
            <a:r>
              <a:rPr lang="en-US" b="1" dirty="0"/>
              <a:t>COLUMNS_UPDATED()</a:t>
            </a:r>
            <a:endParaRPr lang="pl-PL" b="1" dirty="0"/>
          </a:p>
          <a:p>
            <a:pPr lvl="1"/>
            <a:r>
              <a:rPr lang="en-US" dirty="0"/>
              <a:t>You can use this function if you know the sequence number</a:t>
            </a:r>
            <a:r>
              <a:rPr lang="pl-PL" dirty="0"/>
              <a:t> </a:t>
            </a:r>
            <a:r>
              <a:rPr lang="en-US" dirty="0"/>
              <a:t>of the column in the table. It requires you to use the bitwise AND operation (&amp;) to see whether a column was updated.</a:t>
            </a:r>
            <a:endParaRPr lang="pl-PL" dirty="0"/>
          </a:p>
        </p:txBody>
      </p:sp>
      <p:sp>
        <p:nvSpPr>
          <p:cNvPr id="11" name="Symbol zastępczy numeru slajdu 10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sp>
        <p:nvSpPr>
          <p:cNvPr id="12" name="Symbol zastępczy stopki 11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/>
          <a:lstStyle/>
          <a:p>
            <a:r>
              <a:rPr lang="en-US" smtClean="0"/>
              <a:t>Developing SQL Databases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00710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DDL &amp; LOGON TRIGGERS</a:t>
            </a:r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226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489706" y="624631"/>
            <a:ext cx="103740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 smtClean="0"/>
              <a:t>DDL TRIGGER</a:t>
            </a:r>
            <a:endParaRPr lang="en-US" sz="2800" b="1" dirty="0" smtClean="0"/>
          </a:p>
          <a:p>
            <a:endParaRPr lang="en-US" dirty="0" smtClean="0"/>
          </a:p>
          <a:p>
            <a:r>
              <a:rPr lang="en-US" dirty="0" smtClean="0"/>
              <a:t>Used to react to DDL operations at the server or database level.</a:t>
            </a:r>
            <a:endParaRPr lang="pl-PL" dirty="0"/>
          </a:p>
        </p:txBody>
      </p:sp>
      <p:sp>
        <p:nvSpPr>
          <p:cNvPr id="11" name="Symbol zastępczy numeru slajdu 10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  <p:sp>
        <p:nvSpPr>
          <p:cNvPr id="12" name="Symbol zastępczy stopki 11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/>
          <a:lstStyle/>
          <a:p>
            <a:r>
              <a:rPr lang="en-US" smtClean="0"/>
              <a:t>Developing SQL Databases</a:t>
            </a:r>
            <a:endParaRPr lang="pl-P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06" y="2333649"/>
            <a:ext cx="8010525" cy="3390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0451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489706" y="624631"/>
            <a:ext cx="103740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 smtClean="0"/>
              <a:t>LOGON TRIGGER</a:t>
            </a:r>
            <a:endParaRPr lang="en-US" sz="2800" b="1" dirty="0" smtClean="0"/>
          </a:p>
          <a:p>
            <a:endParaRPr lang="en-US" dirty="0" smtClean="0"/>
          </a:p>
          <a:p>
            <a:r>
              <a:rPr lang="en-US" dirty="0" smtClean="0"/>
              <a:t>Used </a:t>
            </a:r>
            <a:r>
              <a:rPr lang="en-US" dirty="0"/>
              <a:t>to react to someone logging into the server.</a:t>
            </a:r>
            <a:endParaRPr lang="pl-PL" dirty="0"/>
          </a:p>
        </p:txBody>
      </p:sp>
      <p:sp>
        <p:nvSpPr>
          <p:cNvPr id="11" name="Symbol zastępczy numeru slajdu 10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  <p:sp>
        <p:nvSpPr>
          <p:cNvPr id="12" name="Symbol zastępczy stopki 11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/>
          <a:lstStyle/>
          <a:p>
            <a:r>
              <a:rPr lang="en-US" smtClean="0"/>
              <a:t>Developing SQL Databases</a:t>
            </a:r>
            <a:endParaRPr lang="pl-P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06" y="2333649"/>
            <a:ext cx="5572125" cy="3390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0111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489706" y="624631"/>
            <a:ext cx="10374037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 smtClean="0"/>
              <a:t>TRIGGERs</a:t>
            </a:r>
            <a:endParaRPr lang="en-US" sz="2800" b="1" dirty="0"/>
          </a:p>
          <a:p>
            <a:endParaRPr lang="en-US" dirty="0"/>
          </a:p>
          <a:p>
            <a:r>
              <a:rPr lang="en-US" b="1" dirty="0" smtClean="0"/>
              <a:t>DML triggers</a:t>
            </a:r>
            <a:endParaRPr lang="pl-PL" b="1" dirty="0" smtClean="0"/>
          </a:p>
          <a:p>
            <a:r>
              <a:rPr lang="pl-PL" dirty="0"/>
              <a:t>	</a:t>
            </a:r>
            <a:r>
              <a:rPr lang="en-US" i="1" dirty="0" smtClean="0"/>
              <a:t>operation </a:t>
            </a:r>
            <a:r>
              <a:rPr lang="en-US" i="1" dirty="0"/>
              <a:t>such as an INSERT, UPDATE or DELETE statement </a:t>
            </a:r>
            <a:r>
              <a:rPr lang="en-US" i="1" dirty="0" smtClean="0"/>
              <a:t>execution</a:t>
            </a:r>
            <a:endParaRPr lang="pl-PL" i="1" dirty="0" smtClean="0"/>
          </a:p>
          <a:p>
            <a:endParaRPr lang="en-US" dirty="0"/>
          </a:p>
          <a:p>
            <a:r>
              <a:rPr lang="en-US" b="1" dirty="0" smtClean="0"/>
              <a:t>DDL triggers</a:t>
            </a:r>
            <a:endParaRPr lang="pl-PL" b="1" dirty="0" smtClean="0"/>
          </a:p>
          <a:p>
            <a:r>
              <a:rPr lang="pl-PL" i="1" dirty="0"/>
              <a:t>	</a:t>
            </a:r>
            <a:r>
              <a:rPr lang="en-US" i="1" dirty="0" smtClean="0"/>
              <a:t>triggers </a:t>
            </a:r>
            <a:r>
              <a:rPr lang="en-US" i="1" dirty="0"/>
              <a:t>that fire when someone changes something in SQL Server, a setting or </a:t>
            </a:r>
            <a:r>
              <a:rPr lang="pl-PL" i="1" dirty="0" smtClean="0"/>
              <a:t>o</a:t>
            </a:r>
            <a:r>
              <a:rPr lang="en-US" i="1" dirty="0" err="1" smtClean="0"/>
              <a:t>bject</a:t>
            </a:r>
            <a:r>
              <a:rPr lang="en-US" i="1" dirty="0" smtClean="0"/>
              <a:t> </a:t>
            </a:r>
            <a:r>
              <a:rPr lang="en-US" i="1" dirty="0"/>
              <a:t>on the </a:t>
            </a:r>
            <a:r>
              <a:rPr lang="en-US" i="1" dirty="0" smtClean="0"/>
              <a:t>server</a:t>
            </a:r>
            <a:endParaRPr lang="pl-PL" i="1" dirty="0" smtClean="0"/>
          </a:p>
          <a:p>
            <a:endParaRPr lang="en-US" dirty="0"/>
          </a:p>
          <a:p>
            <a:r>
              <a:rPr lang="pl-PL" b="1" dirty="0" smtClean="0"/>
              <a:t>LOGON </a:t>
            </a:r>
            <a:r>
              <a:rPr lang="en-US" b="1" dirty="0" smtClean="0"/>
              <a:t>triggers</a:t>
            </a:r>
            <a:endParaRPr lang="pl-PL" b="1" dirty="0"/>
          </a:p>
          <a:p>
            <a:r>
              <a:rPr lang="pl-PL" i="1" dirty="0" smtClean="0"/>
              <a:t>	s</a:t>
            </a:r>
            <a:r>
              <a:rPr lang="en-US" i="1" dirty="0" err="1" smtClean="0"/>
              <a:t>omeone</a:t>
            </a:r>
            <a:r>
              <a:rPr lang="en-US" i="1" dirty="0" smtClean="0"/>
              <a:t> </a:t>
            </a:r>
            <a:r>
              <a:rPr lang="en-US" i="1" dirty="0"/>
              <a:t>logging into a </a:t>
            </a:r>
            <a:r>
              <a:rPr lang="en-US" i="1" dirty="0" smtClean="0"/>
              <a:t>server</a:t>
            </a:r>
            <a:endParaRPr lang="pl-PL" i="1" dirty="0"/>
          </a:p>
        </p:txBody>
      </p:sp>
      <p:sp>
        <p:nvSpPr>
          <p:cNvPr id="11" name="Symbol zastępczy numeru slajdu 10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12" name="Symbol zastępczy stopki 11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/>
          <a:lstStyle/>
          <a:p>
            <a:r>
              <a:rPr lang="en-US" smtClean="0"/>
              <a:t>Developing SQL Databases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00491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DML TRIGGER</a:t>
            </a:r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785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489706" y="624631"/>
            <a:ext cx="10374037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TRIGGER</a:t>
            </a:r>
            <a:endParaRPr lang="en-US" sz="2800" b="1" dirty="0"/>
          </a:p>
          <a:p>
            <a:endParaRPr lang="en-US" dirty="0"/>
          </a:p>
          <a:p>
            <a:r>
              <a:rPr lang="en-US" dirty="0"/>
              <a:t>A </a:t>
            </a:r>
            <a:r>
              <a:rPr lang="pl-PL" dirty="0" smtClean="0"/>
              <a:t>DML </a:t>
            </a:r>
            <a:r>
              <a:rPr lang="en-US" dirty="0" smtClean="0"/>
              <a:t>trigger </a:t>
            </a:r>
            <a:r>
              <a:rPr lang="en-US" dirty="0"/>
              <a:t>is a special kind of stored procedure that is associated with selected data manipulation</a:t>
            </a:r>
            <a:r>
              <a:rPr lang="pl-PL" dirty="0"/>
              <a:t> </a:t>
            </a:r>
            <a:r>
              <a:rPr lang="en-US" dirty="0"/>
              <a:t>language (DML) events on a table or view. A trigger cannot be explicitly executed.</a:t>
            </a:r>
            <a:endParaRPr lang="pl-PL" dirty="0"/>
          </a:p>
          <a:p>
            <a:endParaRPr lang="en-US" dirty="0"/>
          </a:p>
          <a:p>
            <a:r>
              <a:rPr lang="en-US" dirty="0"/>
              <a:t>Rather, a trigger is fired when a DML event occurs that the trigger is associated with, such as INSERT,</a:t>
            </a:r>
            <a:r>
              <a:rPr lang="pl-PL" dirty="0"/>
              <a:t> </a:t>
            </a:r>
            <a:r>
              <a:rPr lang="en-US" dirty="0"/>
              <a:t>UPDATE, or DELETE. Whenever the event takes place, the trigger fires and the trigger’s</a:t>
            </a:r>
            <a:r>
              <a:rPr lang="pl-PL" dirty="0"/>
              <a:t> </a:t>
            </a:r>
            <a:r>
              <a:rPr lang="en-US" dirty="0"/>
              <a:t>code runs</a:t>
            </a:r>
            <a:r>
              <a:rPr lang="en-US" dirty="0" smtClean="0"/>
              <a:t>.</a:t>
            </a:r>
            <a:endParaRPr lang="pl-PL" dirty="0"/>
          </a:p>
        </p:txBody>
      </p:sp>
      <p:sp>
        <p:nvSpPr>
          <p:cNvPr id="11" name="Symbol zastępczy numeru slajdu 10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sp>
        <p:nvSpPr>
          <p:cNvPr id="12" name="Symbol zastępczy stopki 11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/>
          <a:lstStyle/>
          <a:p>
            <a:r>
              <a:rPr lang="en-US" smtClean="0"/>
              <a:t>Developing SQL Databases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37682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489707" y="624631"/>
            <a:ext cx="10284686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 smtClean="0"/>
              <a:t>DML TRIGGER</a:t>
            </a:r>
            <a:endParaRPr lang="en-US" sz="2800" b="1" dirty="0"/>
          </a:p>
          <a:p>
            <a:endParaRPr lang="en-US" dirty="0"/>
          </a:p>
          <a:p>
            <a:r>
              <a:rPr lang="en-US" dirty="0"/>
              <a:t>A DML trigger is a T-SQL batch associated with a table that is defined to respond to a particular</a:t>
            </a:r>
            <a:r>
              <a:rPr lang="pl-PL" dirty="0"/>
              <a:t> </a:t>
            </a:r>
            <a:r>
              <a:rPr lang="en-US" dirty="0"/>
              <a:t>DML event such as an INSERT, UPDATE, or DELETE, or a combination of those events. SQL</a:t>
            </a:r>
            <a:r>
              <a:rPr lang="pl-PL" dirty="0"/>
              <a:t> </a:t>
            </a:r>
            <a:r>
              <a:rPr lang="en-US" dirty="0"/>
              <a:t>Server supports two kinds of DML triggers:</a:t>
            </a:r>
            <a:endParaRPr lang="pl-PL" dirty="0"/>
          </a:p>
          <a:p>
            <a:endParaRPr lang="en-US" dirty="0"/>
          </a:p>
          <a:p>
            <a:pPr lvl="1"/>
            <a:r>
              <a:rPr lang="en-US" b="1" dirty="0" smtClean="0"/>
              <a:t>AFTER</a:t>
            </a:r>
            <a:endParaRPr lang="pl-PL" b="1" dirty="0" smtClean="0"/>
          </a:p>
          <a:p>
            <a:pPr lvl="2"/>
            <a:r>
              <a:rPr lang="pl-PL" i="1" dirty="0" smtClean="0"/>
              <a:t>t</a:t>
            </a:r>
            <a:r>
              <a:rPr lang="en-US" i="1" dirty="0" smtClean="0"/>
              <a:t>his </a:t>
            </a:r>
            <a:r>
              <a:rPr lang="en-US" i="1" dirty="0"/>
              <a:t>trigger fires after the event it is associated with finishes and can only be</a:t>
            </a:r>
            <a:r>
              <a:rPr lang="pl-PL" i="1" dirty="0"/>
              <a:t> </a:t>
            </a:r>
            <a:r>
              <a:rPr lang="en-US" i="1" dirty="0"/>
              <a:t>defined on permanent </a:t>
            </a:r>
            <a:r>
              <a:rPr lang="en-US" i="1" dirty="0" smtClean="0"/>
              <a:t>tables</a:t>
            </a:r>
            <a:endParaRPr lang="pl-PL" i="1" dirty="0" smtClean="0"/>
          </a:p>
          <a:p>
            <a:pPr lvl="1"/>
            <a:r>
              <a:rPr lang="en-US" b="1" dirty="0" smtClean="0"/>
              <a:t>INSTEAD </a:t>
            </a:r>
            <a:r>
              <a:rPr lang="en-US" b="1" dirty="0"/>
              <a:t>OF </a:t>
            </a:r>
            <a:endParaRPr lang="pl-PL" b="1" dirty="0" smtClean="0"/>
          </a:p>
          <a:p>
            <a:pPr lvl="2"/>
            <a:r>
              <a:rPr lang="en-US" i="1" dirty="0" smtClean="0"/>
              <a:t>This </a:t>
            </a:r>
            <a:r>
              <a:rPr lang="en-US" i="1" dirty="0"/>
              <a:t>trigger fires instead of the event it is associated with and can be</a:t>
            </a:r>
            <a:r>
              <a:rPr lang="pl-PL" i="1" dirty="0"/>
              <a:t> </a:t>
            </a:r>
            <a:r>
              <a:rPr lang="en-US" i="1" dirty="0"/>
              <a:t>defined on permanent tables and views.</a:t>
            </a:r>
            <a:endParaRPr lang="pl-PL" i="1" dirty="0"/>
          </a:p>
          <a:p>
            <a:endParaRPr lang="en-US" dirty="0"/>
          </a:p>
          <a:p>
            <a:r>
              <a:rPr lang="en-US" dirty="0"/>
              <a:t>A trigger executes only once for each DML statement, no matter how may rows may be</a:t>
            </a:r>
            <a:r>
              <a:rPr lang="pl-PL" dirty="0"/>
              <a:t> </a:t>
            </a:r>
            <a:r>
              <a:rPr lang="en-US" dirty="0"/>
              <a:t>affected. The schema of the trigger must be the same as the schema of the table or view the</a:t>
            </a:r>
            <a:r>
              <a:rPr lang="pl-PL" dirty="0"/>
              <a:t> </a:t>
            </a:r>
            <a:r>
              <a:rPr lang="en-US" dirty="0"/>
              <a:t>trigger is associated with.</a:t>
            </a:r>
            <a:endParaRPr lang="pl-PL" dirty="0"/>
          </a:p>
          <a:p>
            <a:endParaRPr lang="en-US" dirty="0"/>
          </a:p>
          <a:p>
            <a:r>
              <a:rPr lang="en-US" dirty="0"/>
              <a:t>You can use DML triggers for auditing, enforcing complex integrity rules, and more</a:t>
            </a:r>
            <a:r>
              <a:rPr lang="en-US" dirty="0" smtClean="0"/>
              <a:t>.</a:t>
            </a:r>
            <a:endParaRPr lang="pl-PL" dirty="0"/>
          </a:p>
        </p:txBody>
      </p:sp>
      <p:sp>
        <p:nvSpPr>
          <p:cNvPr id="11" name="Symbol zastępczy numeru slajdu 10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sp>
        <p:nvSpPr>
          <p:cNvPr id="12" name="Symbol zastępczy stopki 11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/>
          <a:lstStyle/>
          <a:p>
            <a:r>
              <a:rPr lang="en-US" smtClean="0"/>
              <a:t>Developing SQL Databases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7168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489707" y="624631"/>
            <a:ext cx="9291078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 smtClean="0"/>
              <a:t>Usage Cases</a:t>
            </a:r>
            <a:endParaRPr lang="en-US" sz="2800" b="1" dirty="0"/>
          </a:p>
          <a:p>
            <a:endParaRPr lang="en-US" dirty="0"/>
          </a:p>
          <a:p>
            <a:r>
              <a:rPr lang="en-US" b="1" dirty="0"/>
              <a:t>Complex data integrity CHECK </a:t>
            </a:r>
          </a:p>
          <a:p>
            <a:pPr lvl="1"/>
            <a:r>
              <a:rPr lang="en-US" i="1" dirty="0"/>
              <a:t>constraints can only see data in the same row. </a:t>
            </a:r>
            <a:r>
              <a:rPr lang="en-US" i="1" dirty="0" smtClean="0"/>
              <a:t>IF </a:t>
            </a:r>
            <a:r>
              <a:rPr lang="en-US" i="1" dirty="0"/>
              <a:t>you need to check data across multiple rows, only </a:t>
            </a:r>
            <a:r>
              <a:rPr lang="en-US" dirty="0"/>
              <a:t>triggers can do this automatically.</a:t>
            </a:r>
          </a:p>
          <a:p>
            <a:endParaRPr lang="en-US" dirty="0"/>
          </a:p>
          <a:p>
            <a:r>
              <a:rPr lang="en-US" b="1" dirty="0" smtClean="0"/>
              <a:t>Running </a:t>
            </a:r>
            <a:r>
              <a:rPr lang="en-US" b="1" dirty="0"/>
              <a:t>code in response to some action</a:t>
            </a:r>
          </a:p>
          <a:p>
            <a:pPr lvl="1"/>
            <a:r>
              <a:rPr lang="en-US" i="1" dirty="0"/>
              <a:t>For example, if an order comes in past a threshold (like a $3,000,000 order for lattes from Fourth Coffee), </a:t>
            </a:r>
            <a:r>
              <a:rPr lang="en-US" i="1" dirty="0" smtClean="0"/>
              <a:t>you </a:t>
            </a:r>
            <a:r>
              <a:rPr lang="en-US" i="1" dirty="0"/>
              <a:t>could write a ROW to a table to have the row checked for validity.</a:t>
            </a:r>
          </a:p>
          <a:p>
            <a:endParaRPr lang="en-US" dirty="0"/>
          </a:p>
          <a:p>
            <a:r>
              <a:rPr lang="en-US" b="1" dirty="0" smtClean="0"/>
              <a:t>Ensuring </a:t>
            </a:r>
            <a:r>
              <a:rPr lang="en-US" b="1" dirty="0"/>
              <a:t>columnar data is modified</a:t>
            </a:r>
          </a:p>
          <a:p>
            <a:pPr lvl="1"/>
            <a:r>
              <a:rPr lang="en-US" i="1" dirty="0"/>
              <a:t>IF you want to make sure that data is modified, </a:t>
            </a:r>
            <a:r>
              <a:rPr lang="en-US" i="1" dirty="0" smtClean="0"/>
              <a:t>like </a:t>
            </a:r>
            <a:r>
              <a:rPr lang="en-US" i="1" dirty="0"/>
              <a:t>a column that tells you when a row was last modified, </a:t>
            </a:r>
            <a:r>
              <a:rPr lang="en-US" i="1" dirty="0" smtClean="0"/>
              <a:t>triggers </a:t>
            </a:r>
            <a:r>
              <a:rPr lang="en-US" i="1" dirty="0"/>
              <a:t>can ensure that the user does not put in invalid data.</a:t>
            </a:r>
          </a:p>
          <a:p>
            <a:endParaRPr lang="en-US" dirty="0"/>
          </a:p>
          <a:p>
            <a:r>
              <a:rPr lang="en-US" b="1" dirty="0" smtClean="0"/>
              <a:t>Making </a:t>
            </a:r>
            <a:r>
              <a:rPr lang="en-US" b="1" dirty="0"/>
              <a:t>a view editable </a:t>
            </a:r>
          </a:p>
          <a:p>
            <a:pPr lvl="1"/>
            <a:r>
              <a:rPr lang="en-US" i="1" dirty="0"/>
              <a:t>IF a VIEW references more than one table, it becomes complicated to modify it using simple DML operations.</a:t>
            </a:r>
            <a:endParaRPr lang="pl-PL" i="1" dirty="0"/>
          </a:p>
        </p:txBody>
      </p:sp>
      <p:sp>
        <p:nvSpPr>
          <p:cNvPr id="11" name="Symbol zastępczy numeru slajdu 10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sp>
        <p:nvSpPr>
          <p:cNvPr id="12" name="Symbol zastępczy stopki 11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/>
          <a:lstStyle/>
          <a:p>
            <a:r>
              <a:rPr lang="en-US" smtClean="0"/>
              <a:t>Developing SQL Databases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55778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489706" y="624631"/>
            <a:ext cx="1037403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ROLLBACK TRAN in </a:t>
            </a:r>
            <a:r>
              <a:rPr lang="pl-PL" sz="2800" b="1" dirty="0" err="1"/>
              <a:t>Trigger</a:t>
            </a:r>
            <a:endParaRPr lang="en-US" sz="2800" b="1" dirty="0"/>
          </a:p>
          <a:p>
            <a:endParaRPr lang="en-US" dirty="0"/>
          </a:p>
          <a:p>
            <a:r>
              <a:rPr lang="en-US" dirty="0"/>
              <a:t>Issuing a ROLLBACK TRAN command within the trigger’s code causes a rollback of all</a:t>
            </a:r>
            <a:r>
              <a:rPr lang="pl-PL" dirty="0"/>
              <a:t> </a:t>
            </a:r>
            <a:r>
              <a:rPr lang="en-US" dirty="0"/>
              <a:t>changes that took place in the trigger, </a:t>
            </a:r>
            <a:r>
              <a:rPr lang="en-US" b="1" dirty="0"/>
              <a:t>in addition to rolling back the original DML statement</a:t>
            </a:r>
            <a:r>
              <a:rPr lang="pl-PL" b="1" dirty="0"/>
              <a:t> </a:t>
            </a:r>
            <a:r>
              <a:rPr lang="en-US" b="1" dirty="0"/>
              <a:t>to which the trigger is attached</a:t>
            </a:r>
            <a:r>
              <a:rPr lang="en-US" dirty="0"/>
              <a:t>.</a:t>
            </a:r>
            <a:endParaRPr lang="pl-PL" dirty="0"/>
          </a:p>
          <a:p>
            <a:endParaRPr lang="pl-PL" dirty="0"/>
          </a:p>
          <a:p>
            <a:r>
              <a:rPr lang="en-US" dirty="0"/>
              <a:t>However, using a ROLLBACK TRAN in a trigger can have</a:t>
            </a:r>
            <a:r>
              <a:rPr lang="pl-PL" dirty="0"/>
              <a:t> </a:t>
            </a:r>
            <a:r>
              <a:rPr lang="en-US" dirty="0"/>
              <a:t>some unwanted side effects. Instead, you can issue THROW or RAISERROR and control the</a:t>
            </a:r>
            <a:r>
              <a:rPr lang="pl-PL" dirty="0"/>
              <a:t> </a:t>
            </a:r>
            <a:r>
              <a:rPr lang="en-US" dirty="0"/>
              <a:t>failure by using your standard error handling routines.</a:t>
            </a:r>
            <a:endParaRPr lang="pl-PL" dirty="0"/>
          </a:p>
        </p:txBody>
      </p:sp>
      <p:sp>
        <p:nvSpPr>
          <p:cNvPr id="11" name="Symbol zastępczy numeru slajdu 10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12" name="Symbol zastępczy stopki 11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/>
          <a:lstStyle/>
          <a:p>
            <a:r>
              <a:rPr lang="en-US" smtClean="0"/>
              <a:t>Developing SQL Databases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80033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489706" y="624631"/>
            <a:ext cx="10374037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 err="1"/>
              <a:t>inserted</a:t>
            </a:r>
            <a:r>
              <a:rPr lang="pl-PL" sz="2800" b="1" dirty="0"/>
              <a:t>/</a:t>
            </a:r>
            <a:r>
              <a:rPr lang="pl-PL" sz="2800" b="1" dirty="0" err="1"/>
              <a:t>deleted</a:t>
            </a:r>
            <a:r>
              <a:rPr lang="pl-PL" sz="2800" b="1" dirty="0"/>
              <a:t> TABLES</a:t>
            </a:r>
            <a:endParaRPr lang="en-US" sz="2800" b="1" dirty="0"/>
          </a:p>
          <a:p>
            <a:endParaRPr lang="en-US" dirty="0"/>
          </a:p>
          <a:p>
            <a:r>
              <a:rPr lang="en-US" dirty="0"/>
              <a:t>In the T-SQL code for both types of DML triggers, you can access tables that are named</a:t>
            </a:r>
            <a:r>
              <a:rPr lang="pl-PL" dirty="0"/>
              <a:t> </a:t>
            </a:r>
            <a:r>
              <a:rPr lang="en-US" dirty="0"/>
              <a:t>inserted and</a:t>
            </a:r>
            <a:r>
              <a:rPr lang="pl-PL" dirty="0"/>
              <a:t> </a:t>
            </a:r>
            <a:r>
              <a:rPr lang="en-US" dirty="0"/>
              <a:t>deleted. These tables contain the rows that were affected by the modification</a:t>
            </a:r>
            <a:r>
              <a:rPr lang="pl-PL" dirty="0"/>
              <a:t> </a:t>
            </a:r>
            <a:r>
              <a:rPr lang="en-US" dirty="0"/>
              <a:t>that caused the trigger to fire. </a:t>
            </a:r>
            <a:endParaRPr lang="pl-PL" dirty="0"/>
          </a:p>
          <a:p>
            <a:endParaRPr lang="pl-PL" dirty="0"/>
          </a:p>
          <a:p>
            <a:r>
              <a:rPr lang="en-US" b="1" dirty="0"/>
              <a:t>The inserted table </a:t>
            </a:r>
            <a:endParaRPr lang="pl-PL" b="1" dirty="0" smtClean="0"/>
          </a:p>
          <a:p>
            <a:r>
              <a:rPr lang="pl-PL" i="1" dirty="0"/>
              <a:t>	</a:t>
            </a:r>
            <a:r>
              <a:rPr lang="en-US" i="1" dirty="0" smtClean="0"/>
              <a:t>holds </a:t>
            </a:r>
            <a:r>
              <a:rPr lang="en-US" i="1" dirty="0"/>
              <a:t>the new image of the affected rows</a:t>
            </a:r>
            <a:r>
              <a:rPr lang="pl-PL" i="1" dirty="0"/>
              <a:t> </a:t>
            </a:r>
            <a:r>
              <a:rPr lang="en-US" i="1" dirty="0"/>
              <a:t>in the case of INSERT and UPDATE </a:t>
            </a:r>
            <a:r>
              <a:rPr lang="en-US" i="1" dirty="0" smtClean="0"/>
              <a:t>statements</a:t>
            </a:r>
            <a:endParaRPr lang="pl-PL" i="1" dirty="0" smtClean="0"/>
          </a:p>
          <a:p>
            <a:endParaRPr lang="pl-PL" dirty="0"/>
          </a:p>
          <a:p>
            <a:r>
              <a:rPr lang="en-US" b="1" dirty="0" smtClean="0"/>
              <a:t>The </a:t>
            </a:r>
            <a:r>
              <a:rPr lang="en-US" b="1" dirty="0"/>
              <a:t>deleted table </a:t>
            </a:r>
            <a:endParaRPr lang="pl-PL" b="1" dirty="0" smtClean="0"/>
          </a:p>
          <a:p>
            <a:r>
              <a:rPr lang="pl-PL" i="1" dirty="0"/>
              <a:t>	</a:t>
            </a:r>
            <a:r>
              <a:rPr lang="en-US" i="1" dirty="0" smtClean="0"/>
              <a:t>holds </a:t>
            </a:r>
            <a:r>
              <a:rPr lang="en-US" i="1" dirty="0"/>
              <a:t>the old image of the</a:t>
            </a:r>
            <a:r>
              <a:rPr lang="pl-PL" i="1" dirty="0"/>
              <a:t> </a:t>
            </a:r>
            <a:r>
              <a:rPr lang="en-US" i="1" dirty="0"/>
              <a:t>affected rows in the case of DELETE and UPDATE </a:t>
            </a:r>
            <a:r>
              <a:rPr lang="en-US" i="1" dirty="0" smtClean="0"/>
              <a:t>statements</a:t>
            </a:r>
            <a:endParaRPr lang="pl-PL" i="1" dirty="0"/>
          </a:p>
          <a:p>
            <a:endParaRPr lang="pl-PL" dirty="0"/>
          </a:p>
          <a:p>
            <a:r>
              <a:rPr lang="en-US" dirty="0"/>
              <a:t>In the case of INSTEAD OF triggers,</a:t>
            </a:r>
            <a:r>
              <a:rPr lang="pl-PL" dirty="0"/>
              <a:t> </a:t>
            </a:r>
            <a:r>
              <a:rPr lang="en-US" dirty="0"/>
              <a:t>the inserted and deleted tables contain the rows that would be affected by the DML</a:t>
            </a:r>
            <a:r>
              <a:rPr lang="pl-PL" dirty="0"/>
              <a:t> </a:t>
            </a:r>
            <a:r>
              <a:rPr lang="en-US" dirty="0"/>
              <a:t>statement.</a:t>
            </a:r>
            <a:endParaRPr lang="pl-PL" dirty="0"/>
          </a:p>
        </p:txBody>
      </p:sp>
      <p:sp>
        <p:nvSpPr>
          <p:cNvPr id="11" name="Symbol zastępczy numeru slajdu 10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sp>
        <p:nvSpPr>
          <p:cNvPr id="12" name="Symbol zastępczy stopki 11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/>
          <a:lstStyle/>
          <a:p>
            <a:r>
              <a:rPr lang="en-US" smtClean="0"/>
              <a:t>Developing SQL Databases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4584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489706" y="624631"/>
            <a:ext cx="1037403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AFTER </a:t>
            </a:r>
            <a:r>
              <a:rPr lang="pl-PL" sz="2800" b="1" dirty="0" err="1"/>
              <a:t>Triggers</a:t>
            </a:r>
            <a:endParaRPr lang="en-US" sz="2800" b="1" dirty="0"/>
          </a:p>
          <a:p>
            <a:endParaRPr lang="en-US" dirty="0"/>
          </a:p>
          <a:p>
            <a:r>
              <a:rPr lang="en-US" dirty="0"/>
              <a:t>AFTER triggers can only be defined for tables. In an AFTER trigger, the trigger code executes</a:t>
            </a:r>
          </a:p>
          <a:p>
            <a:r>
              <a:rPr lang="en-US" dirty="0"/>
              <a:t>after the DML statement has passed all constraints, such as a primary or foreign key constraint,</a:t>
            </a:r>
          </a:p>
          <a:p>
            <a:r>
              <a:rPr lang="en-US" dirty="0"/>
              <a:t>a unique constraint, or a check constraint. If the constraint is violated, the statement</a:t>
            </a:r>
          </a:p>
          <a:p>
            <a:r>
              <a:rPr lang="en-US" dirty="0"/>
              <a:t>fails and the trigger is not executed.</a:t>
            </a:r>
            <a:endParaRPr lang="pl-PL" dirty="0"/>
          </a:p>
        </p:txBody>
      </p:sp>
      <p:sp>
        <p:nvSpPr>
          <p:cNvPr id="11" name="Symbol zastępczy numeru slajdu 10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sp>
        <p:nvSpPr>
          <p:cNvPr id="12" name="Symbol zastępczy stopki 11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/>
          <a:lstStyle/>
          <a:p>
            <a:r>
              <a:rPr lang="en-US" smtClean="0"/>
              <a:t>Developing SQL Databases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12180097"/>
      </p:ext>
    </p:extLst>
  </p:cSld>
  <p:clrMapOvr>
    <a:masterClrMapping/>
  </p:clrMapOvr>
</p:sld>
</file>

<file path=ppt/theme/theme1.xml><?xml version="1.0" encoding="utf-8"?>
<a:theme xmlns:a="http://schemas.openxmlformats.org/drawingml/2006/main" name="Ramka">
  <a:themeElements>
    <a:clrScheme name="Ramka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Ramka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amka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1922</TotalTime>
  <Words>975</Words>
  <Application>Microsoft Office PowerPoint</Application>
  <PresentationFormat>Widescreen</PresentationFormat>
  <Paragraphs>128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Corbel</vt:lpstr>
      <vt:lpstr>Wingdings 2</vt:lpstr>
      <vt:lpstr>Ramka</vt:lpstr>
      <vt:lpstr>Developing SQL Databases</vt:lpstr>
      <vt:lpstr>PowerPoint Presentation</vt:lpstr>
      <vt:lpstr>DML TRIGGER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DDL &amp; LOGON TRIGGERS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Fundamentals</dc:title>
  <dc:creator>Tomek</dc:creator>
  <cp:lastModifiedBy>Kostyrka Tomasz</cp:lastModifiedBy>
  <cp:revision>537</cp:revision>
  <dcterms:created xsi:type="dcterms:W3CDTF">2016-10-31T15:19:50Z</dcterms:created>
  <dcterms:modified xsi:type="dcterms:W3CDTF">2018-10-29T15:25:45Z</dcterms:modified>
</cp:coreProperties>
</file>