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14"/>
  </p:notesMasterIdLst>
  <p:sldIdLst>
    <p:sldId id="256" r:id="rId2"/>
    <p:sldId id="302" r:id="rId3"/>
    <p:sldId id="318" r:id="rId4"/>
    <p:sldId id="315" r:id="rId5"/>
    <p:sldId id="317" r:id="rId6"/>
    <p:sldId id="316" r:id="rId7"/>
    <p:sldId id="319" r:id="rId8"/>
    <p:sldId id="322" r:id="rId9"/>
    <p:sldId id="323" r:id="rId10"/>
    <p:sldId id="320" r:id="rId11"/>
    <p:sldId id="325" r:id="rId12"/>
    <p:sldId id="32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58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E2A2-3206-4E3A-9A99-FAABE4DAA125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17CF-A957-4E8A-A201-064B17B676E6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F5F2-56F8-4BAA-9014-256A78D9899D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926B-2EE6-46C1-BAAF-CFADEA78CEF2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D900-593C-4CF1-AE0B-E7C3733EDE40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8087-9CFA-45DE-97A1-07D94041B62B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56C9-2EE6-4A18-B1E4-2F425D0F65AC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B595-BC91-4D46-AF2F-F298D0F84364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9EC-2521-489F-BE22-017CA71179C4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AB20-D992-412E-A727-784641F62562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925-5610-42E8-B3A7-2C5D3F66E2EB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6C63E1A-1DEA-4C6C-9EF8-1BE1B485BBB4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Error Handling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51696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TRY - CATCH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A TRY…CATCH construct catches all execution errors that have a severity higher than 10 that do not close the database connection.</a:t>
            </a:r>
            <a:endParaRPr lang="pl-PL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="" xmlns:a16="http://schemas.microsoft.com/office/drawing/2014/main" id="{FDF2F0F0-1527-4321-BDC1-548852E9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35" y="1160592"/>
            <a:ext cx="4520608" cy="4590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60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TRY - CATCH</a:t>
            </a:r>
            <a:endParaRPr lang="en-US" sz="2800" b="1" dirty="0"/>
          </a:p>
          <a:p>
            <a:endParaRPr lang="en-US" dirty="0"/>
          </a:p>
          <a:p>
            <a:pPr lvl="1"/>
            <a:r>
              <a:rPr lang="en-US" dirty="0"/>
              <a:t>A TRY block </a:t>
            </a:r>
            <a:r>
              <a:rPr lang="en-US" b="1" dirty="0"/>
              <a:t>must be immediately followed by an associated CATCH block</a:t>
            </a:r>
            <a:r>
              <a:rPr lang="en-US" dirty="0"/>
              <a:t>. Including any other statements between the END TRY and BEGIN CATCH statements generates a syntax error.</a:t>
            </a:r>
            <a:endParaRPr lang="pl-PL" dirty="0"/>
          </a:p>
          <a:p>
            <a:pPr lvl="1"/>
            <a:endParaRPr lang="en-US" dirty="0"/>
          </a:p>
          <a:p>
            <a:pPr lvl="1"/>
            <a:r>
              <a:rPr lang="en-US" dirty="0"/>
              <a:t>A TRY…CATCH construct </a:t>
            </a:r>
            <a:r>
              <a:rPr lang="en-US" b="1" dirty="0"/>
              <a:t>cannot span multiple batches</a:t>
            </a:r>
            <a:r>
              <a:rPr lang="en-US" dirty="0"/>
              <a:t>. A TRY…CATCH construct cannot span multiple blocks of Transact-SQL statements. For example, a TRY…CATCH construct </a:t>
            </a:r>
            <a:r>
              <a:rPr lang="en-US" b="1" dirty="0"/>
              <a:t>cannot span two BEGIN…END blocks </a:t>
            </a:r>
            <a:r>
              <a:rPr lang="en-US" dirty="0"/>
              <a:t>of Transact-SQL statements and </a:t>
            </a:r>
            <a:r>
              <a:rPr lang="en-US" b="1" dirty="0"/>
              <a:t>cannot span an IF…ELSE construct</a:t>
            </a:r>
            <a:r>
              <a:rPr lang="en-US" dirty="0"/>
              <a:t>.</a:t>
            </a:r>
            <a:endParaRPr lang="pl-PL" dirty="0"/>
          </a:p>
          <a:p>
            <a:pPr lvl="1"/>
            <a:endParaRPr lang="en-US" dirty="0"/>
          </a:p>
          <a:p>
            <a:pPr lvl="1"/>
            <a:r>
              <a:rPr lang="en-US" dirty="0"/>
              <a:t>If there are no errors in the code that is enclosed in a TRY block, when the last statement in the TRY block has finished running, control passes to the statement immediately after the associated END CATCH statement. 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en-US" dirty="0"/>
              <a:t>If there is an error in the code that is enclosed in a TRY block, control passes to the first statement in the associated CATCH block. If the END CATCH statement is the last statement in a stored procedure or trigger, control is passed back to the statement that called the stored procedure or fired the trigger.</a:t>
            </a:r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446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TRY - CATCH</a:t>
            </a:r>
            <a:endParaRPr lang="en-US" sz="2800" b="1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Errors with severity </a:t>
            </a:r>
            <a:r>
              <a:rPr lang="en-US" b="1" dirty="0"/>
              <a:t>greater than 10 and less than 20</a:t>
            </a:r>
            <a:r>
              <a:rPr lang="en-US" dirty="0"/>
              <a:t> within the TRY block result in transferring control to the CATCH block.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Errors with a </a:t>
            </a:r>
            <a:r>
              <a:rPr lang="en-US" b="1" dirty="0"/>
              <a:t>severity level of 20 and greater that do not close connections </a:t>
            </a:r>
            <a:r>
              <a:rPr lang="en-US" dirty="0"/>
              <a:t>are also handled by the CATCH block.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Compile errors and some runtime errors involving statement level compilation abort the </a:t>
            </a:r>
            <a:r>
              <a:rPr lang="en-US" dirty="0" err="1"/>
              <a:t>batc</a:t>
            </a:r>
            <a:r>
              <a:rPr lang="pl-PL" dirty="0"/>
              <a:t>h </a:t>
            </a:r>
            <a:r>
              <a:rPr lang="en-US" dirty="0"/>
              <a:t>immediately and do not pass control to the CATCH block.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an error is encountered in the CATCH block, the transaction is aborted and the error is returned to the calling application unless the CATCH block is nested within another TRY block.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TRY/CATCH block</a:t>
            </a:r>
            <a:r>
              <a:rPr lang="en-US" b="1" dirty="0"/>
              <a:t> does not trap errors that cause the connection to be terminated</a:t>
            </a:r>
            <a:r>
              <a:rPr lang="en-US" dirty="0"/>
              <a:t>, such as a fatal error or a sysadmin executing the KILL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also </a:t>
            </a:r>
            <a:r>
              <a:rPr lang="en-US" b="1" dirty="0"/>
              <a:t>cannot trap errors that occur due to compilation errors, syntax errors, or nonexistent objects</a:t>
            </a:r>
            <a:r>
              <a:rPr lang="en-US" dirty="0"/>
              <a:t>. Therefore, you cannot use TRY/CATCH to test for an object's existence.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You can nest TRY/CATCH blocks</a:t>
            </a:r>
            <a:r>
              <a:rPr lang="en-US" dirty="0"/>
              <a:t>; in other words, you can place an inner TRY/CATCH block inside an outer TRY block. An error within the nested TRY block transfers execution to the corresponding nested CATCH block.</a:t>
            </a:r>
            <a:endParaRPr lang="pl-PL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42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ERROR MESSAGE</a:t>
            </a:r>
            <a:endParaRPr lang="en-US" sz="2800" b="1" dirty="0"/>
          </a:p>
          <a:p>
            <a:endParaRPr lang="en-US" dirty="0"/>
          </a:p>
          <a:p>
            <a:r>
              <a:rPr lang="en-US" sz="1600" b="1" dirty="0"/>
              <a:t>Error number </a:t>
            </a:r>
            <a:endParaRPr lang="pl-PL" sz="1600" b="1" dirty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error number is an integer value.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i="1" dirty="0"/>
              <a:t>SQL Server error messages are numbered from </a:t>
            </a:r>
            <a:r>
              <a:rPr lang="en-US" sz="1400" b="1" i="1" dirty="0"/>
              <a:t>1 through 49999</a:t>
            </a:r>
            <a:r>
              <a:rPr lang="en-US" sz="1400" i="1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i="1" dirty="0"/>
              <a:t>Custom error messages are numbered </a:t>
            </a:r>
            <a:r>
              <a:rPr lang="en-US" sz="1400" b="1" i="1" dirty="0"/>
              <a:t>50001 and higher</a:t>
            </a:r>
            <a:r>
              <a:rPr lang="en-US" sz="1400" i="1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i="1" dirty="0"/>
              <a:t>The error number </a:t>
            </a:r>
            <a:r>
              <a:rPr lang="en-US" sz="1400" b="1" i="1" dirty="0"/>
              <a:t>50000</a:t>
            </a:r>
            <a:r>
              <a:rPr lang="en-US" sz="1400" i="1" dirty="0"/>
              <a:t> is reserved for a custom message that does not have a</a:t>
            </a:r>
            <a:r>
              <a:rPr lang="pl-PL" sz="1400" i="1" dirty="0"/>
              <a:t> </a:t>
            </a:r>
            <a:r>
              <a:rPr lang="en-US" sz="1400" i="1" dirty="0"/>
              <a:t>custom error number</a:t>
            </a:r>
            <a:r>
              <a:rPr lang="en-US" sz="1400" i="1" dirty="0" smtClean="0"/>
              <a:t>.</a:t>
            </a:r>
            <a:endParaRPr lang="pl-PL" sz="1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Severity level </a:t>
            </a:r>
            <a:endParaRPr lang="pl-PL" sz="1600" b="1" dirty="0"/>
          </a:p>
          <a:p>
            <a:pPr lvl="1"/>
            <a:r>
              <a:rPr lang="en-US" sz="1600" dirty="0" smtClean="0"/>
              <a:t>SQL </a:t>
            </a:r>
            <a:r>
              <a:rPr lang="en-US" sz="1600" dirty="0"/>
              <a:t>Server defines </a:t>
            </a:r>
            <a:r>
              <a:rPr lang="en-US" sz="1600" b="1" dirty="0"/>
              <a:t>26 severity levels </a:t>
            </a:r>
            <a:r>
              <a:rPr lang="en-US" sz="1600" dirty="0"/>
              <a:t>numbered from 0 through 25.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i="1" dirty="0"/>
              <a:t>As a general rule, errors with a severity level of 16 or higher are logged automatically</a:t>
            </a:r>
            <a:r>
              <a:rPr lang="pl-PL" sz="1400" i="1" dirty="0"/>
              <a:t> </a:t>
            </a:r>
            <a:r>
              <a:rPr lang="en-US" sz="1400" i="1" dirty="0"/>
              <a:t>to the SQL Server log and the Windows Application log.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i="1" dirty="0"/>
              <a:t>Errors with a severity level from 19 through 25 can be specified only by members of</a:t>
            </a:r>
            <a:r>
              <a:rPr lang="pl-PL" sz="1400" i="1" dirty="0"/>
              <a:t> </a:t>
            </a:r>
            <a:r>
              <a:rPr lang="en-US" sz="1400" i="1" dirty="0"/>
              <a:t>the sysadmin fixed server role.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i="1" dirty="0"/>
              <a:t>Errors with a severity level from 20 through 25 are considered </a:t>
            </a:r>
            <a:r>
              <a:rPr lang="en-US" sz="1400" b="1" i="1" dirty="0"/>
              <a:t>fatal</a:t>
            </a:r>
            <a:r>
              <a:rPr lang="en-US" sz="1400" i="1" dirty="0"/>
              <a:t> and cause the</a:t>
            </a:r>
            <a:r>
              <a:rPr lang="pl-PL" sz="1400" i="1" dirty="0"/>
              <a:t> </a:t>
            </a:r>
            <a:r>
              <a:rPr lang="en-US" sz="1400" i="1" dirty="0"/>
              <a:t>connection to be terminated and any open transactions to be rolled back.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i="1" dirty="0"/>
              <a:t>Errors with severity level 0 through 10 are </a:t>
            </a:r>
            <a:r>
              <a:rPr lang="en-US" sz="1400" b="1" i="1" dirty="0"/>
              <a:t>informational only</a:t>
            </a:r>
            <a:r>
              <a:rPr lang="en-US" sz="1400" i="1" dirty="0"/>
              <a:t>.</a:t>
            </a:r>
          </a:p>
          <a:p>
            <a:r>
              <a:rPr lang="en-US" sz="1600" b="1" dirty="0"/>
              <a:t>State </a:t>
            </a:r>
            <a:endParaRPr lang="pl-PL" sz="1600" b="1" dirty="0"/>
          </a:p>
          <a:p>
            <a:r>
              <a:rPr lang="pl-PL" sz="1600" dirty="0" smtClean="0"/>
              <a:t>	</a:t>
            </a:r>
            <a:r>
              <a:rPr lang="en-US" sz="1600" dirty="0" smtClean="0"/>
              <a:t>This </a:t>
            </a:r>
            <a:r>
              <a:rPr lang="en-US" sz="1600" dirty="0"/>
              <a:t>is an integer with a maximum value of 127, used by Microsoft for internal</a:t>
            </a:r>
            <a:r>
              <a:rPr lang="pl-PL" sz="1600" dirty="0"/>
              <a:t> </a:t>
            </a:r>
            <a:r>
              <a:rPr lang="en-US" sz="1600" dirty="0"/>
              <a:t>purposes.</a:t>
            </a:r>
          </a:p>
          <a:p>
            <a:r>
              <a:rPr lang="en-US" sz="1600" b="1" dirty="0"/>
              <a:t>Error message </a:t>
            </a:r>
            <a:endParaRPr lang="pl-PL" sz="1600" b="1" dirty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error message can be up to 255 Unicode characters long.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i="1" dirty="0"/>
              <a:t>SQL Server error messages are listed in </a:t>
            </a:r>
            <a:r>
              <a:rPr lang="en-US" sz="1400" b="1" i="1" dirty="0" err="1"/>
              <a:t>sys.messages</a:t>
            </a:r>
            <a:r>
              <a:rPr lang="en-US" sz="1400" i="1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i="1" dirty="0"/>
              <a:t>You can add your own custom error messages by using </a:t>
            </a:r>
            <a:r>
              <a:rPr lang="en-US" sz="1400" b="1" i="1" dirty="0" err="1"/>
              <a:t>sp_addmessage</a:t>
            </a:r>
            <a:r>
              <a:rPr lang="en-US" sz="1400" i="1" dirty="0"/>
              <a:t>.</a:t>
            </a:r>
            <a:endParaRPr lang="pl-PL" sz="1400" i="1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dirty="0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1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RAISERROR</a:t>
            </a:r>
            <a:endParaRPr lang="en-US" sz="2800" b="1" dirty="0"/>
          </a:p>
          <a:p>
            <a:endParaRPr lang="en-US" dirty="0"/>
          </a:p>
          <a:p>
            <a:pPr lvl="1"/>
            <a:r>
              <a:rPr lang="en-US" dirty="0"/>
              <a:t>Generates an error message and initiates error processing for the session. RAISERROR can either reference a user-defined message stored in the </a:t>
            </a:r>
            <a:r>
              <a:rPr lang="en-US" dirty="0" err="1"/>
              <a:t>sys.messages</a:t>
            </a:r>
            <a:r>
              <a:rPr lang="en-US" dirty="0"/>
              <a:t> catalog view or build a message dynamically.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errors generated by RAISERROR operate the same as errors generated by the Database Engine code. 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en-US" dirty="0"/>
              <a:t>The values specified by RAISERROR are reported by the </a:t>
            </a:r>
            <a:endParaRPr lang="pl-PL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ERROR_LINE</a:t>
            </a:r>
            <a:r>
              <a:rPr lang="en-US" sz="1600" i="1" dirty="0"/>
              <a:t>, </a:t>
            </a:r>
            <a:endParaRPr lang="pl-PL" sz="1600" i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ERROR_MESSAGE</a:t>
            </a:r>
            <a:r>
              <a:rPr lang="en-US" sz="1600" i="1" dirty="0"/>
              <a:t>,</a:t>
            </a:r>
            <a:r>
              <a:rPr lang="pl-PL" sz="1600" i="1" dirty="0"/>
              <a:t> </a:t>
            </a:r>
            <a:endParaRPr lang="pl-PL" sz="1600" i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ERROR_NUMBER</a:t>
            </a:r>
            <a:r>
              <a:rPr lang="en-US" sz="1600" i="1" dirty="0"/>
              <a:t>, </a:t>
            </a:r>
            <a:endParaRPr lang="pl-PL" sz="1600" i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ERROR_PROCEDURE</a:t>
            </a:r>
            <a:r>
              <a:rPr lang="en-US" sz="1600" i="1" dirty="0"/>
              <a:t>, </a:t>
            </a:r>
            <a:endParaRPr lang="pl-PL" sz="1600" i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ERROR_SEVERITY</a:t>
            </a:r>
            <a:r>
              <a:rPr lang="en-US" sz="1600" i="1" dirty="0"/>
              <a:t>, </a:t>
            </a:r>
            <a:endParaRPr lang="pl-PL" sz="1600" i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ERROR_STATE</a:t>
            </a:r>
            <a:r>
              <a:rPr lang="en-US" sz="1600" i="1" dirty="0"/>
              <a:t>, </a:t>
            </a:r>
            <a:endParaRPr lang="pl-PL" sz="1600" i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@@</a:t>
            </a:r>
            <a:r>
              <a:rPr lang="en-US" sz="1600" i="1" dirty="0"/>
              <a:t>ERROR </a:t>
            </a:r>
            <a:endParaRPr lang="pl-PL" sz="1600" i="1" dirty="0" smtClean="0"/>
          </a:p>
          <a:p>
            <a:pPr lvl="1"/>
            <a:r>
              <a:rPr lang="en-US" dirty="0" smtClean="0"/>
              <a:t>system </a:t>
            </a:r>
            <a:r>
              <a:rPr lang="en-US" dirty="0"/>
              <a:t>functions. 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en-US" dirty="0"/>
              <a:t>When RAISERROR is run with a severity of 11 or higher in a TRY block, it transfers control to the associated CATCH block.</a:t>
            </a:r>
            <a:endParaRPr lang="pl-PL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073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RAISERROR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Some more advanced features of RAISERROR include the following:</a:t>
            </a:r>
            <a:endParaRPr lang="pl-PL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issue </a:t>
            </a:r>
            <a:r>
              <a:rPr lang="en-US" sz="1600" b="1" dirty="0"/>
              <a:t>purely informational messages </a:t>
            </a:r>
            <a:r>
              <a:rPr lang="en-US" sz="1600" dirty="0"/>
              <a:t>(similar to PRINT) by using a severity level of 0 through 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issue RAISERROR with a severity level &gt; 20 if you use the </a:t>
            </a:r>
            <a:r>
              <a:rPr lang="en-US" sz="1600" b="1" dirty="0"/>
              <a:t>WITH LOG </a:t>
            </a:r>
            <a:r>
              <a:rPr lang="en-US" sz="1600" dirty="0"/>
              <a:t>option and if you have the SQL Server sysadmin role. SQL Server will then terminate the connection when the error is raised.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use RAISERROR with </a:t>
            </a:r>
            <a:r>
              <a:rPr lang="en-US" sz="1600" b="1" dirty="0"/>
              <a:t>NOWAIT</a:t>
            </a:r>
            <a:r>
              <a:rPr lang="en-US" sz="1600" dirty="0"/>
              <a:t> to send messages immediately to the client. The message does not wait in the output buffer before being sent.</a:t>
            </a:r>
            <a:endParaRPr lang="pl-PL" sz="16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="" xmlns:a16="http://schemas.microsoft.com/office/drawing/2014/main" id="{7739B30E-F679-4AB3-8283-F26E2732C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718" y="3595902"/>
            <a:ext cx="5534025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088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82815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THROW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The THROW command behaves mostly like RAISERROR, with some important exceptions.</a:t>
            </a:r>
            <a:endParaRPr lang="pl-PL" dirty="0"/>
          </a:p>
          <a:p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THROW </a:t>
            </a:r>
            <a:r>
              <a:rPr lang="en-US" b="1" i="1" dirty="0"/>
              <a:t>does not use parentheses </a:t>
            </a:r>
            <a:r>
              <a:rPr lang="en-US" i="1" dirty="0"/>
              <a:t>to delimit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THROW </a:t>
            </a:r>
            <a:r>
              <a:rPr lang="en-US" b="1" i="1" dirty="0"/>
              <a:t>can be used without parameters</a:t>
            </a:r>
            <a:r>
              <a:rPr lang="en-US" i="1" dirty="0"/>
              <a:t>, but only in the CATCH block of a TRY/CATCH construct.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When parameters are supplied, </a:t>
            </a:r>
            <a:r>
              <a:rPr lang="en-US" b="1" i="1" dirty="0" err="1"/>
              <a:t>error_number</a:t>
            </a:r>
            <a:r>
              <a:rPr lang="en-US" b="1" i="1" dirty="0"/>
              <a:t>, message, and state are all required</a:t>
            </a:r>
            <a:r>
              <a:rPr lang="en-US" i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The </a:t>
            </a:r>
            <a:r>
              <a:rPr lang="en-US" b="1" i="1" dirty="0"/>
              <a:t>state</a:t>
            </a:r>
            <a:r>
              <a:rPr lang="en-US" i="1" dirty="0"/>
              <a:t> parameter must be an integer that ranges from </a:t>
            </a:r>
            <a:r>
              <a:rPr lang="en-US" b="1" i="1" dirty="0"/>
              <a:t>0 to 255</a:t>
            </a:r>
            <a:r>
              <a:rPr lang="en-US" i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Any parameter can be a variable.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There is no severity parameter; </a:t>
            </a:r>
            <a:r>
              <a:rPr lang="en-US" b="1" i="1" dirty="0"/>
              <a:t>the severity is always set to 16</a:t>
            </a:r>
            <a:r>
              <a:rPr lang="en-US" i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THROW always terminates the batch except when it is used in a TRY block.</a:t>
            </a:r>
            <a:endParaRPr lang="pl-PL" i="1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="" xmlns:a16="http://schemas.microsoft.com/office/drawing/2014/main" id="{903AA94A-28FE-4112-AD46-F8A9EE79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313" y="3917841"/>
            <a:ext cx="3312544" cy="223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66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TRY_CAST, TRY_CONVERT, TRY_PARSE</a:t>
            </a:r>
            <a:endParaRPr lang="en-US" sz="2800" b="1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="" xmlns:a16="http://schemas.microsoft.com/office/drawing/2014/main" id="{30F4D9E1-71E3-440D-A037-EF298257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6" y="1463993"/>
            <a:ext cx="5661712" cy="2150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Obraz 2">
            <a:extLst>
              <a:ext uri="{FF2B5EF4-FFF2-40B4-BE49-F238E27FC236}">
                <a16:creationId xmlns="" xmlns:a16="http://schemas.microsoft.com/office/drawing/2014/main" id="{F3C272B1-9E4D-4C3E-AB99-509E6873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6" y="3890086"/>
            <a:ext cx="58197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06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7" y="624631"/>
            <a:ext cx="631192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@@ERROR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Returns </a:t>
            </a:r>
            <a:r>
              <a:rPr lang="pl-PL" dirty="0"/>
              <a:t>0</a:t>
            </a:r>
            <a:r>
              <a:rPr lang="en-US" dirty="0"/>
              <a:t> if the previous Transact-SQL statement encountered no errors.</a:t>
            </a:r>
            <a:endParaRPr lang="pl-PL" dirty="0"/>
          </a:p>
          <a:p>
            <a:endParaRPr lang="en-US" dirty="0"/>
          </a:p>
          <a:p>
            <a:r>
              <a:rPr lang="en-US" dirty="0"/>
              <a:t>Returns an error number if the previous statement encountered an error. </a:t>
            </a:r>
            <a:endParaRPr lang="pl-PL" dirty="0"/>
          </a:p>
          <a:p>
            <a:endParaRPr lang="pl-PL" dirty="0"/>
          </a:p>
          <a:p>
            <a:r>
              <a:rPr lang="en-US" dirty="0"/>
              <a:t>If the error was one of the errors in the </a:t>
            </a:r>
            <a:r>
              <a:rPr lang="en-US" dirty="0" err="1"/>
              <a:t>sys.messages</a:t>
            </a:r>
            <a:r>
              <a:rPr lang="en-US" dirty="0"/>
              <a:t> catalog view, then @@ERROR contains the value from the </a:t>
            </a:r>
            <a:r>
              <a:rPr lang="en-US" dirty="0" err="1"/>
              <a:t>sys.messages.message_id</a:t>
            </a:r>
            <a:r>
              <a:rPr lang="en-US" dirty="0"/>
              <a:t> column for that error. </a:t>
            </a:r>
            <a:endParaRPr lang="pl-PL" dirty="0"/>
          </a:p>
          <a:p>
            <a:endParaRPr lang="pl-PL" dirty="0"/>
          </a:p>
          <a:p>
            <a:r>
              <a:rPr lang="en-US" dirty="0"/>
              <a:t>You can view the text associated with an @@ERROR </a:t>
            </a:r>
            <a:r>
              <a:rPr lang="en-US" dirty="0" err="1"/>
              <a:t>error</a:t>
            </a:r>
            <a:r>
              <a:rPr lang="en-US" dirty="0"/>
              <a:t> number in </a:t>
            </a:r>
            <a:r>
              <a:rPr lang="en-US" dirty="0" err="1"/>
              <a:t>sys.messages</a:t>
            </a:r>
            <a:r>
              <a:rPr lang="en-US" dirty="0"/>
              <a:t>.</a:t>
            </a:r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="" xmlns:a16="http://schemas.microsoft.com/office/drawing/2014/main" id="{BC163CA1-F475-4B0D-BEC6-A2CF580B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273" y="624632"/>
            <a:ext cx="4314927" cy="45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2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92910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XACT_ABORT</a:t>
            </a:r>
            <a:endParaRPr lang="en-US" sz="2800" b="1" dirty="0"/>
          </a:p>
          <a:p>
            <a:endParaRPr lang="en-US" dirty="0"/>
          </a:p>
          <a:p>
            <a:pPr lvl="1"/>
            <a:r>
              <a:rPr lang="en-US" sz="1600" dirty="0"/>
              <a:t>XACT_ABORT works with all types of code and affects the entire batch. </a:t>
            </a:r>
            <a:r>
              <a:rPr lang="en-US" sz="1600" b="1" dirty="0"/>
              <a:t>You can make an entire batch fail if any error occurs by beginning it with SET XACT_ABORT ON</a:t>
            </a:r>
            <a:r>
              <a:rPr lang="en-US" sz="1600" dirty="0"/>
              <a:t>. You set XACT_ABORT per session.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en-US" sz="1600" dirty="0"/>
              <a:t>After it is set to ON, all remaining transactions in that setting are subject to it until it is set to OFF.</a:t>
            </a:r>
            <a:endParaRPr lang="pl-PL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SET XACT_ABORT has some advantages. It causes a transaction to roll back based on any error with severity &gt; 10.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en-US" sz="1600" dirty="0"/>
              <a:t>However, XACT_ABORT has many limitations, such as the following:</a:t>
            </a:r>
            <a:endParaRPr lang="pl-PL" sz="1600" dirty="0"/>
          </a:p>
          <a:p>
            <a:pPr lvl="1"/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/>
              <a:t>You cannot trap for the error or capture the error number.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/>
              <a:t>Any error with severity level &gt; 10 causes the transaction to roll back.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/>
              <a:t>None of the remaining code in the transaction is executed. Even the final PRINT statements of the transaction are not executed.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/>
              <a:t>After the transaction is aborted, you can only infer what statements failed by inspecting the error message returned to the client by SQL Server.</a:t>
            </a:r>
            <a:endParaRPr lang="pl-PL" sz="1600" i="1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513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XACT_ABORT</a:t>
            </a:r>
            <a:endParaRPr lang="en-US" sz="2800" b="1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="" xmlns:a16="http://schemas.microsoft.com/office/drawing/2014/main" id="{31DCFDEB-5A40-4D10-9CB0-E3C43AAF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28" y="1504200"/>
            <a:ext cx="3895725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Obraz 2">
            <a:extLst>
              <a:ext uri="{FF2B5EF4-FFF2-40B4-BE49-F238E27FC236}">
                <a16:creationId xmlns="" xmlns:a16="http://schemas.microsoft.com/office/drawing/2014/main" id="{1029454C-42D7-48AC-82F7-3AED4F81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35" y="1504200"/>
            <a:ext cx="40767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951142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 12 Implementing Transactions, Error Handling, and Dynamic SQL" id="{3220F2BB-371C-4CBD-B1B0-3D4F1A5793DF}" vid="{B6C6D11D-16D4-408D-A641-7931F31C21E3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1151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 2</vt:lpstr>
      <vt:lpstr>Ramka</vt:lpstr>
      <vt:lpstr>Developing SQL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489</cp:revision>
  <dcterms:created xsi:type="dcterms:W3CDTF">2016-10-31T15:19:50Z</dcterms:created>
  <dcterms:modified xsi:type="dcterms:W3CDTF">2018-10-30T09:46:25Z</dcterms:modified>
</cp:coreProperties>
</file>