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8"/>
  </p:notesMasterIdLst>
  <p:sldIdLst>
    <p:sldId id="256" r:id="rId2"/>
    <p:sldId id="312" r:id="rId3"/>
    <p:sldId id="313" r:id="rId4"/>
    <p:sldId id="314" r:id="rId5"/>
    <p:sldId id="315" r:id="rId6"/>
    <p:sldId id="31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varScale="1">
        <p:scale>
          <a:sx n="116" d="100"/>
          <a:sy n="116" d="100"/>
        </p:scale>
        <p:origin x="282"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16/10/2018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7BB43C7B-64C2-4B21-B7E6-9E6D13FCEBDF}" type="slidenum">
              <a:rPr lang="en-GB" smtClean="0"/>
              <a:t>1</a:t>
            </a:fld>
            <a:endParaRPr lang="en-GB"/>
          </a:p>
        </p:txBody>
      </p:sp>
    </p:spTree>
    <p:extLst>
      <p:ext uri="{BB962C8B-B14F-4D97-AF65-F5344CB8AC3E}">
        <p14:creationId xmlns:p14="http://schemas.microsoft.com/office/powerpoint/2010/main" val="197215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3444B85D-4B57-472C-8DD4-FDA669F5C89C}" type="datetime1">
              <a:rPr lang="en-US" smtClean="0"/>
              <a:t>10/16/2018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286DAE37-9079-4276-8056-E7DE6B675919}" type="datetime1">
              <a:rPr lang="en-US" smtClean="0"/>
              <a:t>10/16/2018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CC133C7E-64A3-4656-84AA-269A7B32C9FE}" type="datetime1">
              <a:rPr lang="en-US" smtClean="0"/>
              <a:t>10/16/2018</a:t>
            </a:fld>
            <a:endParaRPr lang="en-US" dirty="0"/>
          </a:p>
        </p:txBody>
      </p:sp>
      <p:sp>
        <p:nvSpPr>
          <p:cNvPr id="8" name="Footer Placeholder 7"/>
          <p:cNvSpPr>
            <a:spLocks noGrp="1"/>
          </p:cNvSpPr>
          <p:nvPr>
            <p:ph type="ftr" sz="quarter" idx="11"/>
          </p:nvPr>
        </p:nvSpPr>
        <p:spPr/>
        <p:txBody>
          <a:bodyPr/>
          <a:lstStyle/>
          <a:p>
            <a:r>
              <a:rPr lang="en-US" smtClean="0"/>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E4B2DCA-6B5C-4D3D-B0DA-9A98461CE37D}" type="datetime1">
              <a:rPr lang="en-US" smtClean="0"/>
              <a:t>10/16/2018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CDB770FF-3CA4-4967-90AE-7816CB21DF64}" type="datetime1">
              <a:rPr lang="en-US" smtClean="0"/>
              <a:t>10/16/2018</a:t>
            </a:fld>
            <a:endParaRPr lang="en-US" dirty="0"/>
          </a:p>
        </p:txBody>
      </p:sp>
      <p:sp>
        <p:nvSpPr>
          <p:cNvPr id="5" name="Footer Placeholder 4"/>
          <p:cNvSpPr>
            <a:spLocks noGrp="1"/>
          </p:cNvSpPr>
          <p:nvPr>
            <p:ph type="ftr" sz="quarter" idx="11"/>
          </p:nvPr>
        </p:nvSpPr>
        <p:spPr/>
        <p:txBody>
          <a:bodyPr/>
          <a:lstStyle/>
          <a:p>
            <a:r>
              <a:rPr lang="en-US" smtClean="0"/>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1820C44E-7A59-485F-A2DA-EEE6941FE8C3}" type="datetime1">
              <a:rPr lang="en-US" smtClean="0"/>
              <a:t>10/16/2018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58EB5CE1-7949-43C3-A6B5-483F2AECF10F}" type="datetime1">
              <a:rPr lang="en-US" smtClean="0"/>
              <a:t>10/16/2018</a:t>
            </a:fld>
            <a:endParaRPr lang="en-US" dirty="0"/>
          </a:p>
        </p:txBody>
      </p:sp>
      <p:sp>
        <p:nvSpPr>
          <p:cNvPr id="11" name="Footer Placeholder 10"/>
          <p:cNvSpPr>
            <a:spLocks noGrp="1"/>
          </p:cNvSpPr>
          <p:nvPr>
            <p:ph type="ftr" sz="quarter" idx="11"/>
          </p:nvPr>
        </p:nvSpPr>
        <p:spPr/>
        <p:txBody>
          <a:bodyPr/>
          <a:lstStyle/>
          <a:p>
            <a:r>
              <a:rPr lang="en-US" smtClean="0"/>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3B62C5C9-749C-44F2-8F80-026C40C9EA66}" type="datetime1">
              <a:rPr lang="en-US" smtClean="0"/>
              <a:t>10/16/2018</a:t>
            </a:fld>
            <a:endParaRPr lang="en-US" dirty="0"/>
          </a:p>
        </p:txBody>
      </p:sp>
      <p:sp>
        <p:nvSpPr>
          <p:cNvPr id="7" name="Footer Placeholder 6"/>
          <p:cNvSpPr>
            <a:spLocks noGrp="1"/>
          </p:cNvSpPr>
          <p:nvPr>
            <p:ph type="ftr" sz="quarter" idx="11"/>
          </p:nvPr>
        </p:nvSpPr>
        <p:spPr/>
        <p:txBody>
          <a:bodyPr/>
          <a:lstStyle/>
          <a:p>
            <a:r>
              <a:rPr lang="en-US" smtClean="0"/>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135BC2-3C2E-4301-BA61-27B900D06E49}" type="datetime1">
              <a:rPr lang="en-US" smtClean="0"/>
              <a:t>10/16/2018</a:t>
            </a:fld>
            <a:endParaRPr lang="en-US" dirty="0"/>
          </a:p>
        </p:txBody>
      </p:sp>
      <p:sp>
        <p:nvSpPr>
          <p:cNvPr id="6" name="Footer Placeholder 5"/>
          <p:cNvSpPr>
            <a:spLocks noGrp="1"/>
          </p:cNvSpPr>
          <p:nvPr>
            <p:ph type="ftr" sz="quarter" idx="11"/>
          </p:nvPr>
        </p:nvSpPr>
        <p:spPr/>
        <p:txBody>
          <a:bodyPr/>
          <a:lstStyle/>
          <a:p>
            <a:r>
              <a:rPr lang="en-US" smtClean="0"/>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84B450C5-AB0D-4F8E-9242-1F2EE597993F}" type="datetime1">
              <a:rPr lang="en-US" smtClean="0"/>
              <a:t>10/16/2018</a:t>
            </a:fld>
            <a:endParaRPr lang="en-US" dirty="0"/>
          </a:p>
        </p:txBody>
      </p:sp>
      <p:sp>
        <p:nvSpPr>
          <p:cNvPr id="9" name="Footer Placeholder 8"/>
          <p:cNvSpPr>
            <a:spLocks noGrp="1"/>
          </p:cNvSpPr>
          <p:nvPr>
            <p:ph type="ftr" sz="quarter" idx="11"/>
          </p:nvPr>
        </p:nvSpPr>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5D8F0F32-51BC-427C-9563-5BF865B9AF76}" type="datetime1">
              <a:rPr lang="en-US" smtClean="0"/>
              <a:t>10/16/2018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smtClean="0"/>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F730105-FBDA-4FAB-AF39-847AB6691494}" type="datetime1">
              <a:rPr lang="en-US" smtClean="0"/>
              <a:t>10/16/2018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Flow Control</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3570208"/>
          </a:xfrm>
          <a:prstGeom prst="rect">
            <a:avLst/>
          </a:prstGeom>
          <a:noFill/>
        </p:spPr>
        <p:txBody>
          <a:bodyPr wrap="square" rtlCol="0">
            <a:spAutoFit/>
          </a:bodyPr>
          <a:lstStyle/>
          <a:p>
            <a:r>
              <a:rPr lang="pl-PL" sz="2800" b="1" dirty="0"/>
              <a:t>FLOW CONTROL</a:t>
            </a:r>
            <a:endParaRPr lang="en-US" sz="2800" b="1" dirty="0"/>
          </a:p>
          <a:p>
            <a:endParaRPr lang="en-US" dirty="0"/>
          </a:p>
          <a:p>
            <a:r>
              <a:rPr lang="en-US" dirty="0"/>
              <a:t>T-SQL offers several statements that you can use to control the flow of your code. These constructs can be used in T-SQL scripts, and they are commonly used in stored procedures. When you use branching logic, you enable your code to handle complex situations that require different actions based on inputs. The control flow statements include the following:</a:t>
            </a:r>
            <a:endParaRPr lang="pl-PL" dirty="0"/>
          </a:p>
          <a:p>
            <a:endParaRPr lang="en-US" dirty="0"/>
          </a:p>
          <a:p>
            <a:pPr marL="800100" lvl="1" indent="-342900">
              <a:buFont typeface="Arial" panose="020B0604020202020204" pitchFamily="34" charset="0"/>
              <a:buChar char="•"/>
            </a:pPr>
            <a:r>
              <a:rPr lang="en-US" dirty="0"/>
              <a:t>IF/ELSE</a:t>
            </a:r>
          </a:p>
          <a:p>
            <a:pPr marL="800100" lvl="1" indent="-342900">
              <a:buFont typeface="Arial" panose="020B0604020202020204" pitchFamily="34" charset="0"/>
              <a:buChar char="•"/>
            </a:pPr>
            <a:r>
              <a:rPr lang="en-US" dirty="0"/>
              <a:t>WHILE (with BREAK and CONTINUE)</a:t>
            </a:r>
          </a:p>
          <a:p>
            <a:pPr marL="800100" lvl="1" indent="-342900">
              <a:buFont typeface="Arial" panose="020B0604020202020204" pitchFamily="34" charset="0"/>
              <a:buChar char="•"/>
            </a:pPr>
            <a:r>
              <a:rPr lang="en-US" dirty="0"/>
              <a:t>WAITFOR</a:t>
            </a:r>
          </a:p>
          <a:p>
            <a:pPr marL="800100" lvl="1" indent="-342900">
              <a:buFont typeface="Arial" panose="020B0604020202020204" pitchFamily="34" charset="0"/>
              <a:buChar char="•"/>
            </a:pPr>
            <a:r>
              <a:rPr lang="en-US" dirty="0"/>
              <a:t>GOTO</a:t>
            </a:r>
          </a:p>
          <a:p>
            <a:pPr marL="800100" lvl="1" indent="-342900">
              <a:buFont typeface="Arial" panose="020B0604020202020204" pitchFamily="34" charset="0"/>
              <a:buChar char="•"/>
            </a:pPr>
            <a:r>
              <a:rPr lang="en-US" dirty="0"/>
              <a:t>RETURN (normally inside T-SQL routines)</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2</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94453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908215"/>
          </a:xfrm>
          <a:prstGeom prst="rect">
            <a:avLst/>
          </a:prstGeom>
          <a:noFill/>
        </p:spPr>
        <p:txBody>
          <a:bodyPr wrap="square" rtlCol="0">
            <a:spAutoFit/>
          </a:bodyPr>
          <a:lstStyle/>
          <a:p>
            <a:r>
              <a:rPr lang="pl-PL" sz="2800" b="1" dirty="0"/>
              <a:t>IF/ELSE</a:t>
            </a:r>
            <a:endParaRPr lang="en-US" sz="2800" b="1" dirty="0"/>
          </a:p>
          <a:p>
            <a:endParaRPr lang="en-US" dirty="0"/>
          </a:p>
          <a:p>
            <a:r>
              <a:rPr lang="en-US" dirty="0"/>
              <a:t>The IF/ELSE construct gives you the ability to conditionally execute code. You enter an expression after the IF keyword, and if the expression evaluates as true, the statement or block of statements after the IF statement will be executed. You can use the optional ELSE to add a different statement or block of statements that will be executed if the expression in the IF statement evaluates to false.</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3</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34002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WHILE</a:t>
            </a:r>
            <a:endParaRPr lang="en-US" sz="2800" b="1" dirty="0"/>
          </a:p>
          <a:p>
            <a:endParaRPr lang="en-US" dirty="0"/>
          </a:p>
          <a:p>
            <a:r>
              <a:rPr lang="en-US" dirty="0"/>
              <a:t>With the WHILE construct, you can create loops inside T-SQL in order to execute a statement block as long as a condition continues to evaluate to true. You can use the WHILE construct in cursors or you can use it by itself. The keyword WHILE is followed by a condition that evaluates to either true or false. If the condition evaluates to true when it’s first tested, the control of execution enters the loop, finishes the commands inside the loop the first time, and then tests the condition. Each time the loop is repeated, the WHILE condition is retested.</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4</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201502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1908215"/>
          </a:xfrm>
          <a:prstGeom prst="rect">
            <a:avLst/>
          </a:prstGeom>
          <a:noFill/>
        </p:spPr>
        <p:txBody>
          <a:bodyPr wrap="square" rtlCol="0">
            <a:spAutoFit/>
          </a:bodyPr>
          <a:lstStyle/>
          <a:p>
            <a:r>
              <a:rPr lang="pl-PL" sz="2800" b="1" dirty="0"/>
              <a:t>WAITFOR</a:t>
            </a:r>
            <a:endParaRPr lang="en-US" sz="2800" b="1" dirty="0"/>
          </a:p>
          <a:p>
            <a:endParaRPr lang="en-US" dirty="0"/>
          </a:p>
          <a:p>
            <a:r>
              <a:rPr lang="en-US" dirty="0"/>
              <a:t>The WAITFOR command does not exactly change control flow or cause branching, but it fits here because it can cause execution of statements to pause for a specified period of time. WAITFOR has three options: WAITFOR DELAY, WAITFOR TIME, and WAITFOR RECEIVE. (WAITFOR RECEIVE is used only with Service Broker.)</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5</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77348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489706" y="624631"/>
            <a:ext cx="10374037" cy="2462213"/>
          </a:xfrm>
          <a:prstGeom prst="rect">
            <a:avLst/>
          </a:prstGeom>
          <a:noFill/>
        </p:spPr>
        <p:txBody>
          <a:bodyPr wrap="square" rtlCol="0">
            <a:spAutoFit/>
          </a:bodyPr>
          <a:lstStyle/>
          <a:p>
            <a:r>
              <a:rPr lang="pl-PL" sz="2800" b="1" dirty="0"/>
              <a:t>GOTO</a:t>
            </a:r>
            <a:endParaRPr lang="en-US" sz="2800" b="1" dirty="0"/>
          </a:p>
          <a:p>
            <a:endParaRPr lang="en-US" dirty="0"/>
          </a:p>
          <a:p>
            <a:r>
              <a:rPr lang="en-US" dirty="0"/>
              <a:t>With the GOTO construct, you can cause your code to jump to a defined T-SQL label. All the intervening T-SQL code is skipped when the jump occurs. For example, in the following code, the second PRINT statement is skipped.</a:t>
            </a:r>
          </a:p>
          <a:p>
            <a:endParaRPr lang="en-US" dirty="0"/>
          </a:p>
          <a:p>
            <a:r>
              <a:rPr lang="en-US" dirty="0"/>
              <a:t>It is not recommended to use the GOTO statement because it can quickly lead to code that is complex and convoluted (“spaghetti code”), and other T-SQL constructs do the job better.</a:t>
            </a:r>
            <a:endParaRPr lang="pl-PL" dirty="0"/>
          </a:p>
        </p:txBody>
      </p:sp>
      <p:sp>
        <p:nvSpPr>
          <p:cNvPr id="11" name="Symbol zastępczy numeru slajdu 10"/>
          <p:cNvSpPr>
            <a:spLocks noGrp="1"/>
          </p:cNvSpPr>
          <p:nvPr>
            <p:ph type="sldNum" sz="quarter" idx="12"/>
          </p:nvPr>
        </p:nvSpPr>
        <p:spPr>
          <a:xfrm>
            <a:off x="10634135" y="6356350"/>
            <a:ext cx="1530927" cy="365125"/>
          </a:xfrm>
        </p:spPr>
        <p:txBody>
          <a:bodyPr/>
          <a:lstStyle/>
          <a:p>
            <a:fld id="{4FAB73BC-B049-4115-A692-8D63A059BFB8}" type="slidenum">
              <a:rPr lang="en-US" smtClean="0"/>
              <a:t>6</a:t>
            </a:fld>
            <a:endParaRPr lang="en-US" dirty="0"/>
          </a:p>
        </p:txBody>
      </p:sp>
      <p:sp>
        <p:nvSpPr>
          <p:cNvPr id="12" name="Symbol zastępczy stopki 11"/>
          <p:cNvSpPr>
            <a:spLocks noGrp="1"/>
          </p:cNvSpPr>
          <p:nvPr>
            <p:ph type="ftr" sz="quarter" idx="11"/>
          </p:nvPr>
        </p:nvSpPr>
        <p:spPr>
          <a:xfrm>
            <a:off x="3869268" y="6356350"/>
            <a:ext cx="5911517" cy="365125"/>
          </a:xfrm>
        </p:spPr>
        <p:txBody>
          <a:bodyPr/>
          <a:lstStyle/>
          <a:p>
            <a:r>
              <a:rPr lang="en-US" smtClean="0"/>
              <a:t>Developing SQL Databases</a:t>
            </a:r>
            <a:endParaRPr lang="pl-PL" dirty="0"/>
          </a:p>
        </p:txBody>
      </p:sp>
    </p:spTree>
    <p:extLst>
      <p:ext uri="{BB962C8B-B14F-4D97-AF65-F5344CB8AC3E}">
        <p14:creationId xmlns:p14="http://schemas.microsoft.com/office/powerpoint/2010/main" val="1483291007"/>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1907</TotalTime>
  <Words>432</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Wingdings 2</vt:lpstr>
      <vt:lpstr>Ramka</vt:lpstr>
      <vt:lpstr>Developing SQL Databases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515</cp:revision>
  <dcterms:created xsi:type="dcterms:W3CDTF">2016-10-31T15:19:50Z</dcterms:created>
  <dcterms:modified xsi:type="dcterms:W3CDTF">2018-10-16T20:30:51Z</dcterms:modified>
</cp:coreProperties>
</file>