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03" r:id="rId1"/>
  </p:sldMasterIdLst>
  <p:notesMasterIdLst>
    <p:notesMasterId r:id="rId17"/>
  </p:notesMasterIdLst>
  <p:sldIdLst>
    <p:sldId id="256" r:id="rId2"/>
    <p:sldId id="334" r:id="rId3"/>
    <p:sldId id="343" r:id="rId4"/>
    <p:sldId id="344" r:id="rId5"/>
    <p:sldId id="341" r:id="rId6"/>
    <p:sldId id="342" r:id="rId7"/>
    <p:sldId id="346" r:id="rId8"/>
    <p:sldId id="345" r:id="rId9"/>
    <p:sldId id="335" r:id="rId10"/>
    <p:sldId id="336" r:id="rId11"/>
    <p:sldId id="337" r:id="rId12"/>
    <p:sldId id="338" r:id="rId13"/>
    <p:sldId id="339" r:id="rId14"/>
    <p:sldId id="340" r:id="rId15"/>
    <p:sldId id="34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294" userDrawn="1">
          <p15:clr>
            <a:srgbClr val="A4A3A4"/>
          </p15:clr>
        </p15:guide>
        <p15:guide id="3"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ek" initials="T" lastIdx="1" clrIdx="0">
    <p:extLst>
      <p:ext uri="{19B8F6BF-5375-455C-9EA6-DF929625EA0E}">
        <p15:presenceInfo xmlns:p15="http://schemas.microsoft.com/office/powerpoint/2012/main" userId="Tome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Bez stylu, siatka tabeli">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Styl jasny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Styl jasny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EBBBCC-DAD2-459C-BE2E-F6DE35CF9A28}" styleName="Styl ciemny 2 - Akcent 3/Ak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Styl ciemny 2 - Akcent 1/Ak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Styl ciemny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Styl jasny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 z motywem 1 — Ak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Styl z motywem 1 — Ak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Styl z motywem 1 — Ak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Styl jasny 1 — Ak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Styl jasny 1 — Ak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Styl jasny 1 — Ak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8799B23B-EC83-4686-B30A-512413B5E67A}" styleName="Styl jasny 3 — Ak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Styl pośredni 1 — Ak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Styl pośredni 3 — Ak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78" autoAdjust="0"/>
    <p:restoredTop sz="94660"/>
  </p:normalViewPr>
  <p:slideViewPr>
    <p:cSldViewPr snapToGrid="0">
      <p:cViewPr varScale="1">
        <p:scale>
          <a:sx n="103" d="100"/>
          <a:sy n="103" d="100"/>
        </p:scale>
        <p:origin x="138" y="348"/>
      </p:cViewPr>
      <p:guideLst>
        <p:guide pos="4294"/>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FB546-F199-4B4F-99BF-57E72CB8BE0D}" type="datetimeFigureOut">
              <a:rPr lang="en-GB" smtClean="0"/>
              <a:t>09/12/2018</a:t>
            </a:fld>
            <a:endParaRPr lang="en-GB"/>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43C7B-64C2-4B21-B7E6-9E6D13FCEBDF}" type="slidenum">
              <a:rPr lang="en-GB" smtClean="0"/>
              <a:t>‹#›</a:t>
            </a:fld>
            <a:endParaRPr lang="en-GB"/>
          </a:p>
        </p:txBody>
      </p:sp>
    </p:spTree>
    <p:extLst>
      <p:ext uri="{BB962C8B-B14F-4D97-AF65-F5344CB8AC3E}">
        <p14:creationId xmlns:p14="http://schemas.microsoft.com/office/powerpoint/2010/main" val="272074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pl-PL"/>
              <a:t>Kliknij, aby edytować styl</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E97A48B5-492C-4784-BDC1-82BF19759CEB}" type="datetime1">
              <a:rPr lang="en-US" smtClean="0"/>
              <a:t>12/9/2018</a:t>
            </a:fld>
            <a:endParaRPr lang="en-US" dirty="0"/>
          </a:p>
        </p:txBody>
      </p:sp>
      <p:sp>
        <p:nvSpPr>
          <p:cNvPr id="5" name="Footer Placeholder 4"/>
          <p:cNvSpPr>
            <a:spLocks noGrp="1"/>
          </p:cNvSpPr>
          <p:nvPr>
            <p:ph type="ftr" sz="quarter" idx="11"/>
          </p:nvPr>
        </p:nvSpPr>
        <p:spPr/>
        <p:txBody>
          <a:bodyPr/>
          <a:lstStyle/>
          <a:p>
            <a:r>
              <a:rPr lang="en-US"/>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99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06937A85-7ED8-40F6-83B6-2D6D4488CDCD}" type="datetime1">
              <a:rPr lang="en-US" smtClean="0"/>
              <a:t>12/9/2018</a:t>
            </a:fld>
            <a:endParaRPr lang="en-US" dirty="0"/>
          </a:p>
        </p:txBody>
      </p:sp>
      <p:sp>
        <p:nvSpPr>
          <p:cNvPr id="8" name="Footer Placeholder 7"/>
          <p:cNvSpPr>
            <a:spLocks noGrp="1"/>
          </p:cNvSpPr>
          <p:nvPr>
            <p:ph type="ftr" sz="quarter" idx="11"/>
          </p:nvPr>
        </p:nvSpPr>
        <p:spPr/>
        <p:txBody>
          <a:bodyPr/>
          <a:lstStyle/>
          <a:p>
            <a:r>
              <a:rPr lang="en-US"/>
              <a:t>Developing SQL Databases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4266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70DA9F79-81C5-4D9A-B768-E4326FCB01EC}" type="datetime1">
              <a:rPr lang="en-US" smtClean="0"/>
              <a:t>12/9/2018</a:t>
            </a:fld>
            <a:endParaRPr lang="en-US" dirty="0"/>
          </a:p>
        </p:txBody>
      </p:sp>
      <p:sp>
        <p:nvSpPr>
          <p:cNvPr id="8" name="Footer Placeholder 7"/>
          <p:cNvSpPr>
            <a:spLocks noGrp="1"/>
          </p:cNvSpPr>
          <p:nvPr>
            <p:ph type="ftr" sz="quarter" idx="11"/>
          </p:nvPr>
        </p:nvSpPr>
        <p:spPr/>
        <p:txBody>
          <a:bodyPr/>
          <a:lstStyle/>
          <a:p>
            <a:r>
              <a:rPr lang="en-US"/>
              <a:t>Developing SQL Databases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4549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9E95E8BD-FD84-4146-AB41-5ADDF4A72D4C}" type="datetime1">
              <a:rPr lang="en-US" smtClean="0"/>
              <a:t>12/9/2018</a:t>
            </a:fld>
            <a:endParaRPr lang="en-US" dirty="0"/>
          </a:p>
        </p:txBody>
      </p:sp>
      <p:sp>
        <p:nvSpPr>
          <p:cNvPr id="5" name="Footer Placeholder 4"/>
          <p:cNvSpPr>
            <a:spLocks noGrp="1"/>
          </p:cNvSpPr>
          <p:nvPr>
            <p:ph type="ftr" sz="quarter" idx="11"/>
          </p:nvPr>
        </p:nvSpPr>
        <p:spPr/>
        <p:txBody>
          <a:bodyPr/>
          <a:lstStyle/>
          <a:p>
            <a:r>
              <a:rPr lang="en-US"/>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657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pl-PL"/>
              <a:t>Kliknij, aby edytować styl</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7DC66A9A-51DF-4E34-B458-1EF5B1BB85A1}" type="datetime1">
              <a:rPr lang="en-US" smtClean="0"/>
              <a:t>12/9/2018</a:t>
            </a:fld>
            <a:endParaRPr lang="en-US" dirty="0"/>
          </a:p>
        </p:txBody>
      </p:sp>
      <p:sp>
        <p:nvSpPr>
          <p:cNvPr id="5" name="Footer Placeholder 4"/>
          <p:cNvSpPr>
            <a:spLocks noGrp="1"/>
          </p:cNvSpPr>
          <p:nvPr>
            <p:ph type="ftr" sz="quarter" idx="11"/>
          </p:nvPr>
        </p:nvSpPr>
        <p:spPr/>
        <p:txBody>
          <a:bodyPr/>
          <a:lstStyle/>
          <a:p>
            <a:r>
              <a:rPr lang="en-US"/>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31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8" name="Date Placeholder 7"/>
          <p:cNvSpPr>
            <a:spLocks noGrp="1"/>
          </p:cNvSpPr>
          <p:nvPr>
            <p:ph type="dt" sz="half" idx="10"/>
          </p:nvPr>
        </p:nvSpPr>
        <p:spPr/>
        <p:txBody>
          <a:bodyPr/>
          <a:lstStyle/>
          <a:p>
            <a:fld id="{1C67D637-CFAC-455E-8A1F-8F71CDE24713}" type="datetime1">
              <a:rPr lang="en-US" smtClean="0"/>
              <a:t>12/9/2018</a:t>
            </a:fld>
            <a:endParaRPr lang="en-US" dirty="0"/>
          </a:p>
        </p:txBody>
      </p:sp>
      <p:sp>
        <p:nvSpPr>
          <p:cNvPr id="9" name="Footer Placeholder 8"/>
          <p:cNvSpPr>
            <a:spLocks noGrp="1"/>
          </p:cNvSpPr>
          <p:nvPr>
            <p:ph type="ftr" sz="quarter" idx="11"/>
          </p:nvPr>
        </p:nvSpPr>
        <p:spPr/>
        <p:txBody>
          <a:bodyPr/>
          <a:lstStyle/>
          <a:p>
            <a:r>
              <a:rPr lang="en-US"/>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768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l-PL"/>
              <a:t>Kliknij, aby edytować styl</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2" name="Date Placeholder 1"/>
          <p:cNvSpPr>
            <a:spLocks noGrp="1"/>
          </p:cNvSpPr>
          <p:nvPr>
            <p:ph type="dt" sz="half" idx="10"/>
          </p:nvPr>
        </p:nvSpPr>
        <p:spPr/>
        <p:txBody>
          <a:bodyPr/>
          <a:lstStyle/>
          <a:p>
            <a:fld id="{2866A014-90A8-4BCA-9E97-A262B7D5C94B}" type="datetime1">
              <a:rPr lang="en-US" smtClean="0"/>
              <a:t>12/9/2018</a:t>
            </a:fld>
            <a:endParaRPr lang="en-US" dirty="0"/>
          </a:p>
        </p:txBody>
      </p:sp>
      <p:sp>
        <p:nvSpPr>
          <p:cNvPr id="11" name="Footer Placeholder 10"/>
          <p:cNvSpPr>
            <a:spLocks noGrp="1"/>
          </p:cNvSpPr>
          <p:nvPr>
            <p:ph type="ftr" sz="quarter" idx="11"/>
          </p:nvPr>
        </p:nvSpPr>
        <p:spPr/>
        <p:txBody>
          <a:bodyPr/>
          <a:lstStyle/>
          <a:p>
            <a:r>
              <a:rPr lang="en-US"/>
              <a:t>Developing SQL Databases</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9999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l-PL"/>
              <a:t>Kliknij, aby edytować styl</a:t>
            </a:r>
            <a:endParaRPr lang="en-US" dirty="0"/>
          </a:p>
        </p:txBody>
      </p:sp>
      <p:sp>
        <p:nvSpPr>
          <p:cNvPr id="2" name="Date Placeholder 1"/>
          <p:cNvSpPr>
            <a:spLocks noGrp="1"/>
          </p:cNvSpPr>
          <p:nvPr>
            <p:ph type="dt" sz="half" idx="10"/>
          </p:nvPr>
        </p:nvSpPr>
        <p:spPr/>
        <p:txBody>
          <a:bodyPr/>
          <a:lstStyle/>
          <a:p>
            <a:fld id="{2662B74A-A950-4088-858B-B8F5F3A343DB}" type="datetime1">
              <a:rPr lang="en-US" smtClean="0"/>
              <a:t>12/9/2018</a:t>
            </a:fld>
            <a:endParaRPr lang="en-US" dirty="0"/>
          </a:p>
        </p:txBody>
      </p:sp>
      <p:sp>
        <p:nvSpPr>
          <p:cNvPr id="7" name="Footer Placeholder 6"/>
          <p:cNvSpPr>
            <a:spLocks noGrp="1"/>
          </p:cNvSpPr>
          <p:nvPr>
            <p:ph type="ftr" sz="quarter" idx="11"/>
          </p:nvPr>
        </p:nvSpPr>
        <p:spPr/>
        <p:txBody>
          <a:bodyPr/>
          <a:lstStyle/>
          <a:p>
            <a:r>
              <a:rPr lang="en-US"/>
              <a:t>Developing SQL Databases</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7107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07E39A0-E1BA-49A1-87C7-7E8253D6D7BD}" type="datetime1">
              <a:rPr lang="en-US" smtClean="0"/>
              <a:t>12/9/2018</a:t>
            </a:fld>
            <a:endParaRPr lang="en-US" dirty="0"/>
          </a:p>
        </p:txBody>
      </p:sp>
      <p:sp>
        <p:nvSpPr>
          <p:cNvPr id="6" name="Footer Placeholder 5"/>
          <p:cNvSpPr>
            <a:spLocks noGrp="1"/>
          </p:cNvSpPr>
          <p:nvPr>
            <p:ph type="ftr" sz="quarter" idx="11"/>
          </p:nvPr>
        </p:nvSpPr>
        <p:spPr/>
        <p:txBody>
          <a:bodyPr/>
          <a:lstStyle/>
          <a:p>
            <a:r>
              <a:rPr lang="en-US"/>
              <a:t>Developing SQL Databases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5135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pl-PL"/>
              <a:t>Kliknij, aby edytować styl</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005A2707-BB22-4B5F-B9AA-42B2E998071C}" type="datetime1">
              <a:rPr lang="en-US" smtClean="0"/>
              <a:t>12/9/2018</a:t>
            </a:fld>
            <a:endParaRPr lang="en-US" dirty="0"/>
          </a:p>
        </p:txBody>
      </p:sp>
      <p:sp>
        <p:nvSpPr>
          <p:cNvPr id="9" name="Footer Placeholder 8"/>
          <p:cNvSpPr>
            <a:spLocks noGrp="1"/>
          </p:cNvSpPr>
          <p:nvPr>
            <p:ph type="ftr" sz="quarter" idx="11"/>
          </p:nvPr>
        </p:nvSpPr>
        <p:spPr/>
        <p:txBody>
          <a:bodyPr/>
          <a:lstStyle/>
          <a:p>
            <a:r>
              <a:rPr lang="en-US"/>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4447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pl-PL"/>
              <a:t>Kliknij, aby edytować styl</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FF02C293-BFE3-4463-9B07-AF47DCBEC05F}" type="datetime1">
              <a:rPr lang="en-US" smtClean="0"/>
              <a:t>12/9/2018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17585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DBC3A431-7A4B-44BF-9E9C-CD961A3B809B}" type="datetime1">
              <a:rPr lang="en-US" smtClean="0"/>
              <a:t>12/9/2018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Developing SQL Databases</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51532851"/>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docs.microsoft.com/en-us/sql/relational-databases/partitions/partitioned-tables-and-indexes?view=sql-server-2017"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docs.microsoft.com/en-us/sql/relational-databases/databases/database-files-and-filegroups?view=sql-server-2017"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b="1" dirty="0"/>
              <a:t>Developing SQL Databases</a:t>
            </a:r>
            <a:endParaRPr lang="pl-PL" b="1" dirty="0">
              <a:cs typeface="Arial" panose="020B0604020202020204" pitchFamily="34" charset="0"/>
            </a:endParaRPr>
          </a:p>
        </p:txBody>
      </p:sp>
      <p:sp>
        <p:nvSpPr>
          <p:cNvPr id="3" name="Podtytuł 2"/>
          <p:cNvSpPr>
            <a:spLocks noGrp="1"/>
          </p:cNvSpPr>
          <p:nvPr>
            <p:ph type="subTitle" idx="1"/>
          </p:nvPr>
        </p:nvSpPr>
        <p:spPr/>
        <p:txBody>
          <a:bodyPr/>
          <a:lstStyle/>
          <a:p>
            <a:r>
              <a:rPr lang="pl-PL" dirty="0" err="1">
                <a:latin typeface="Arial" panose="020B0604020202020204" pitchFamily="34" charset="0"/>
                <a:cs typeface="Arial" panose="020B0604020202020204" pitchFamily="34" charset="0"/>
              </a:rPr>
              <a:t>Partitions</a:t>
            </a:r>
            <a:endParaRPr lang="pl-P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3571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Developing SQL Databases</a:t>
            </a:r>
          </a:p>
        </p:txBody>
      </p:sp>
      <p:sp>
        <p:nvSpPr>
          <p:cNvPr id="3" name="Slide Number Placeholder 2"/>
          <p:cNvSpPr>
            <a:spLocks noGrp="1"/>
          </p:cNvSpPr>
          <p:nvPr>
            <p:ph type="sldNum" sz="quarter" idx="12"/>
          </p:nvPr>
        </p:nvSpPr>
        <p:spPr/>
        <p:txBody>
          <a:bodyPr/>
          <a:lstStyle/>
          <a:p>
            <a:fld id="{4FAB73BC-B049-4115-A692-8D63A059BFB8}" type="slidenum">
              <a:rPr lang="en-US" smtClean="0"/>
              <a:t>10</a:t>
            </a:fld>
            <a:endParaRPr lang="en-US" dirty="0"/>
          </a:p>
        </p:txBody>
      </p:sp>
      <p:sp>
        <p:nvSpPr>
          <p:cNvPr id="5" name="Rectangle 4"/>
          <p:cNvSpPr/>
          <p:nvPr/>
        </p:nvSpPr>
        <p:spPr>
          <a:xfrm>
            <a:off x="546847" y="510605"/>
            <a:ext cx="10291482" cy="4770537"/>
          </a:xfrm>
          <a:prstGeom prst="rect">
            <a:avLst/>
          </a:prstGeom>
        </p:spPr>
        <p:txBody>
          <a:bodyPr wrap="square">
            <a:spAutoFit/>
          </a:bodyPr>
          <a:lstStyle/>
          <a:p>
            <a:r>
              <a:rPr lang="pl-PL" sz="3200" b="1" dirty="0" err="1"/>
              <a:t>Designing</a:t>
            </a:r>
            <a:r>
              <a:rPr lang="pl-PL" sz="3200" b="1" dirty="0"/>
              <a:t> </a:t>
            </a:r>
            <a:r>
              <a:rPr lang="pl-PL" sz="3200" b="1" dirty="0" err="1"/>
              <a:t>Files</a:t>
            </a:r>
            <a:r>
              <a:rPr lang="pl-PL" sz="3200" b="1" dirty="0"/>
              <a:t> and </a:t>
            </a:r>
            <a:r>
              <a:rPr lang="pl-PL" sz="3200" b="1" dirty="0" err="1"/>
              <a:t>Filegroups</a:t>
            </a:r>
            <a:endParaRPr lang="pl-PL" sz="3200" b="1" dirty="0"/>
          </a:p>
          <a:p>
            <a:endParaRPr lang="en-US" sz="1600" dirty="0"/>
          </a:p>
          <a:p>
            <a:r>
              <a:rPr lang="en-US" sz="1600" dirty="0"/>
              <a:t>A file or filegroup cannot be used by more than one database</a:t>
            </a:r>
          </a:p>
          <a:p>
            <a:r>
              <a:rPr lang="en-US" sz="1600" dirty="0"/>
              <a:t>A file can be a member of only one filegroup.</a:t>
            </a:r>
            <a:endParaRPr lang="pl-PL" sz="1600" dirty="0"/>
          </a:p>
          <a:p>
            <a:endParaRPr lang="pl-PL" sz="1600" dirty="0"/>
          </a:p>
          <a:p>
            <a:r>
              <a:rPr lang="en-US" sz="1600" b="1" dirty="0"/>
              <a:t>Recommendations</a:t>
            </a:r>
            <a:r>
              <a:rPr lang="pl-PL" sz="1600" b="1" dirty="0"/>
              <a:t>:</a:t>
            </a:r>
            <a:endParaRPr lang="en-US" sz="1600" b="1" dirty="0"/>
          </a:p>
          <a:p>
            <a:endParaRPr lang="en-US" sz="1600" dirty="0"/>
          </a:p>
          <a:p>
            <a:pPr marL="800100" lvl="1" indent="-342900">
              <a:buFont typeface="+mj-lt"/>
              <a:buAutoNum type="arabicPeriod"/>
            </a:pPr>
            <a:r>
              <a:rPr lang="en-US" sz="1600" dirty="0"/>
              <a:t>Most databases will work well with a single data file and a single transaction log file.</a:t>
            </a:r>
          </a:p>
          <a:p>
            <a:pPr marL="800100" lvl="1" indent="-342900">
              <a:buFont typeface="+mj-lt"/>
              <a:buAutoNum type="arabicPeriod"/>
            </a:pPr>
            <a:r>
              <a:rPr lang="en-US" sz="1600" dirty="0"/>
              <a:t>If you use multiple data files, create a second filegroup for the additional file and make that filegroup the default filegroup. In this way, the primary file will contain only system tables and objects.</a:t>
            </a:r>
            <a:endParaRPr lang="pl-PL" sz="1600" dirty="0"/>
          </a:p>
          <a:p>
            <a:pPr marL="800100" lvl="1" indent="-342900">
              <a:buFont typeface="+mj-lt"/>
              <a:buAutoNum type="arabicPeriod"/>
            </a:pPr>
            <a:r>
              <a:rPr lang="en-US" sz="1600" dirty="0"/>
              <a:t>To maximize performance, create files or filegroups on different available disks as possible. Put objects that compete heavily for space in different filegroups.</a:t>
            </a:r>
          </a:p>
          <a:p>
            <a:pPr marL="800100" lvl="1" indent="-342900">
              <a:buFont typeface="+mj-lt"/>
              <a:buAutoNum type="arabicPeriod"/>
            </a:pPr>
            <a:r>
              <a:rPr lang="en-US" sz="1600" dirty="0"/>
              <a:t>Use filegroups to enable placement of objects on specific physical disks.</a:t>
            </a:r>
          </a:p>
          <a:p>
            <a:pPr marL="800100" lvl="1" indent="-342900">
              <a:buFont typeface="+mj-lt"/>
              <a:buAutoNum type="arabicPeriod"/>
            </a:pPr>
            <a:r>
              <a:rPr lang="en-US" sz="1600" dirty="0"/>
              <a:t>Put different tables used in the same join queries in different filegroups. This will improve performance, because of parallel disk I/O searching for joined data.</a:t>
            </a:r>
          </a:p>
          <a:p>
            <a:pPr marL="800100" lvl="1" indent="-342900">
              <a:buFont typeface="+mj-lt"/>
              <a:buAutoNum type="arabicPeriod"/>
            </a:pPr>
            <a:r>
              <a:rPr lang="en-US" sz="1600" dirty="0"/>
              <a:t>Put heavily accessed tables and the </a:t>
            </a:r>
            <a:r>
              <a:rPr lang="en-US" sz="1600" dirty="0" err="1"/>
              <a:t>nonclustered</a:t>
            </a:r>
            <a:r>
              <a:rPr lang="en-US" sz="1600" dirty="0"/>
              <a:t> indexes that belong to those tables on different filegroups. This will improve performance, because of parallel I/O if the files are located on different physical disks.</a:t>
            </a:r>
          </a:p>
          <a:p>
            <a:pPr marL="800100" lvl="1" indent="-342900">
              <a:buFont typeface="+mj-lt"/>
              <a:buAutoNum type="arabicPeriod"/>
            </a:pPr>
            <a:r>
              <a:rPr lang="en-US" sz="1600" dirty="0"/>
              <a:t>Do not put the transaction log file(s) on the same physical disk that has the other files and filegroups.</a:t>
            </a:r>
            <a:endParaRPr lang="pl-PL" sz="1600" i="1" dirty="0"/>
          </a:p>
        </p:txBody>
      </p:sp>
    </p:spTree>
    <p:extLst>
      <p:ext uri="{BB962C8B-B14F-4D97-AF65-F5344CB8AC3E}">
        <p14:creationId xmlns:p14="http://schemas.microsoft.com/office/powerpoint/2010/main" val="1942736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Developing SQL Databases</a:t>
            </a:r>
          </a:p>
        </p:txBody>
      </p:sp>
      <p:sp>
        <p:nvSpPr>
          <p:cNvPr id="3" name="Slide Number Placeholder 2"/>
          <p:cNvSpPr>
            <a:spLocks noGrp="1"/>
          </p:cNvSpPr>
          <p:nvPr>
            <p:ph type="sldNum" sz="quarter" idx="12"/>
          </p:nvPr>
        </p:nvSpPr>
        <p:spPr/>
        <p:txBody>
          <a:bodyPr/>
          <a:lstStyle/>
          <a:p>
            <a:fld id="{4FAB73BC-B049-4115-A692-8D63A059BFB8}" type="slidenum">
              <a:rPr lang="en-US" smtClean="0"/>
              <a:t>11</a:t>
            </a:fld>
            <a:endParaRPr lang="en-US" dirty="0"/>
          </a:p>
        </p:txBody>
      </p:sp>
      <p:sp>
        <p:nvSpPr>
          <p:cNvPr id="5" name="Rectangle 4"/>
          <p:cNvSpPr/>
          <p:nvPr/>
        </p:nvSpPr>
        <p:spPr>
          <a:xfrm>
            <a:off x="546847" y="510605"/>
            <a:ext cx="10291482" cy="5078313"/>
          </a:xfrm>
          <a:prstGeom prst="rect">
            <a:avLst/>
          </a:prstGeom>
        </p:spPr>
        <p:txBody>
          <a:bodyPr wrap="square">
            <a:spAutoFit/>
          </a:bodyPr>
          <a:lstStyle/>
          <a:p>
            <a:r>
              <a:rPr lang="pl-PL" sz="3200" b="1" dirty="0"/>
              <a:t>PARTITIONING</a:t>
            </a:r>
          </a:p>
          <a:p>
            <a:endParaRPr lang="pl-PL" b="1" dirty="0"/>
          </a:p>
          <a:p>
            <a:r>
              <a:rPr lang="en-US" sz="1600" dirty="0"/>
              <a:t>SQL Server supports table and index partitioning. The data of partitioned tables and indexes is divided into units that can be spread across more than one filegroup in a database. The data is partitioned horizontally, so that groups of rows are mapped into individual partitions. All partitions of a single index or table must reside in the same database.</a:t>
            </a:r>
            <a:endParaRPr lang="pl-PL" sz="1600" dirty="0"/>
          </a:p>
          <a:p>
            <a:endParaRPr lang="pl-PL" sz="1400" dirty="0"/>
          </a:p>
          <a:p>
            <a:r>
              <a:rPr lang="en-US" sz="1400" b="1" dirty="0"/>
              <a:t>Benefits of Partitioning</a:t>
            </a:r>
          </a:p>
          <a:p>
            <a:pPr lvl="1"/>
            <a:endParaRPr lang="pl-PL" sz="1400" dirty="0"/>
          </a:p>
          <a:p>
            <a:pPr lvl="1"/>
            <a:r>
              <a:rPr lang="en-US" sz="1400" dirty="0"/>
              <a:t>You can transfer or </a:t>
            </a:r>
            <a:r>
              <a:rPr lang="en-US" sz="1400" b="1" dirty="0"/>
              <a:t>access subsets of data quickly and efficiently</a:t>
            </a:r>
            <a:r>
              <a:rPr lang="en-US" sz="1400" dirty="0"/>
              <a:t>, while maintaining the integrity of a data collection. For example, an operation such as loading data from an OLTP to an OLAP system takes only seconds, instead of the minutes and hours the operation takes when the data is not partitioned.</a:t>
            </a:r>
          </a:p>
          <a:p>
            <a:pPr lvl="1"/>
            <a:endParaRPr lang="en-US" sz="1400" dirty="0"/>
          </a:p>
          <a:p>
            <a:pPr lvl="1"/>
            <a:r>
              <a:rPr lang="en-US" sz="1400" dirty="0"/>
              <a:t>You can </a:t>
            </a:r>
            <a:r>
              <a:rPr lang="en-US" sz="1400" b="1" dirty="0"/>
              <a:t>perform maintenance operations on one or more partitions more quickly</a:t>
            </a:r>
            <a:r>
              <a:rPr lang="en-US" sz="1400" dirty="0"/>
              <a:t>. The operations are more efficient because they target only these data subsets, instead of the whole table. For example, you can choose to compress data in one or more partitions or rebuild one or more partitions of an index.</a:t>
            </a:r>
          </a:p>
          <a:p>
            <a:pPr lvl="1"/>
            <a:endParaRPr lang="en-US" sz="1400" dirty="0"/>
          </a:p>
          <a:p>
            <a:pPr lvl="1"/>
            <a:r>
              <a:rPr lang="en-US" sz="1400" dirty="0"/>
              <a:t>You may improve query performance, based on the types of queries you frequently run and on your hardware configuration. For example, the query optimizer can process </a:t>
            </a:r>
            <a:r>
              <a:rPr lang="en-US" sz="1400" dirty="0" err="1"/>
              <a:t>equi</a:t>
            </a:r>
            <a:r>
              <a:rPr lang="en-US" sz="1400" dirty="0"/>
              <a:t>-join queries between two or more partitioned tables faster when the partitioning columns in the tables are the same, because the partitions themselves can be joined.</a:t>
            </a:r>
            <a:endParaRPr lang="pl-PL" sz="1400" dirty="0"/>
          </a:p>
          <a:p>
            <a:endParaRPr lang="pl-PL" sz="1600" dirty="0"/>
          </a:p>
          <a:p>
            <a:r>
              <a:rPr lang="pl-PL" sz="1400" dirty="0">
                <a:hlinkClick r:id="rId2"/>
              </a:rPr>
              <a:t>https://docs.microsoft.com/en-us/sql/relational-databases/partitions/partitioned-tables-and-indexes?view=sql-server-2017</a:t>
            </a:r>
            <a:endParaRPr lang="pl-PL" sz="1400" dirty="0"/>
          </a:p>
        </p:txBody>
      </p:sp>
    </p:spTree>
    <p:extLst>
      <p:ext uri="{BB962C8B-B14F-4D97-AF65-F5344CB8AC3E}">
        <p14:creationId xmlns:p14="http://schemas.microsoft.com/office/powerpoint/2010/main" val="281791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Developing SQL Databases</a:t>
            </a:r>
          </a:p>
        </p:txBody>
      </p:sp>
      <p:sp>
        <p:nvSpPr>
          <p:cNvPr id="3" name="Slide Number Placeholder 2"/>
          <p:cNvSpPr>
            <a:spLocks noGrp="1"/>
          </p:cNvSpPr>
          <p:nvPr>
            <p:ph type="sldNum" sz="quarter" idx="12"/>
          </p:nvPr>
        </p:nvSpPr>
        <p:spPr/>
        <p:txBody>
          <a:bodyPr/>
          <a:lstStyle/>
          <a:p>
            <a:fld id="{4FAB73BC-B049-4115-A692-8D63A059BFB8}" type="slidenum">
              <a:rPr lang="en-US" smtClean="0"/>
              <a:t>12</a:t>
            </a:fld>
            <a:endParaRPr lang="en-US" dirty="0"/>
          </a:p>
        </p:txBody>
      </p:sp>
      <p:sp>
        <p:nvSpPr>
          <p:cNvPr id="5" name="Rectangle 4"/>
          <p:cNvSpPr/>
          <p:nvPr/>
        </p:nvSpPr>
        <p:spPr>
          <a:xfrm>
            <a:off x="546847" y="510605"/>
            <a:ext cx="10291482" cy="5139869"/>
          </a:xfrm>
          <a:prstGeom prst="rect">
            <a:avLst/>
          </a:prstGeom>
        </p:spPr>
        <p:txBody>
          <a:bodyPr wrap="square">
            <a:spAutoFit/>
          </a:bodyPr>
          <a:lstStyle/>
          <a:p>
            <a:r>
              <a:rPr lang="pl-PL" sz="3200" b="1" dirty="0"/>
              <a:t>Components</a:t>
            </a:r>
          </a:p>
          <a:p>
            <a:endParaRPr lang="pl-PL" b="1" dirty="0"/>
          </a:p>
          <a:p>
            <a:r>
              <a:rPr lang="en-US" b="1" dirty="0"/>
              <a:t>Partition function</a:t>
            </a:r>
          </a:p>
          <a:p>
            <a:pPr lvl="1"/>
            <a:r>
              <a:rPr lang="en-US" sz="1600" dirty="0"/>
              <a:t>A database object that defines how the rows of a table or index are mapped to a set of partitions based on the values of certain column, called a partitioning column. That is, the partition function defines the number of partitions that the table will have and how the boundaries of the partitions are defined. For example, given a table that contains sales order data, you may want to partition the table into twelve (monthly) partitions based on a datetime column such as a sales date.</a:t>
            </a:r>
          </a:p>
          <a:p>
            <a:endParaRPr lang="en-US" sz="1600" dirty="0"/>
          </a:p>
          <a:p>
            <a:r>
              <a:rPr lang="en-US" b="1" dirty="0"/>
              <a:t>Partition scheme</a:t>
            </a:r>
          </a:p>
          <a:p>
            <a:pPr lvl="1"/>
            <a:r>
              <a:rPr lang="en-US" sz="1600" dirty="0"/>
              <a:t>A database object that maps the partitions of a partition function to a set of filegroups. The primary reason for placing your partitions on separate filegroups is to make sure that you can independently perform backup operations on partitions. This is because you can perform backups on individual filegroups.</a:t>
            </a:r>
          </a:p>
          <a:p>
            <a:endParaRPr lang="en-US" sz="1600" dirty="0"/>
          </a:p>
          <a:p>
            <a:r>
              <a:rPr lang="en-US" b="1" dirty="0"/>
              <a:t>Partitioning column</a:t>
            </a:r>
          </a:p>
          <a:p>
            <a:pPr lvl="1"/>
            <a:r>
              <a:rPr lang="en-US" sz="1600" dirty="0"/>
              <a:t>The column of a table or index that a partition function uses to partition the table or index. Computed columns that participate in a partition function must be explicitly marked PERSISTED. All data types that are valid for use as index columns can be used as a partitioning column, except timestamp</a:t>
            </a:r>
            <a:r>
              <a:rPr lang="pl-PL" sz="1600" dirty="0"/>
              <a:t>.</a:t>
            </a:r>
          </a:p>
          <a:p>
            <a:endParaRPr lang="pl-PL" sz="1600" i="1" dirty="0"/>
          </a:p>
        </p:txBody>
      </p:sp>
    </p:spTree>
    <p:extLst>
      <p:ext uri="{BB962C8B-B14F-4D97-AF65-F5344CB8AC3E}">
        <p14:creationId xmlns:p14="http://schemas.microsoft.com/office/powerpoint/2010/main" val="3758647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Developing SQL Databases</a:t>
            </a:r>
          </a:p>
        </p:txBody>
      </p:sp>
      <p:sp>
        <p:nvSpPr>
          <p:cNvPr id="3" name="Slide Number Placeholder 2"/>
          <p:cNvSpPr>
            <a:spLocks noGrp="1"/>
          </p:cNvSpPr>
          <p:nvPr>
            <p:ph type="sldNum" sz="quarter" idx="12"/>
          </p:nvPr>
        </p:nvSpPr>
        <p:spPr/>
        <p:txBody>
          <a:bodyPr/>
          <a:lstStyle/>
          <a:p>
            <a:fld id="{4FAB73BC-B049-4115-A692-8D63A059BFB8}" type="slidenum">
              <a:rPr lang="en-US" smtClean="0"/>
              <a:t>13</a:t>
            </a:fld>
            <a:endParaRPr lang="en-US" dirty="0"/>
          </a:p>
        </p:txBody>
      </p:sp>
      <p:pic>
        <p:nvPicPr>
          <p:cNvPr id="4" name="Obraz 3">
            <a:extLst>
              <a:ext uri="{FF2B5EF4-FFF2-40B4-BE49-F238E27FC236}">
                <a16:creationId xmlns:a16="http://schemas.microsoft.com/office/drawing/2014/main" id="{1CF256CB-3AF6-49D4-B030-5CC38BEC9159}"/>
              </a:ext>
            </a:extLst>
          </p:cNvPr>
          <p:cNvPicPr>
            <a:picLocks noChangeAspect="1"/>
          </p:cNvPicPr>
          <p:nvPr/>
        </p:nvPicPr>
        <p:blipFill>
          <a:blip r:embed="rId2"/>
          <a:stretch>
            <a:fillRect/>
          </a:stretch>
        </p:blipFill>
        <p:spPr>
          <a:xfrm>
            <a:off x="2390775" y="895350"/>
            <a:ext cx="7410450" cy="5067300"/>
          </a:xfrm>
          <a:prstGeom prst="rect">
            <a:avLst/>
          </a:prstGeom>
        </p:spPr>
      </p:pic>
    </p:spTree>
    <p:extLst>
      <p:ext uri="{BB962C8B-B14F-4D97-AF65-F5344CB8AC3E}">
        <p14:creationId xmlns:p14="http://schemas.microsoft.com/office/powerpoint/2010/main" val="3356841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Developing SQL Databases</a:t>
            </a:r>
          </a:p>
        </p:txBody>
      </p:sp>
      <p:sp>
        <p:nvSpPr>
          <p:cNvPr id="3" name="Slide Number Placeholder 2"/>
          <p:cNvSpPr>
            <a:spLocks noGrp="1"/>
          </p:cNvSpPr>
          <p:nvPr>
            <p:ph type="sldNum" sz="quarter" idx="12"/>
          </p:nvPr>
        </p:nvSpPr>
        <p:spPr/>
        <p:txBody>
          <a:bodyPr/>
          <a:lstStyle/>
          <a:p>
            <a:fld id="{4FAB73BC-B049-4115-A692-8D63A059BFB8}" type="slidenum">
              <a:rPr lang="en-US" smtClean="0"/>
              <a:t>14</a:t>
            </a:fld>
            <a:endParaRPr lang="en-US" dirty="0"/>
          </a:p>
        </p:txBody>
      </p:sp>
      <p:pic>
        <p:nvPicPr>
          <p:cNvPr id="5" name="Obraz 4">
            <a:extLst>
              <a:ext uri="{FF2B5EF4-FFF2-40B4-BE49-F238E27FC236}">
                <a16:creationId xmlns:a16="http://schemas.microsoft.com/office/drawing/2014/main" id="{D389E5B2-3D25-4FF7-B00D-7D70D0CF67AD}"/>
              </a:ext>
            </a:extLst>
          </p:cNvPr>
          <p:cNvPicPr>
            <a:picLocks noChangeAspect="1"/>
          </p:cNvPicPr>
          <p:nvPr/>
        </p:nvPicPr>
        <p:blipFill>
          <a:blip r:embed="rId2"/>
          <a:stretch>
            <a:fillRect/>
          </a:stretch>
        </p:blipFill>
        <p:spPr>
          <a:xfrm>
            <a:off x="2381250" y="919162"/>
            <a:ext cx="7429500" cy="5019675"/>
          </a:xfrm>
          <a:prstGeom prst="rect">
            <a:avLst/>
          </a:prstGeom>
        </p:spPr>
      </p:pic>
    </p:spTree>
    <p:extLst>
      <p:ext uri="{BB962C8B-B14F-4D97-AF65-F5344CB8AC3E}">
        <p14:creationId xmlns:p14="http://schemas.microsoft.com/office/powerpoint/2010/main" val="1699090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stopki 1">
            <a:extLst>
              <a:ext uri="{FF2B5EF4-FFF2-40B4-BE49-F238E27FC236}">
                <a16:creationId xmlns:a16="http://schemas.microsoft.com/office/drawing/2014/main" id="{9B588226-A297-4D99-9694-EDA15A75E4FD}"/>
              </a:ext>
            </a:extLst>
          </p:cNvPr>
          <p:cNvSpPr>
            <a:spLocks noGrp="1"/>
          </p:cNvSpPr>
          <p:nvPr>
            <p:ph type="ftr" sz="quarter" idx="11"/>
          </p:nvPr>
        </p:nvSpPr>
        <p:spPr/>
        <p:txBody>
          <a:bodyPr/>
          <a:lstStyle/>
          <a:p>
            <a:r>
              <a:rPr lang="en-US"/>
              <a:t>Developing SQL Databases</a:t>
            </a:r>
            <a:endParaRPr lang="en-US" dirty="0"/>
          </a:p>
        </p:txBody>
      </p:sp>
      <p:sp>
        <p:nvSpPr>
          <p:cNvPr id="3" name="Symbol zastępczy numeru slajdu 2">
            <a:extLst>
              <a:ext uri="{FF2B5EF4-FFF2-40B4-BE49-F238E27FC236}">
                <a16:creationId xmlns:a16="http://schemas.microsoft.com/office/drawing/2014/main" id="{5A73A91B-855B-419B-AF61-C932D41012AC}"/>
              </a:ext>
            </a:extLst>
          </p:cNvPr>
          <p:cNvSpPr>
            <a:spLocks noGrp="1"/>
          </p:cNvSpPr>
          <p:nvPr>
            <p:ph type="sldNum" sz="quarter" idx="12"/>
          </p:nvPr>
        </p:nvSpPr>
        <p:spPr/>
        <p:txBody>
          <a:bodyPr/>
          <a:lstStyle/>
          <a:p>
            <a:fld id="{4FAB73BC-B049-4115-A692-8D63A059BFB8}" type="slidenum">
              <a:rPr lang="en-US" smtClean="0"/>
              <a:t>15</a:t>
            </a:fld>
            <a:endParaRPr lang="en-US" dirty="0"/>
          </a:p>
        </p:txBody>
      </p:sp>
      <p:pic>
        <p:nvPicPr>
          <p:cNvPr id="4" name="Obraz 3">
            <a:extLst>
              <a:ext uri="{FF2B5EF4-FFF2-40B4-BE49-F238E27FC236}">
                <a16:creationId xmlns:a16="http://schemas.microsoft.com/office/drawing/2014/main" id="{81688DBC-9129-4F30-B24F-8475664C1E94}"/>
              </a:ext>
            </a:extLst>
          </p:cNvPr>
          <p:cNvPicPr>
            <a:picLocks noChangeAspect="1"/>
          </p:cNvPicPr>
          <p:nvPr/>
        </p:nvPicPr>
        <p:blipFill>
          <a:blip r:embed="rId2"/>
          <a:stretch>
            <a:fillRect/>
          </a:stretch>
        </p:blipFill>
        <p:spPr>
          <a:xfrm>
            <a:off x="738781" y="0"/>
            <a:ext cx="10714438" cy="6858000"/>
          </a:xfrm>
          <a:prstGeom prst="rect">
            <a:avLst/>
          </a:prstGeom>
        </p:spPr>
      </p:pic>
    </p:spTree>
    <p:extLst>
      <p:ext uri="{BB962C8B-B14F-4D97-AF65-F5344CB8AC3E}">
        <p14:creationId xmlns:p14="http://schemas.microsoft.com/office/powerpoint/2010/main" val="1465584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Developing SQL Databases</a:t>
            </a:r>
          </a:p>
        </p:txBody>
      </p:sp>
      <p:sp>
        <p:nvSpPr>
          <p:cNvPr id="3" name="Slide Number Placeholder 2"/>
          <p:cNvSpPr>
            <a:spLocks noGrp="1"/>
          </p:cNvSpPr>
          <p:nvPr>
            <p:ph type="sldNum" sz="quarter" idx="12"/>
          </p:nvPr>
        </p:nvSpPr>
        <p:spPr/>
        <p:txBody>
          <a:bodyPr/>
          <a:lstStyle/>
          <a:p>
            <a:fld id="{4FAB73BC-B049-4115-A692-8D63A059BFB8}" type="slidenum">
              <a:rPr lang="en-US" smtClean="0"/>
              <a:t>2</a:t>
            </a:fld>
            <a:endParaRPr lang="en-US" dirty="0"/>
          </a:p>
        </p:txBody>
      </p:sp>
      <p:sp>
        <p:nvSpPr>
          <p:cNvPr id="5" name="Rectangle 4"/>
          <p:cNvSpPr/>
          <p:nvPr/>
        </p:nvSpPr>
        <p:spPr>
          <a:xfrm>
            <a:off x="546847" y="510605"/>
            <a:ext cx="10291482" cy="4308872"/>
          </a:xfrm>
          <a:prstGeom prst="rect">
            <a:avLst/>
          </a:prstGeom>
        </p:spPr>
        <p:txBody>
          <a:bodyPr wrap="square">
            <a:spAutoFit/>
          </a:bodyPr>
          <a:lstStyle/>
          <a:p>
            <a:r>
              <a:rPr lang="pl-PL" sz="3200" b="1" dirty="0"/>
              <a:t>FILEGROUP, FILE</a:t>
            </a:r>
          </a:p>
          <a:p>
            <a:endParaRPr lang="pl-PL" b="1" dirty="0"/>
          </a:p>
          <a:p>
            <a:r>
              <a:rPr lang="en-US" dirty="0"/>
              <a:t>At a minimum, every SQL Server database has two operating system files: a data file and a log file. </a:t>
            </a:r>
            <a:endParaRPr lang="pl-PL" dirty="0"/>
          </a:p>
          <a:p>
            <a:pPr marL="800100" lvl="1" indent="-342900">
              <a:buFont typeface="+mj-lt"/>
              <a:buAutoNum type="arabicPeriod"/>
            </a:pPr>
            <a:r>
              <a:rPr lang="en-US" dirty="0"/>
              <a:t>Data files contain data and objects such as tables, indexes, stored procedures, and views. </a:t>
            </a:r>
            <a:endParaRPr lang="pl-PL" dirty="0"/>
          </a:p>
          <a:p>
            <a:pPr marL="800100" lvl="1" indent="-342900">
              <a:buFont typeface="+mj-lt"/>
              <a:buAutoNum type="arabicPeriod"/>
            </a:pPr>
            <a:r>
              <a:rPr lang="en-US" dirty="0"/>
              <a:t>Log files contain the information that is required to recover all transactions in the database. Data files can be grouped together in filegroups for allocation and administration purposes.</a:t>
            </a:r>
            <a:endParaRPr lang="pl-PL" dirty="0"/>
          </a:p>
          <a:p>
            <a:endParaRPr lang="pl-PL" dirty="0"/>
          </a:p>
          <a:p>
            <a:r>
              <a:rPr lang="en-US" dirty="0"/>
              <a:t>Every database has a primary filegroup. This filegroup contains the primary data file and any secondary files that are not put into other filegroups.</a:t>
            </a:r>
            <a:endParaRPr lang="pl-PL" dirty="0"/>
          </a:p>
          <a:p>
            <a:endParaRPr lang="pl-PL" dirty="0"/>
          </a:p>
          <a:p>
            <a:r>
              <a:rPr lang="en-US" dirty="0"/>
              <a:t>User-defined filegroups can be created to group data files together for administrative, data allocation, and placement purposes.</a:t>
            </a:r>
            <a:endParaRPr lang="pl-PL" dirty="0"/>
          </a:p>
          <a:p>
            <a:endParaRPr lang="en-US" sz="1600" dirty="0"/>
          </a:p>
          <a:p>
            <a:r>
              <a:rPr lang="pl-PL" sz="1200" dirty="0">
                <a:hlinkClick r:id="rId2"/>
              </a:rPr>
              <a:t>https://docs.microsoft.com/en-us/sql/relational-databases/databases/database-files-and-filegroups?view=sql-server-2017</a:t>
            </a:r>
            <a:endParaRPr lang="pl-PL" sz="1200" dirty="0"/>
          </a:p>
          <a:p>
            <a:endParaRPr lang="pl-PL" sz="1600" i="1" dirty="0"/>
          </a:p>
        </p:txBody>
      </p:sp>
    </p:spTree>
    <p:extLst>
      <p:ext uri="{BB962C8B-B14F-4D97-AF65-F5344CB8AC3E}">
        <p14:creationId xmlns:p14="http://schemas.microsoft.com/office/powerpoint/2010/main" val="34970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stopki 1">
            <a:extLst>
              <a:ext uri="{FF2B5EF4-FFF2-40B4-BE49-F238E27FC236}">
                <a16:creationId xmlns:a16="http://schemas.microsoft.com/office/drawing/2014/main" id="{F40FB5C1-F011-458F-B9C8-3258DA894AF7}"/>
              </a:ext>
            </a:extLst>
          </p:cNvPr>
          <p:cNvSpPr>
            <a:spLocks noGrp="1"/>
          </p:cNvSpPr>
          <p:nvPr>
            <p:ph type="ftr" sz="quarter" idx="11"/>
          </p:nvPr>
        </p:nvSpPr>
        <p:spPr/>
        <p:txBody>
          <a:bodyPr/>
          <a:lstStyle/>
          <a:p>
            <a:r>
              <a:rPr lang="en-US"/>
              <a:t>Developing SQL Databases</a:t>
            </a:r>
            <a:endParaRPr lang="en-US" dirty="0"/>
          </a:p>
        </p:txBody>
      </p:sp>
      <p:sp>
        <p:nvSpPr>
          <p:cNvPr id="3" name="Symbol zastępczy numeru slajdu 2">
            <a:extLst>
              <a:ext uri="{FF2B5EF4-FFF2-40B4-BE49-F238E27FC236}">
                <a16:creationId xmlns:a16="http://schemas.microsoft.com/office/drawing/2014/main" id="{3EBB6722-E633-4BB7-9E20-AC3167CF00D0}"/>
              </a:ext>
            </a:extLst>
          </p:cNvPr>
          <p:cNvSpPr>
            <a:spLocks noGrp="1"/>
          </p:cNvSpPr>
          <p:nvPr>
            <p:ph type="sldNum" sz="quarter" idx="12"/>
          </p:nvPr>
        </p:nvSpPr>
        <p:spPr/>
        <p:txBody>
          <a:bodyPr/>
          <a:lstStyle/>
          <a:p>
            <a:fld id="{4FAB73BC-B049-4115-A692-8D63A059BFB8}" type="slidenum">
              <a:rPr lang="en-US" smtClean="0"/>
              <a:t>3</a:t>
            </a:fld>
            <a:endParaRPr lang="en-US" dirty="0"/>
          </a:p>
        </p:txBody>
      </p:sp>
      <p:pic>
        <p:nvPicPr>
          <p:cNvPr id="4" name="Obraz 3">
            <a:extLst>
              <a:ext uri="{FF2B5EF4-FFF2-40B4-BE49-F238E27FC236}">
                <a16:creationId xmlns:a16="http://schemas.microsoft.com/office/drawing/2014/main" id="{1FC57EA0-636F-4CA2-B97C-9D7456E08E37}"/>
              </a:ext>
            </a:extLst>
          </p:cNvPr>
          <p:cNvPicPr>
            <a:picLocks noChangeAspect="1"/>
          </p:cNvPicPr>
          <p:nvPr/>
        </p:nvPicPr>
        <p:blipFill>
          <a:blip r:embed="rId2"/>
          <a:stretch>
            <a:fillRect/>
          </a:stretch>
        </p:blipFill>
        <p:spPr>
          <a:xfrm>
            <a:off x="119062" y="1847850"/>
            <a:ext cx="11953875" cy="3162300"/>
          </a:xfrm>
          <a:prstGeom prst="rect">
            <a:avLst/>
          </a:prstGeom>
        </p:spPr>
      </p:pic>
    </p:spTree>
    <p:extLst>
      <p:ext uri="{BB962C8B-B14F-4D97-AF65-F5344CB8AC3E}">
        <p14:creationId xmlns:p14="http://schemas.microsoft.com/office/powerpoint/2010/main" val="3484433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stopki 1">
            <a:extLst>
              <a:ext uri="{FF2B5EF4-FFF2-40B4-BE49-F238E27FC236}">
                <a16:creationId xmlns:a16="http://schemas.microsoft.com/office/drawing/2014/main" id="{68487779-EDAC-482A-AF61-0F6E51A283B7}"/>
              </a:ext>
            </a:extLst>
          </p:cNvPr>
          <p:cNvSpPr>
            <a:spLocks noGrp="1"/>
          </p:cNvSpPr>
          <p:nvPr>
            <p:ph type="ftr" sz="quarter" idx="11"/>
          </p:nvPr>
        </p:nvSpPr>
        <p:spPr/>
        <p:txBody>
          <a:bodyPr/>
          <a:lstStyle/>
          <a:p>
            <a:r>
              <a:rPr lang="en-US"/>
              <a:t>Developing SQL Databases</a:t>
            </a:r>
            <a:endParaRPr lang="en-US" dirty="0"/>
          </a:p>
        </p:txBody>
      </p:sp>
      <p:sp>
        <p:nvSpPr>
          <p:cNvPr id="3" name="Symbol zastępczy numeru slajdu 2">
            <a:extLst>
              <a:ext uri="{FF2B5EF4-FFF2-40B4-BE49-F238E27FC236}">
                <a16:creationId xmlns:a16="http://schemas.microsoft.com/office/drawing/2014/main" id="{E98B2A25-BE2A-4E1E-9554-D5EFFD9DB5EA}"/>
              </a:ext>
            </a:extLst>
          </p:cNvPr>
          <p:cNvSpPr>
            <a:spLocks noGrp="1"/>
          </p:cNvSpPr>
          <p:nvPr>
            <p:ph type="sldNum" sz="quarter" idx="12"/>
          </p:nvPr>
        </p:nvSpPr>
        <p:spPr/>
        <p:txBody>
          <a:bodyPr/>
          <a:lstStyle/>
          <a:p>
            <a:fld id="{4FAB73BC-B049-4115-A692-8D63A059BFB8}" type="slidenum">
              <a:rPr lang="en-US" smtClean="0"/>
              <a:t>4</a:t>
            </a:fld>
            <a:endParaRPr lang="en-US" dirty="0"/>
          </a:p>
        </p:txBody>
      </p:sp>
      <p:pic>
        <p:nvPicPr>
          <p:cNvPr id="4" name="Obraz 3">
            <a:extLst>
              <a:ext uri="{FF2B5EF4-FFF2-40B4-BE49-F238E27FC236}">
                <a16:creationId xmlns:a16="http://schemas.microsoft.com/office/drawing/2014/main" id="{94A0EC90-BB7C-4890-B314-20FB802BDC57}"/>
              </a:ext>
            </a:extLst>
          </p:cNvPr>
          <p:cNvPicPr>
            <a:picLocks noChangeAspect="1"/>
          </p:cNvPicPr>
          <p:nvPr/>
        </p:nvPicPr>
        <p:blipFill>
          <a:blip r:embed="rId2"/>
          <a:stretch>
            <a:fillRect/>
          </a:stretch>
        </p:blipFill>
        <p:spPr>
          <a:xfrm>
            <a:off x="1590675" y="366712"/>
            <a:ext cx="9010650" cy="6124575"/>
          </a:xfrm>
          <a:prstGeom prst="rect">
            <a:avLst/>
          </a:prstGeom>
        </p:spPr>
      </p:pic>
    </p:spTree>
    <p:extLst>
      <p:ext uri="{BB962C8B-B14F-4D97-AF65-F5344CB8AC3E}">
        <p14:creationId xmlns:p14="http://schemas.microsoft.com/office/powerpoint/2010/main" val="3058349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Developing SQL Databases</a:t>
            </a:r>
          </a:p>
        </p:txBody>
      </p:sp>
      <p:sp>
        <p:nvSpPr>
          <p:cNvPr id="3" name="Slide Number Placeholder 2"/>
          <p:cNvSpPr>
            <a:spLocks noGrp="1"/>
          </p:cNvSpPr>
          <p:nvPr>
            <p:ph type="sldNum" sz="quarter" idx="12"/>
          </p:nvPr>
        </p:nvSpPr>
        <p:spPr/>
        <p:txBody>
          <a:bodyPr/>
          <a:lstStyle/>
          <a:p>
            <a:fld id="{4FAB73BC-B049-4115-A692-8D63A059BFB8}" type="slidenum">
              <a:rPr lang="en-US" smtClean="0"/>
              <a:t>5</a:t>
            </a:fld>
            <a:endParaRPr lang="en-US" dirty="0"/>
          </a:p>
        </p:txBody>
      </p:sp>
      <p:pic>
        <p:nvPicPr>
          <p:cNvPr id="4" name="Obraz 3">
            <a:extLst>
              <a:ext uri="{FF2B5EF4-FFF2-40B4-BE49-F238E27FC236}">
                <a16:creationId xmlns:a16="http://schemas.microsoft.com/office/drawing/2014/main" id="{6E3706CD-F13C-47E0-A0EE-5096D9871A38}"/>
              </a:ext>
            </a:extLst>
          </p:cNvPr>
          <p:cNvPicPr>
            <a:picLocks noChangeAspect="1"/>
          </p:cNvPicPr>
          <p:nvPr/>
        </p:nvPicPr>
        <p:blipFill>
          <a:blip r:embed="rId2"/>
          <a:stretch>
            <a:fillRect/>
          </a:stretch>
        </p:blipFill>
        <p:spPr>
          <a:xfrm>
            <a:off x="1890013" y="1335640"/>
            <a:ext cx="8562975" cy="3381375"/>
          </a:xfrm>
          <a:prstGeom prst="rect">
            <a:avLst/>
          </a:prstGeom>
        </p:spPr>
      </p:pic>
    </p:spTree>
    <p:extLst>
      <p:ext uri="{BB962C8B-B14F-4D97-AF65-F5344CB8AC3E}">
        <p14:creationId xmlns:p14="http://schemas.microsoft.com/office/powerpoint/2010/main" val="3052285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stopki 1">
            <a:extLst>
              <a:ext uri="{FF2B5EF4-FFF2-40B4-BE49-F238E27FC236}">
                <a16:creationId xmlns:a16="http://schemas.microsoft.com/office/drawing/2014/main" id="{98D2BA39-16B3-4CFE-A671-5DE9D64E1C5B}"/>
              </a:ext>
            </a:extLst>
          </p:cNvPr>
          <p:cNvSpPr>
            <a:spLocks noGrp="1"/>
          </p:cNvSpPr>
          <p:nvPr>
            <p:ph type="ftr" sz="quarter" idx="11"/>
          </p:nvPr>
        </p:nvSpPr>
        <p:spPr/>
        <p:txBody>
          <a:bodyPr/>
          <a:lstStyle/>
          <a:p>
            <a:r>
              <a:rPr lang="en-US"/>
              <a:t>Developing SQL Databases</a:t>
            </a:r>
            <a:endParaRPr lang="en-US" dirty="0"/>
          </a:p>
        </p:txBody>
      </p:sp>
      <p:sp>
        <p:nvSpPr>
          <p:cNvPr id="3" name="Symbol zastępczy numeru slajdu 2">
            <a:extLst>
              <a:ext uri="{FF2B5EF4-FFF2-40B4-BE49-F238E27FC236}">
                <a16:creationId xmlns:a16="http://schemas.microsoft.com/office/drawing/2014/main" id="{0026DB1D-FD98-4462-B3CF-16BC1D18EF63}"/>
              </a:ext>
            </a:extLst>
          </p:cNvPr>
          <p:cNvSpPr>
            <a:spLocks noGrp="1"/>
          </p:cNvSpPr>
          <p:nvPr>
            <p:ph type="sldNum" sz="quarter" idx="12"/>
          </p:nvPr>
        </p:nvSpPr>
        <p:spPr/>
        <p:txBody>
          <a:bodyPr/>
          <a:lstStyle/>
          <a:p>
            <a:fld id="{4FAB73BC-B049-4115-A692-8D63A059BFB8}" type="slidenum">
              <a:rPr lang="en-US" smtClean="0"/>
              <a:t>6</a:t>
            </a:fld>
            <a:endParaRPr lang="en-US" dirty="0"/>
          </a:p>
        </p:txBody>
      </p:sp>
      <p:pic>
        <p:nvPicPr>
          <p:cNvPr id="5" name="Obraz 4">
            <a:extLst>
              <a:ext uri="{FF2B5EF4-FFF2-40B4-BE49-F238E27FC236}">
                <a16:creationId xmlns:a16="http://schemas.microsoft.com/office/drawing/2014/main" id="{2B4D8DC6-3709-4812-BA9F-81ADFECD26AD}"/>
              </a:ext>
            </a:extLst>
          </p:cNvPr>
          <p:cNvPicPr>
            <a:picLocks noChangeAspect="1"/>
          </p:cNvPicPr>
          <p:nvPr/>
        </p:nvPicPr>
        <p:blipFill>
          <a:blip r:embed="rId2"/>
          <a:stretch>
            <a:fillRect/>
          </a:stretch>
        </p:blipFill>
        <p:spPr>
          <a:xfrm>
            <a:off x="61912" y="1238250"/>
            <a:ext cx="12068175" cy="4381500"/>
          </a:xfrm>
          <a:prstGeom prst="rect">
            <a:avLst/>
          </a:prstGeom>
        </p:spPr>
      </p:pic>
    </p:spTree>
    <p:extLst>
      <p:ext uri="{BB962C8B-B14F-4D97-AF65-F5344CB8AC3E}">
        <p14:creationId xmlns:p14="http://schemas.microsoft.com/office/powerpoint/2010/main" val="145084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stopki 1">
            <a:extLst>
              <a:ext uri="{FF2B5EF4-FFF2-40B4-BE49-F238E27FC236}">
                <a16:creationId xmlns:a16="http://schemas.microsoft.com/office/drawing/2014/main" id="{463EAA2E-35F4-4ACF-9B7B-96D1EA8CC703}"/>
              </a:ext>
            </a:extLst>
          </p:cNvPr>
          <p:cNvSpPr>
            <a:spLocks noGrp="1"/>
          </p:cNvSpPr>
          <p:nvPr>
            <p:ph type="ftr" sz="quarter" idx="11"/>
          </p:nvPr>
        </p:nvSpPr>
        <p:spPr/>
        <p:txBody>
          <a:bodyPr/>
          <a:lstStyle/>
          <a:p>
            <a:r>
              <a:rPr lang="en-US"/>
              <a:t>Developing SQL Databases</a:t>
            </a:r>
            <a:endParaRPr lang="en-US" dirty="0"/>
          </a:p>
        </p:txBody>
      </p:sp>
      <p:sp>
        <p:nvSpPr>
          <p:cNvPr id="3" name="Symbol zastępczy numeru slajdu 2">
            <a:extLst>
              <a:ext uri="{FF2B5EF4-FFF2-40B4-BE49-F238E27FC236}">
                <a16:creationId xmlns:a16="http://schemas.microsoft.com/office/drawing/2014/main" id="{F4DD1781-82BE-42C2-A226-0D200C878C7A}"/>
              </a:ext>
            </a:extLst>
          </p:cNvPr>
          <p:cNvSpPr>
            <a:spLocks noGrp="1"/>
          </p:cNvSpPr>
          <p:nvPr>
            <p:ph type="sldNum" sz="quarter" idx="12"/>
          </p:nvPr>
        </p:nvSpPr>
        <p:spPr/>
        <p:txBody>
          <a:bodyPr/>
          <a:lstStyle/>
          <a:p>
            <a:fld id="{4FAB73BC-B049-4115-A692-8D63A059BFB8}" type="slidenum">
              <a:rPr lang="en-US" smtClean="0"/>
              <a:t>7</a:t>
            </a:fld>
            <a:endParaRPr lang="en-US" dirty="0"/>
          </a:p>
        </p:txBody>
      </p:sp>
      <p:pic>
        <p:nvPicPr>
          <p:cNvPr id="4" name="Obraz 3">
            <a:extLst>
              <a:ext uri="{FF2B5EF4-FFF2-40B4-BE49-F238E27FC236}">
                <a16:creationId xmlns:a16="http://schemas.microsoft.com/office/drawing/2014/main" id="{1C92E84C-6519-4EA0-B3E1-9D136D6EE9AE}"/>
              </a:ext>
            </a:extLst>
          </p:cNvPr>
          <p:cNvPicPr>
            <a:picLocks noChangeAspect="1"/>
          </p:cNvPicPr>
          <p:nvPr/>
        </p:nvPicPr>
        <p:blipFill>
          <a:blip r:embed="rId2"/>
          <a:stretch>
            <a:fillRect/>
          </a:stretch>
        </p:blipFill>
        <p:spPr>
          <a:xfrm>
            <a:off x="2533650" y="1476375"/>
            <a:ext cx="7124700" cy="3905250"/>
          </a:xfrm>
          <a:prstGeom prst="rect">
            <a:avLst/>
          </a:prstGeom>
        </p:spPr>
      </p:pic>
    </p:spTree>
    <p:extLst>
      <p:ext uri="{BB962C8B-B14F-4D97-AF65-F5344CB8AC3E}">
        <p14:creationId xmlns:p14="http://schemas.microsoft.com/office/powerpoint/2010/main" val="1377760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stopki 1">
            <a:extLst>
              <a:ext uri="{FF2B5EF4-FFF2-40B4-BE49-F238E27FC236}">
                <a16:creationId xmlns:a16="http://schemas.microsoft.com/office/drawing/2014/main" id="{92A07DEA-65A5-45B7-A8E6-6925D1640921}"/>
              </a:ext>
            </a:extLst>
          </p:cNvPr>
          <p:cNvSpPr>
            <a:spLocks noGrp="1"/>
          </p:cNvSpPr>
          <p:nvPr>
            <p:ph type="ftr" sz="quarter" idx="11"/>
          </p:nvPr>
        </p:nvSpPr>
        <p:spPr>
          <a:xfrm>
            <a:off x="3869268" y="6356350"/>
            <a:ext cx="5911517" cy="365125"/>
          </a:xfrm>
        </p:spPr>
        <p:txBody>
          <a:bodyPr/>
          <a:lstStyle/>
          <a:p>
            <a:r>
              <a:rPr lang="en-US"/>
              <a:t>Developing SQL Databases</a:t>
            </a:r>
            <a:endParaRPr lang="en-US" dirty="0"/>
          </a:p>
        </p:txBody>
      </p:sp>
      <p:sp>
        <p:nvSpPr>
          <p:cNvPr id="3" name="Symbol zastępczy numeru slajdu 2">
            <a:extLst>
              <a:ext uri="{FF2B5EF4-FFF2-40B4-BE49-F238E27FC236}">
                <a16:creationId xmlns:a16="http://schemas.microsoft.com/office/drawing/2014/main" id="{4FC34F9C-32CE-4C29-ACAD-7035D3C23318}"/>
              </a:ext>
            </a:extLst>
          </p:cNvPr>
          <p:cNvSpPr>
            <a:spLocks noGrp="1"/>
          </p:cNvSpPr>
          <p:nvPr>
            <p:ph type="sldNum" sz="quarter" idx="12"/>
          </p:nvPr>
        </p:nvSpPr>
        <p:spPr>
          <a:xfrm>
            <a:off x="10634135" y="6356350"/>
            <a:ext cx="1530927" cy="365125"/>
          </a:xfrm>
        </p:spPr>
        <p:txBody>
          <a:bodyPr/>
          <a:lstStyle/>
          <a:p>
            <a:fld id="{4FAB73BC-B049-4115-A692-8D63A059BFB8}" type="slidenum">
              <a:rPr lang="en-US" smtClean="0"/>
              <a:t>8</a:t>
            </a:fld>
            <a:endParaRPr lang="en-US" dirty="0"/>
          </a:p>
        </p:txBody>
      </p:sp>
      <p:pic>
        <p:nvPicPr>
          <p:cNvPr id="5" name="Obraz 4">
            <a:extLst>
              <a:ext uri="{FF2B5EF4-FFF2-40B4-BE49-F238E27FC236}">
                <a16:creationId xmlns:a16="http://schemas.microsoft.com/office/drawing/2014/main" id="{5C96446C-9881-44E2-A1FB-E01C80C1AB03}"/>
              </a:ext>
            </a:extLst>
          </p:cNvPr>
          <p:cNvPicPr>
            <a:picLocks noChangeAspect="1"/>
          </p:cNvPicPr>
          <p:nvPr/>
        </p:nvPicPr>
        <p:blipFill>
          <a:blip r:embed="rId2"/>
          <a:stretch>
            <a:fillRect/>
          </a:stretch>
        </p:blipFill>
        <p:spPr>
          <a:xfrm>
            <a:off x="1766887" y="409575"/>
            <a:ext cx="8658225" cy="6038850"/>
          </a:xfrm>
          <a:prstGeom prst="rect">
            <a:avLst/>
          </a:prstGeom>
        </p:spPr>
      </p:pic>
    </p:spTree>
    <p:extLst>
      <p:ext uri="{BB962C8B-B14F-4D97-AF65-F5344CB8AC3E}">
        <p14:creationId xmlns:p14="http://schemas.microsoft.com/office/powerpoint/2010/main" val="1039522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Developing SQL Databases</a:t>
            </a:r>
          </a:p>
        </p:txBody>
      </p:sp>
      <p:sp>
        <p:nvSpPr>
          <p:cNvPr id="3" name="Slide Number Placeholder 2"/>
          <p:cNvSpPr>
            <a:spLocks noGrp="1"/>
          </p:cNvSpPr>
          <p:nvPr>
            <p:ph type="sldNum" sz="quarter" idx="12"/>
          </p:nvPr>
        </p:nvSpPr>
        <p:spPr/>
        <p:txBody>
          <a:bodyPr/>
          <a:lstStyle/>
          <a:p>
            <a:fld id="{4FAB73BC-B049-4115-A692-8D63A059BFB8}" type="slidenum">
              <a:rPr lang="en-US" smtClean="0"/>
              <a:t>9</a:t>
            </a:fld>
            <a:endParaRPr lang="en-US" dirty="0"/>
          </a:p>
        </p:txBody>
      </p:sp>
      <p:sp>
        <p:nvSpPr>
          <p:cNvPr id="5" name="Rectangle 4"/>
          <p:cNvSpPr/>
          <p:nvPr/>
        </p:nvSpPr>
        <p:spPr>
          <a:xfrm>
            <a:off x="546847" y="510605"/>
            <a:ext cx="10291482" cy="3077766"/>
          </a:xfrm>
          <a:prstGeom prst="rect">
            <a:avLst/>
          </a:prstGeom>
        </p:spPr>
        <p:txBody>
          <a:bodyPr wrap="square">
            <a:spAutoFit/>
          </a:bodyPr>
          <a:lstStyle/>
          <a:p>
            <a:r>
              <a:rPr lang="en-US" sz="3200" b="1" dirty="0"/>
              <a:t>Fill Strategy</a:t>
            </a:r>
            <a:endParaRPr lang="pl-PL" sz="3200" b="1" dirty="0"/>
          </a:p>
          <a:p>
            <a:endParaRPr lang="pl-PL" b="1" dirty="0"/>
          </a:p>
          <a:p>
            <a:pPr lvl="1"/>
            <a:r>
              <a:rPr lang="en-US" dirty="0"/>
              <a:t>Filegroups use a proportional fill strategy across all the files within each filegroup. As data is written to the filegroup, the SQL Server Database Engine writes an amount proportional to the free space in the file to each file within the filegroup, instead of writing all the data to the first file until full. It then writes to the next file. </a:t>
            </a:r>
            <a:endParaRPr lang="pl-PL" dirty="0"/>
          </a:p>
          <a:p>
            <a:pPr lvl="1"/>
            <a:endParaRPr lang="pl-PL" dirty="0"/>
          </a:p>
          <a:p>
            <a:pPr lvl="1"/>
            <a:r>
              <a:rPr lang="en-US" dirty="0"/>
              <a:t>As soon as all the files in a filegroup are full, the SQL Server Database Engine automatically expands one file at a time in a round-robin manner to allow for more data, provided that the database is set to grow automatically.</a:t>
            </a:r>
            <a:endParaRPr lang="pl-PL" sz="1600" i="1" dirty="0"/>
          </a:p>
        </p:txBody>
      </p:sp>
    </p:spTree>
    <p:extLst>
      <p:ext uri="{BB962C8B-B14F-4D97-AF65-F5344CB8AC3E}">
        <p14:creationId xmlns:p14="http://schemas.microsoft.com/office/powerpoint/2010/main" val="3698515804"/>
      </p:ext>
    </p:extLst>
  </p:cSld>
  <p:clrMapOvr>
    <a:masterClrMapping/>
  </p:clrMapOvr>
</p:sld>
</file>

<file path=ppt/theme/theme1.xml><?xml version="1.0" encoding="utf-8"?>
<a:theme xmlns:a="http://schemas.openxmlformats.org/drawingml/2006/main" name="Ramka">
  <a:themeElements>
    <a:clrScheme name="Ramka">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Ramka">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amka">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1383</TotalTime>
  <Words>993</Words>
  <Application>Microsoft Office PowerPoint</Application>
  <PresentationFormat>Panoramiczny</PresentationFormat>
  <Paragraphs>83</Paragraphs>
  <Slides>15</Slides>
  <Notes>0</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15</vt:i4>
      </vt:variant>
    </vt:vector>
  </HeadingPairs>
  <TitlesOfParts>
    <vt:vector size="20" baseType="lpstr">
      <vt:lpstr>Arial</vt:lpstr>
      <vt:lpstr>Calibri</vt:lpstr>
      <vt:lpstr>Corbel</vt:lpstr>
      <vt:lpstr>Wingdings 2</vt:lpstr>
      <vt:lpstr>Ramka</vt:lpstr>
      <vt:lpstr>Developing SQL Databases</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Fundamentals</dc:title>
  <dc:creator>Tomek</dc:creator>
  <cp:lastModifiedBy>Tomek Kostyrka</cp:lastModifiedBy>
  <cp:revision>545</cp:revision>
  <dcterms:created xsi:type="dcterms:W3CDTF">2016-10-31T15:19:50Z</dcterms:created>
  <dcterms:modified xsi:type="dcterms:W3CDTF">2018-12-09T10:50:27Z</dcterms:modified>
</cp:coreProperties>
</file>