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11"/>
  </p:notesMasterIdLst>
  <p:sldIdLst>
    <p:sldId id="256" r:id="rId2"/>
    <p:sldId id="258" r:id="rId3"/>
    <p:sldId id="272" r:id="rId4"/>
    <p:sldId id="274" r:id="rId5"/>
    <p:sldId id="276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8" y="108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97B5-CD53-4045-9EAB-8675E61DEBFF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E2F4-43B8-4444-AA47-B1745BCB38D5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EBDA-92E6-40EF-8B05-F511C7F9FEF3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470-A926-4F8F-B54B-9CD8FE1AE246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53AE-6942-4706-95D7-B941FA946658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E8E-F3D1-43D3-AA4E-AD1474DCFEA5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4977-84DE-42EE-A6BE-94658AD3A20A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78A-6273-4B7A-8481-BC3DC51245D3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314A-B21F-46BB-BE72-50070CD80ECC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3F01-2333-4625-81F9-3F061226A6CA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27E7-0EFF-4D9C-9765-9427F2C57259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D9E37C-E6FE-426E-AAEF-6A78AD0B3306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Developing SQL Databases</a:t>
            </a:r>
            <a:endParaRPr lang="pl-PL" b="1" dirty="0">
              <a:cs typeface="Arial" panose="020B060402020202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Creating</a:t>
            </a:r>
            <a:r>
              <a:rPr lang="pl-PL" dirty="0"/>
              <a:t> and </a:t>
            </a:r>
            <a:r>
              <a:rPr lang="pl-PL" dirty="0" err="1"/>
              <a:t>Altering</a:t>
            </a:r>
            <a:r>
              <a:rPr lang="pl-PL" dirty="0"/>
              <a:t> </a:t>
            </a:r>
            <a:r>
              <a:rPr lang="pl-PL" dirty="0" err="1"/>
              <a:t>Tables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CREATE TABLE</a:t>
            </a:r>
          </a:p>
          <a:p>
            <a:r>
              <a:rPr lang="pl-PL" dirty="0"/>
              <a:t>ALTER TABLE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5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l-PL" sz="2400" b="1" dirty="0" err="1"/>
              <a:t>Table</a:t>
            </a:r>
            <a:endParaRPr lang="pl-PL" sz="2400" b="1" dirty="0"/>
          </a:p>
          <a:p>
            <a:pPr lvl="1" algn="just"/>
            <a:endParaRPr lang="pl-PL" b="1" dirty="0"/>
          </a:p>
          <a:p>
            <a:pPr lvl="1"/>
            <a:r>
              <a:rPr lang="en-US" dirty="0"/>
              <a:t>In SQL Server, the table is the main method used for storing data. Every table belongs to</a:t>
            </a:r>
          </a:p>
          <a:p>
            <a:pPr lvl="1"/>
            <a:r>
              <a:rPr lang="pl-PL" dirty="0" err="1"/>
              <a:t>exactly</a:t>
            </a:r>
            <a:r>
              <a:rPr lang="pl-PL" dirty="0"/>
              <a:t> one </a:t>
            </a:r>
            <a:r>
              <a:rPr lang="pl-PL" dirty="0" err="1"/>
              <a:t>database</a:t>
            </a:r>
            <a:r>
              <a:rPr lang="pl-PL" dirty="0"/>
              <a:t>.</a:t>
            </a:r>
          </a:p>
          <a:p>
            <a:pPr lvl="1"/>
            <a:endParaRPr lang="pl-PL" dirty="0"/>
          </a:p>
          <a:p>
            <a:pPr lvl="1"/>
            <a:r>
              <a:rPr lang="en-US" dirty="0"/>
              <a:t>Other variations on tables that are covered elsewhere in this </a:t>
            </a:r>
            <a:r>
              <a:rPr lang="pl-PL" smtClean="0"/>
              <a:t>course</a:t>
            </a:r>
            <a:r>
              <a:rPr lang="en-US" smtClean="0"/>
              <a:t> </a:t>
            </a:r>
            <a:r>
              <a:rPr lang="en-US" dirty="0"/>
              <a:t>are as follows:</a:t>
            </a:r>
            <a:endParaRPr lang="pl-PL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Temporary tables</a:t>
            </a:r>
            <a:r>
              <a:rPr lang="en-US" b="1" dirty="0"/>
              <a:t> </a:t>
            </a:r>
            <a:r>
              <a:rPr lang="en-US" dirty="0"/>
              <a:t>are base tables that exist in </a:t>
            </a:r>
            <a:r>
              <a:rPr lang="en-US" dirty="0" err="1"/>
              <a:t>tempdb</a:t>
            </a:r>
            <a:r>
              <a:rPr lang="en-US" dirty="0"/>
              <a:t> and last only as long as a session</a:t>
            </a:r>
            <a:r>
              <a:rPr lang="pl-PL" dirty="0"/>
              <a:t> </a:t>
            </a:r>
            <a:r>
              <a:rPr lang="en-US" dirty="0"/>
              <a:t>or scope referencing them endures</a:t>
            </a:r>
            <a:r>
              <a:rPr lang="pl-PL" dirty="0"/>
              <a:t>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Table variables </a:t>
            </a:r>
            <a:r>
              <a:rPr lang="en-US" dirty="0"/>
              <a:t>are variables that can store data but only for the duration of a T-SQL</a:t>
            </a:r>
            <a:r>
              <a:rPr lang="pl-PL" dirty="0"/>
              <a:t> </a:t>
            </a:r>
            <a:r>
              <a:rPr lang="en-US" dirty="0"/>
              <a:t>batch</a:t>
            </a:r>
            <a:r>
              <a:rPr lang="pl-PL" dirty="0"/>
              <a:t>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Views</a:t>
            </a:r>
            <a:r>
              <a:rPr lang="en-US" b="1" dirty="0"/>
              <a:t>, </a:t>
            </a:r>
            <a:r>
              <a:rPr lang="en-US" dirty="0"/>
              <a:t>which are not base tables but are derived from queries against base tables, </a:t>
            </a:r>
            <a:r>
              <a:rPr lang="en-US" dirty="0" err="1"/>
              <a:t>appea</a:t>
            </a:r>
            <a:r>
              <a:rPr lang="pl-PL" dirty="0"/>
              <a:t>r </a:t>
            </a:r>
            <a:r>
              <a:rPr lang="en-US" dirty="0"/>
              <a:t>just like tables but do not store data</a:t>
            </a:r>
            <a:r>
              <a:rPr lang="pl-PL" dirty="0"/>
              <a:t>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Indexed views </a:t>
            </a:r>
            <a:r>
              <a:rPr lang="en-US" dirty="0"/>
              <a:t>store data but are defined as views and are updated whenever the base</a:t>
            </a:r>
            <a:r>
              <a:rPr lang="pl-PL" dirty="0"/>
              <a:t> </a:t>
            </a:r>
            <a:r>
              <a:rPr lang="en-US" dirty="0"/>
              <a:t>tables are updated.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Derived tables </a:t>
            </a:r>
            <a:r>
              <a:rPr lang="en-US" dirty="0"/>
              <a:t>and table expressions are subqueries that are referenced like tables in</a:t>
            </a:r>
            <a:r>
              <a:rPr lang="pl-PL" dirty="0"/>
              <a:t> </a:t>
            </a:r>
            <a:r>
              <a:rPr lang="en-US" dirty="0"/>
              <a:t>queries</a:t>
            </a:r>
            <a:r>
              <a:rPr lang="pl-PL" dirty="0"/>
              <a:t>.</a:t>
            </a:r>
            <a:endParaRPr lang="en-US" dirty="0"/>
          </a:p>
          <a:p>
            <a:pPr lvl="1"/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7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l-PL" sz="2400" b="1" dirty="0"/>
              <a:t>CREATE TABLE</a:t>
            </a:r>
          </a:p>
          <a:p>
            <a:pPr lvl="1" algn="just"/>
            <a:endParaRPr lang="pl-PL" b="1" dirty="0"/>
          </a:p>
          <a:p>
            <a:pPr lvl="1"/>
            <a:r>
              <a:rPr lang="en-US" dirty="0"/>
              <a:t>You must specify:</a:t>
            </a:r>
            <a:endParaRPr lang="pl-PL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table name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table columns, including: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Column </a:t>
            </a:r>
            <a:r>
              <a:rPr lang="en-US" b="1" dirty="0"/>
              <a:t>names</a:t>
            </a:r>
            <a:r>
              <a:rPr lang="en-US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Column </a:t>
            </a:r>
            <a:r>
              <a:rPr lang="en-US" b="1" dirty="0"/>
              <a:t>data types</a:t>
            </a:r>
            <a:r>
              <a:rPr lang="en-US" dirty="0"/>
              <a:t>.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xmlns="" id="{C491F154-8B57-470E-8A0A-8021500C3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408" y="3063387"/>
            <a:ext cx="5175727" cy="264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8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l-PL" sz="2400" b="1" dirty="0"/>
              <a:t>CREATE TABLE</a:t>
            </a:r>
          </a:p>
          <a:p>
            <a:pPr lvl="1" algn="just"/>
            <a:endParaRPr lang="pl-PL" b="1" dirty="0"/>
          </a:p>
          <a:p>
            <a:pPr lvl="1"/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dirty="0" err="1"/>
              <a:t>specify</a:t>
            </a:r>
            <a:r>
              <a:rPr lang="pl-PL" dirty="0"/>
              <a:t> f</a:t>
            </a:r>
            <a:r>
              <a:rPr lang="en-US" dirty="0"/>
              <a:t>or columns:</a:t>
            </a:r>
            <a:endParaRPr lang="pl-PL" dirty="0"/>
          </a:p>
          <a:p>
            <a:pPr lvl="1"/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pl-PL" dirty="0"/>
              <a:t>T</a:t>
            </a:r>
            <a:r>
              <a:rPr lang="en-US" dirty="0"/>
              <a:t>he </a:t>
            </a:r>
            <a:r>
              <a:rPr lang="en-US" b="1" dirty="0"/>
              <a:t>lengths</a:t>
            </a:r>
            <a:r>
              <a:rPr lang="en-US" dirty="0"/>
              <a:t> of character data types, such as (15).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precision</a:t>
            </a:r>
            <a:r>
              <a:rPr lang="en-US" dirty="0"/>
              <a:t> of numeric and some date data types.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Optional special types of columns (computed, sparse, IDENTITY, ROWGUIDCOL),</a:t>
            </a:r>
            <a:r>
              <a:rPr lang="pl-PL" dirty="0"/>
              <a:t> </a:t>
            </a:r>
            <a:r>
              <a:rPr lang="en-US" dirty="0"/>
              <a:t>such as IDENTITY.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collation of the column (normally used only if you need to specify a non-default</a:t>
            </a:r>
            <a:r>
              <a:rPr lang="pl-PL" dirty="0"/>
              <a:t> </a:t>
            </a:r>
            <a:r>
              <a:rPr lang="en-US" dirty="0"/>
              <a:t>collation).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xmlns="" id="{422F56B4-B91D-48B5-9CDC-4F987AEDD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945" y="3784600"/>
            <a:ext cx="73723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4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l-PL" sz="2400" b="1" dirty="0"/>
              <a:t>CREATE TABLE</a:t>
            </a:r>
          </a:p>
          <a:p>
            <a:pPr lvl="1" algn="just"/>
            <a:endParaRPr lang="pl-PL" b="1" dirty="0"/>
          </a:p>
          <a:p>
            <a:pPr lvl="1"/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dirty="0" err="1"/>
              <a:t>specify</a:t>
            </a:r>
            <a:r>
              <a:rPr lang="pl-PL" dirty="0"/>
              <a:t> </a:t>
            </a:r>
            <a:r>
              <a:rPr lang="pl-PL" b="1" dirty="0"/>
              <a:t>CONSTRAINTS</a:t>
            </a:r>
            <a:r>
              <a:rPr lang="pl-PL" dirty="0"/>
              <a:t> </a:t>
            </a:r>
            <a:r>
              <a:rPr lang="en-US" dirty="0"/>
              <a:t>, including:</a:t>
            </a:r>
            <a:endParaRPr lang="pl-PL" dirty="0"/>
          </a:p>
          <a:p>
            <a:pPr lvl="1"/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Nullability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Default</a:t>
            </a:r>
            <a:endParaRPr lang="pl-PL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Check</a:t>
            </a:r>
            <a:endParaRPr lang="pl-PL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Primary </a:t>
            </a:r>
            <a:r>
              <a:rPr lang="en-US" dirty="0" err="1"/>
              <a:t>ke</a:t>
            </a:r>
            <a:r>
              <a:rPr lang="pl-PL" dirty="0"/>
              <a:t>y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Foreign key</a:t>
            </a:r>
            <a:endParaRPr lang="pl-PL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Uniqu</a:t>
            </a:r>
            <a:r>
              <a:rPr lang="pl-PL" dirty="0"/>
              <a:t>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xmlns="" id="{15AD3FB1-C58D-40A6-BD0C-32C406575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795" y="3617385"/>
            <a:ext cx="78105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5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l-PL" sz="2400" b="1" dirty="0"/>
              <a:t>CREATE TABLE</a:t>
            </a:r>
          </a:p>
          <a:p>
            <a:pPr lvl="1" algn="just"/>
            <a:endParaRPr lang="pl-PL" b="1" dirty="0"/>
          </a:p>
          <a:p>
            <a:pPr lvl="1"/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dirty="0" err="1"/>
              <a:t>specify</a:t>
            </a:r>
            <a:r>
              <a:rPr lang="pl-PL" dirty="0"/>
              <a:t> </a:t>
            </a:r>
            <a:r>
              <a:rPr lang="en-US" dirty="0"/>
              <a:t>Possible table storage directions, including:</a:t>
            </a:r>
            <a:endParaRPr lang="pl-PL" dirty="0"/>
          </a:p>
          <a:p>
            <a:pPr lvl="1"/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Filegroup</a:t>
            </a:r>
            <a:endParaRPr lang="pl-PL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Partition schema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Table compression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xmlns="" id="{70466D8F-E70B-4505-A02D-4DF645422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670" y="2974975"/>
            <a:ext cx="61436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7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l-PL" sz="2400" b="1" dirty="0"/>
              <a:t>ALTER TABLE</a:t>
            </a:r>
          </a:p>
          <a:p>
            <a:pPr lvl="1" algn="just"/>
            <a:endParaRPr lang="pl-PL" b="1" dirty="0"/>
          </a:p>
          <a:p>
            <a:pPr lvl="1"/>
            <a:r>
              <a:rPr lang="en-US" dirty="0"/>
              <a:t>After you have created a table, you can use the ALTER TABLE command to change the table's</a:t>
            </a:r>
          </a:p>
          <a:p>
            <a:pPr lvl="1"/>
            <a:r>
              <a:rPr lang="en-US" dirty="0"/>
              <a:t>structure and add or remove certain table properties, such as table constraints. You can use</a:t>
            </a:r>
          </a:p>
          <a:p>
            <a:pPr lvl="1"/>
            <a:r>
              <a:rPr lang="en-US" dirty="0"/>
              <a:t>ALTER TABLE to:</a:t>
            </a:r>
            <a:endParaRPr lang="pl-PL" dirty="0"/>
          </a:p>
          <a:p>
            <a:pPr lvl="1"/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Add or remove a column, including a computed column.</a:t>
            </a:r>
            <a:endParaRPr lang="pl-PL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Change the data type of a column.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Change a column's nullability (that is, from NULL to NOT NULL, or vice versa).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Add or remove a constraint, including the following: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Primary key constraint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Unique constraint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constraint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Check constraint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Default constraint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xmlns="" id="{896D17CA-6BAD-457B-B1B6-E1D24BB4A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323" y="3584575"/>
            <a:ext cx="48672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6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l-PL" sz="2400" b="1" dirty="0"/>
              <a:t>ALTER TABLE</a:t>
            </a:r>
          </a:p>
          <a:p>
            <a:pPr lvl="1" algn="just"/>
            <a:endParaRPr lang="pl-PL" b="1" dirty="0"/>
          </a:p>
          <a:p>
            <a:pPr lvl="1"/>
            <a:r>
              <a:rPr lang="en-US" dirty="0"/>
              <a:t>You </a:t>
            </a:r>
            <a:r>
              <a:rPr lang="en-US" b="1" dirty="0">
                <a:highlight>
                  <a:srgbClr val="FFFF00"/>
                </a:highlight>
              </a:rPr>
              <a:t>cannot</a:t>
            </a:r>
            <a:r>
              <a:rPr lang="en-US" dirty="0"/>
              <a:t> use ALTER TABLE to:</a:t>
            </a:r>
            <a:endParaRPr lang="pl-PL" dirty="0"/>
          </a:p>
          <a:p>
            <a:pPr lvl="1"/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Change a column name.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Add an identity property.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Remove an identity property.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xmlns="" id="{2F61C4A8-30BE-4490-A60F-277A7212F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517" y="3251445"/>
            <a:ext cx="6015618" cy="236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89205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1065</TotalTime>
  <Words>442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 2</vt:lpstr>
      <vt:lpstr>Ramka</vt:lpstr>
      <vt:lpstr>Developing SQL Databases</vt:lpstr>
      <vt:lpstr>Creating and Altering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Kostyrka Tomasz</cp:lastModifiedBy>
  <cp:revision>350</cp:revision>
  <dcterms:created xsi:type="dcterms:W3CDTF">2016-10-31T15:19:50Z</dcterms:created>
  <dcterms:modified xsi:type="dcterms:W3CDTF">2018-10-04T22:20:38Z</dcterms:modified>
</cp:coreProperties>
</file>