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5"/>
  </p:notesMasterIdLst>
  <p:sldIdLst>
    <p:sldId id="256" r:id="rId2"/>
    <p:sldId id="258" r:id="rId3"/>
    <p:sldId id="300" r:id="rId4"/>
    <p:sldId id="311" r:id="rId5"/>
    <p:sldId id="305" r:id="rId6"/>
    <p:sldId id="308" r:id="rId7"/>
    <p:sldId id="309" r:id="rId8"/>
    <p:sldId id="317" r:id="rId9"/>
    <p:sldId id="312" r:id="rId10"/>
    <p:sldId id="313" r:id="rId11"/>
    <p:sldId id="314" r:id="rId12"/>
    <p:sldId id="315" r:id="rId13"/>
    <p:sldId id="31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70" d="100"/>
          <a:sy n="70" d="100"/>
        </p:scale>
        <p:origin x="78" y="42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05/10/2018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97215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3444B85D-4B57-472C-8DD4-FDA669F5C89C}"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86DAE37-9079-4276-8056-E7DE6B675919}"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C133C7E-64A3-4656-84AA-269A7B32C9FE}" type="datetime1">
              <a:rPr lang="en-US" smtClean="0"/>
              <a:t>10/5/2018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E4B2DCA-6B5C-4D3D-B0DA-9A98461CE37D}"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CDB770FF-3CA4-4967-90AE-7816CB21DF64}" type="datetime1">
              <a:rPr lang="en-US" smtClean="0"/>
              <a:t>10/5/2018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1820C44E-7A59-485F-A2DA-EEE6941FE8C3}"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58EB5CE1-7949-43C3-A6B5-483F2AECF10F}" type="datetime1">
              <a:rPr lang="en-US" smtClean="0"/>
              <a:t>10/5/2018</a:t>
            </a:fld>
            <a:endParaRPr lang="en-US" dirty="0"/>
          </a:p>
        </p:txBody>
      </p:sp>
      <p:sp>
        <p:nvSpPr>
          <p:cNvPr id="11" name="Footer Placeholder 10"/>
          <p:cNvSpPr>
            <a:spLocks noGrp="1"/>
          </p:cNvSpPr>
          <p:nvPr>
            <p:ph type="ftr" sz="quarter" idx="11"/>
          </p:nvPr>
        </p:nvSpPr>
        <p:spPr/>
        <p:txBody>
          <a:bodyPr/>
          <a:lstStyle/>
          <a:p>
            <a:r>
              <a:rPr lang="en-US" smtClean="0"/>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3B62C5C9-749C-44F2-8F80-026C40C9EA66}" type="datetime1">
              <a:rPr lang="en-US" smtClean="0"/>
              <a:t>10/5/2018</a:t>
            </a:fld>
            <a:endParaRPr lang="en-US" dirty="0"/>
          </a:p>
        </p:txBody>
      </p:sp>
      <p:sp>
        <p:nvSpPr>
          <p:cNvPr id="7" name="Footer Placeholder 6"/>
          <p:cNvSpPr>
            <a:spLocks noGrp="1"/>
          </p:cNvSpPr>
          <p:nvPr>
            <p:ph type="ftr" sz="quarter" idx="11"/>
          </p:nvPr>
        </p:nvSpPr>
        <p:spPr/>
        <p:txBody>
          <a:bodyPr/>
          <a:lstStyle/>
          <a:p>
            <a:r>
              <a:rPr lang="en-US" smtClean="0"/>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135BC2-3C2E-4301-BA61-27B900D06E49}" type="datetime1">
              <a:rPr lang="en-US" smtClean="0"/>
              <a:t>10/5/2018</a:t>
            </a:fld>
            <a:endParaRPr lang="en-US" dirty="0"/>
          </a:p>
        </p:txBody>
      </p:sp>
      <p:sp>
        <p:nvSpPr>
          <p:cNvPr id="6" name="Footer Placeholder 5"/>
          <p:cNvSpPr>
            <a:spLocks noGrp="1"/>
          </p:cNvSpPr>
          <p:nvPr>
            <p:ph type="ftr" sz="quarter" idx="11"/>
          </p:nvPr>
        </p:nvSpPr>
        <p:spPr/>
        <p:txBody>
          <a:bodyPr/>
          <a:lstStyle/>
          <a:p>
            <a:r>
              <a:rPr lang="en-US" smtClean="0"/>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84B450C5-AB0D-4F8E-9242-1F2EE597993F}" type="datetime1">
              <a:rPr lang="en-US" smtClean="0"/>
              <a:t>10/5/2018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D8F0F32-51BC-427C-9563-5BF865B9AF76}" type="datetime1">
              <a:rPr lang="en-US" smtClean="0"/>
              <a:t>10/5/2018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F730105-FBDA-4FAB-AF39-847AB6691494}" type="datetime1">
              <a:rPr lang="en-US" smtClean="0"/>
              <a:t>10/5/2018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Stored Procedures</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a:t>IF/ELSE</a:t>
            </a:r>
            <a:endParaRPr lang="en-US" sz="2800" b="1" dirty="0"/>
          </a:p>
          <a:p>
            <a:endParaRPr lang="en-US" dirty="0"/>
          </a:p>
          <a:p>
            <a:r>
              <a:rPr lang="en-US" dirty="0"/>
              <a:t>The IF/ELSE construct gives you the ability to conditionally execute code. You enter an expression after the IF keyword, and if the expression evaluates as true, the statement or block of statements after the IF statement will be executed. You can use the optional ELSE to add a different statement or block of statements that will be executed if the expression in the IF statement evaluates to false.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10</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34002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WHILE</a:t>
            </a:r>
            <a:endParaRPr lang="en-US" sz="2800" b="1" dirty="0"/>
          </a:p>
          <a:p>
            <a:endParaRPr lang="en-US" dirty="0"/>
          </a:p>
          <a:p>
            <a:r>
              <a:rPr lang="en-US" dirty="0"/>
              <a:t>With the WHILE construct, you can create loops inside T-SQL in order to execute a statement block as long as a condition continues to evaluate to true. You can use the WHILE construct in cursors or you can use it by itself. The keyword WHILE is followed by a condition that evaluates to either true or false. If the condition evaluates to true when it’s first tested, the control of execution enters the loop, finishes the commands inside the loop the first time, and then tests the condition. Each time the loop is repeated, the WHILE condition is retested.</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01502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a:t>WAITFOR</a:t>
            </a:r>
            <a:endParaRPr lang="en-US" sz="2800" b="1" dirty="0"/>
          </a:p>
          <a:p>
            <a:endParaRPr lang="en-US" dirty="0"/>
          </a:p>
          <a:p>
            <a:r>
              <a:rPr lang="en-US" dirty="0"/>
              <a:t>The WAITFOR command does not exactly change control flow or cause branching, but it fits here because it can cause execution of statements to pause for a specified period of time. WAITFOR has three options: WAITFOR DELAY, WAITFOR TIME, and WAITFOR RECEIVE. (WAITFOR RECEIVE is used only with Service Broker.)</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77348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GOTO</a:t>
            </a:r>
            <a:endParaRPr lang="en-US" sz="2800" b="1" dirty="0"/>
          </a:p>
          <a:p>
            <a:endParaRPr lang="en-US" dirty="0"/>
          </a:p>
          <a:p>
            <a:r>
              <a:rPr lang="en-US" dirty="0"/>
              <a:t>With the GOTO construct, you can cause your code to jump to a defined T-SQL label. All the intervening T-SQL code is skipped when the jump occurs. For example, in the following code, the second PRINT statement is skipped.</a:t>
            </a:r>
          </a:p>
          <a:p>
            <a:endParaRPr lang="en-US" dirty="0"/>
          </a:p>
          <a:p>
            <a:r>
              <a:rPr lang="en-US" dirty="0"/>
              <a:t>It is not recommended to use the GOTO statement because it can quickly lead to code that is complex and convoluted (“spaghetti code”), and other T-SQL constructs do the job better.</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13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48329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Stored </a:t>
            </a:r>
            <a:r>
              <a:rPr lang="pl-PL" dirty="0"/>
              <a:t>Procedures</a:t>
            </a:r>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smtClean="0"/>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359615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7" y="624631"/>
            <a:ext cx="7670882" cy="4124206"/>
          </a:xfrm>
          <a:prstGeom prst="rect">
            <a:avLst/>
          </a:prstGeom>
          <a:noFill/>
        </p:spPr>
        <p:txBody>
          <a:bodyPr wrap="square" rtlCol="0">
            <a:spAutoFit/>
          </a:bodyPr>
          <a:lstStyle/>
          <a:p>
            <a:r>
              <a:rPr lang="pl-PL" sz="2800" b="1" dirty="0" err="1"/>
              <a:t>Stored</a:t>
            </a:r>
            <a:r>
              <a:rPr lang="pl-PL" sz="2800" b="1" dirty="0"/>
              <a:t> </a:t>
            </a:r>
            <a:r>
              <a:rPr lang="pl-PL" sz="2800" b="1" dirty="0" err="1"/>
              <a:t>Procedures</a:t>
            </a:r>
            <a:endParaRPr lang="en-US" sz="2800" b="1" dirty="0"/>
          </a:p>
          <a:p>
            <a:endParaRPr lang="en-US" dirty="0"/>
          </a:p>
          <a:p>
            <a:r>
              <a:rPr lang="en-US" dirty="0"/>
              <a:t>Stored procedures are routines that reside in a database and encapsulate code.</a:t>
            </a:r>
          </a:p>
          <a:p>
            <a:endParaRPr lang="en-US" dirty="0"/>
          </a:p>
          <a:p>
            <a:r>
              <a:rPr lang="en-US" dirty="0"/>
              <a:t>A T-SQL stored procedure consists of a </a:t>
            </a:r>
            <a:r>
              <a:rPr lang="en-US" b="1" dirty="0">
                <a:highlight>
                  <a:srgbClr val="FFFF00"/>
                </a:highlight>
              </a:rPr>
              <a:t>single batch </a:t>
            </a:r>
            <a:r>
              <a:rPr lang="en-US" dirty="0"/>
              <a:t>of T-SQL code. Stored procedures have a</a:t>
            </a:r>
          </a:p>
          <a:p>
            <a:r>
              <a:rPr lang="en-US" dirty="0"/>
              <a:t>number of important features, such as the following:</a:t>
            </a:r>
            <a:endParaRPr lang="pl-PL" dirty="0"/>
          </a:p>
          <a:p>
            <a:endParaRPr lang="en-US" dirty="0"/>
          </a:p>
          <a:p>
            <a:pPr marL="800100" lvl="1" indent="-342900">
              <a:buFont typeface="+mj-lt"/>
              <a:buAutoNum type="arabicPeriod"/>
            </a:pPr>
            <a:r>
              <a:rPr lang="en-US" dirty="0"/>
              <a:t>They can be called from T-SQL code by using the EXECUTE command.</a:t>
            </a:r>
          </a:p>
          <a:p>
            <a:pPr marL="800100" lvl="1" indent="-342900">
              <a:buFont typeface="+mj-lt"/>
              <a:buAutoNum type="arabicPeriod"/>
            </a:pPr>
            <a:r>
              <a:rPr lang="en-US" dirty="0"/>
              <a:t>You can pass data to them through </a:t>
            </a:r>
            <a:r>
              <a:rPr lang="en-US" b="1" dirty="0">
                <a:highlight>
                  <a:srgbClr val="FFFF00"/>
                </a:highlight>
              </a:rPr>
              <a:t>input parameters</a:t>
            </a:r>
            <a:r>
              <a:rPr lang="en-US" dirty="0"/>
              <a:t>, and receive data back through</a:t>
            </a:r>
            <a:r>
              <a:rPr lang="pl-PL" dirty="0"/>
              <a:t> </a:t>
            </a:r>
            <a:r>
              <a:rPr lang="en-US" b="1" dirty="0">
                <a:highlight>
                  <a:srgbClr val="FFFF00"/>
                </a:highlight>
              </a:rPr>
              <a:t>output parameters</a:t>
            </a:r>
            <a:r>
              <a:rPr lang="en-US" dirty="0"/>
              <a:t>.</a:t>
            </a:r>
          </a:p>
          <a:p>
            <a:pPr marL="800100" lvl="1" indent="-342900">
              <a:buFont typeface="+mj-lt"/>
              <a:buAutoNum type="arabicPeriod"/>
            </a:pPr>
            <a:r>
              <a:rPr lang="en-US" dirty="0"/>
              <a:t>They can </a:t>
            </a:r>
            <a:r>
              <a:rPr lang="en-US" b="1" dirty="0">
                <a:highlight>
                  <a:srgbClr val="FFFF00"/>
                </a:highlight>
              </a:rPr>
              <a:t>return result sets </a:t>
            </a:r>
            <a:r>
              <a:rPr lang="en-US" dirty="0"/>
              <a:t>of queries to the client application.</a:t>
            </a:r>
          </a:p>
          <a:p>
            <a:pPr marL="800100" lvl="1" indent="-342900">
              <a:buFont typeface="+mj-lt"/>
              <a:buAutoNum type="arabicPeriod"/>
            </a:pPr>
            <a:r>
              <a:rPr lang="en-US" dirty="0"/>
              <a:t>They can </a:t>
            </a:r>
            <a:r>
              <a:rPr lang="en-US" b="1" dirty="0">
                <a:highlight>
                  <a:srgbClr val="FFFF00"/>
                </a:highlight>
              </a:rPr>
              <a:t>modify data </a:t>
            </a:r>
            <a:r>
              <a:rPr lang="en-US" dirty="0"/>
              <a:t>in tables.</a:t>
            </a:r>
          </a:p>
          <a:p>
            <a:pPr marL="800100" lvl="1" indent="-342900">
              <a:buFont typeface="+mj-lt"/>
              <a:buAutoNum type="arabicPeriod"/>
            </a:pPr>
            <a:r>
              <a:rPr lang="en-US" dirty="0"/>
              <a:t>They can </a:t>
            </a:r>
            <a:r>
              <a:rPr lang="en-US" b="1" dirty="0">
                <a:highlight>
                  <a:srgbClr val="FFFF00"/>
                </a:highlight>
              </a:rPr>
              <a:t>create, alter, and drop tables and indexes</a:t>
            </a:r>
            <a:r>
              <a:rPr lang="en-US" dirty="0"/>
              <a:t>.</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318679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5232202"/>
          </a:xfrm>
          <a:prstGeom prst="rect">
            <a:avLst/>
          </a:prstGeom>
          <a:noFill/>
        </p:spPr>
        <p:txBody>
          <a:bodyPr wrap="square" rtlCol="0">
            <a:spAutoFit/>
          </a:bodyPr>
          <a:lstStyle/>
          <a:p>
            <a:r>
              <a:rPr lang="pl-PL" sz="2800" b="1" dirty="0" err="1"/>
              <a:t>Stored</a:t>
            </a:r>
            <a:r>
              <a:rPr lang="pl-PL" sz="2800" b="1" dirty="0"/>
              <a:t> </a:t>
            </a:r>
            <a:r>
              <a:rPr lang="pl-PL" sz="2800" b="1" dirty="0" err="1"/>
              <a:t>Procedures</a:t>
            </a:r>
            <a:r>
              <a:rPr lang="pl-PL" sz="2800" b="1" dirty="0"/>
              <a:t> - </a:t>
            </a:r>
            <a:r>
              <a:rPr lang="pl-PL" sz="2800" b="1" dirty="0" err="1"/>
              <a:t>Advantages</a:t>
            </a:r>
            <a:endParaRPr lang="en-US" sz="2800" b="1" dirty="0"/>
          </a:p>
          <a:p>
            <a:endParaRPr lang="en-US" dirty="0"/>
          </a:p>
          <a:p>
            <a:r>
              <a:rPr lang="en-US" dirty="0"/>
              <a:t>Using T-SQL stored procedures in a SQL Server database has a number of advantages, such</a:t>
            </a:r>
          </a:p>
          <a:p>
            <a:r>
              <a:rPr lang="en-US" dirty="0"/>
              <a:t>as the following:</a:t>
            </a:r>
            <a:endParaRPr lang="pl-PL" dirty="0"/>
          </a:p>
          <a:p>
            <a:endParaRPr lang="en-US" dirty="0"/>
          </a:p>
          <a:p>
            <a:r>
              <a:rPr lang="en-US" dirty="0"/>
              <a:t>To </a:t>
            </a:r>
            <a:r>
              <a:rPr lang="en-US" b="1" dirty="0">
                <a:highlight>
                  <a:srgbClr val="FFFF00"/>
                </a:highlight>
              </a:rPr>
              <a:t>encapsulate T-SQL </a:t>
            </a:r>
            <a:r>
              <a:rPr lang="en-US" dirty="0"/>
              <a:t>code</a:t>
            </a:r>
          </a:p>
          <a:p>
            <a:pPr marL="742950" lvl="1" indent="-285750">
              <a:buFont typeface="Arial" panose="020B0604020202020204" pitchFamily="34" charset="0"/>
              <a:buChar char="•"/>
            </a:pPr>
            <a:r>
              <a:rPr lang="en-US" dirty="0"/>
              <a:t>A single stored procedure can be called from many places, and with parameters that adapt the code to different initial conditions.</a:t>
            </a:r>
          </a:p>
          <a:p>
            <a:endParaRPr lang="en-US" dirty="0"/>
          </a:p>
          <a:p>
            <a:r>
              <a:rPr lang="en-US" dirty="0"/>
              <a:t>To </a:t>
            </a:r>
            <a:r>
              <a:rPr lang="en-US" b="1" dirty="0">
                <a:highlight>
                  <a:srgbClr val="FFFF00"/>
                </a:highlight>
              </a:rPr>
              <a:t>make a database more secure</a:t>
            </a:r>
          </a:p>
          <a:p>
            <a:pPr marL="742950" lvl="1" indent="-285750">
              <a:buFont typeface="Arial" panose="020B0604020202020204" pitchFamily="34" charset="0"/>
              <a:buChar char="•"/>
            </a:pPr>
            <a:r>
              <a:rPr lang="en-US" dirty="0"/>
              <a:t>Rather than give the user access to database tables directly, you can grant permissions to a stored procedure.</a:t>
            </a:r>
          </a:p>
          <a:p>
            <a:pPr marL="742950" lvl="1" indent="-285750">
              <a:buFont typeface="Arial" panose="020B0604020202020204" pitchFamily="34" charset="0"/>
              <a:buChar char="•"/>
            </a:pPr>
            <a:r>
              <a:rPr lang="en-US" dirty="0"/>
              <a:t>To present a more versatile data access layer to users and applications</a:t>
            </a:r>
          </a:p>
          <a:p>
            <a:pPr marL="742950" lvl="1" indent="-285750">
              <a:buFont typeface="Arial" panose="020B0604020202020204" pitchFamily="34" charset="0"/>
              <a:buChar char="•"/>
            </a:pPr>
            <a:r>
              <a:rPr lang="en-US" dirty="0"/>
              <a:t>The stored procedure allows the user to bypass complex logic to get desired results.</a:t>
            </a:r>
          </a:p>
          <a:p>
            <a:endParaRPr lang="en-US" dirty="0"/>
          </a:p>
          <a:p>
            <a:r>
              <a:rPr lang="en-US" dirty="0"/>
              <a:t>To help </a:t>
            </a:r>
            <a:r>
              <a:rPr lang="en-US" b="1" dirty="0">
                <a:highlight>
                  <a:srgbClr val="FFFF00"/>
                </a:highlight>
              </a:rPr>
              <a:t>improve performance </a:t>
            </a:r>
            <a:r>
              <a:rPr lang="en-US" dirty="0"/>
              <a:t>by creating execution plans that can be reused</a:t>
            </a:r>
          </a:p>
          <a:p>
            <a:pPr marL="742950" lvl="1" indent="-285750">
              <a:buFont typeface="Arial" panose="020B0604020202020204" pitchFamily="34" charset="0"/>
              <a:buChar char="•"/>
            </a:pPr>
            <a:r>
              <a:rPr lang="en-US" dirty="0"/>
              <a:t>By passing in parameters, you can reuse the cached plan of a stored procedure for many different parameter values, preventing the need to recompile the T-SQL code.</a:t>
            </a:r>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62699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570208"/>
          </a:xfrm>
          <a:prstGeom prst="rect">
            <a:avLst/>
          </a:prstGeom>
          <a:noFill/>
        </p:spPr>
        <p:txBody>
          <a:bodyPr wrap="square" rtlCol="0">
            <a:spAutoFit/>
          </a:bodyPr>
          <a:lstStyle/>
          <a:p>
            <a:r>
              <a:rPr lang="pl-PL" sz="2800" b="1" dirty="0"/>
              <a:t>SP </a:t>
            </a:r>
            <a:r>
              <a:rPr lang="pl-PL" sz="2800" b="1" dirty="0" err="1"/>
              <a:t>Limitations</a:t>
            </a:r>
            <a:endParaRPr lang="en-US" sz="2800" b="1" dirty="0"/>
          </a:p>
          <a:p>
            <a:endParaRPr lang="en-US" dirty="0"/>
          </a:p>
          <a:p>
            <a:r>
              <a:rPr lang="en-US" dirty="0"/>
              <a:t>Stored procedures can be used for encapsulating application logic that deals with data, and for administrative functions such as backup and restore. In fact, almost all T-SQL statements can be included in a stored procedure. </a:t>
            </a:r>
            <a:endParaRPr lang="pl-PL" dirty="0"/>
          </a:p>
          <a:p>
            <a:endParaRPr lang="pl-PL" dirty="0"/>
          </a:p>
          <a:p>
            <a:r>
              <a:rPr lang="en-US" dirty="0"/>
              <a:t>However, keep the following in mind:</a:t>
            </a:r>
            <a:endParaRPr lang="pl-PL" dirty="0"/>
          </a:p>
          <a:p>
            <a:endParaRPr lang="en-US" dirty="0"/>
          </a:p>
          <a:p>
            <a:pPr marL="285750" indent="-285750">
              <a:buFont typeface="Arial" panose="020B0604020202020204" pitchFamily="34" charset="0"/>
              <a:buChar char="•"/>
            </a:pPr>
            <a:r>
              <a:rPr lang="en-US" b="1" dirty="0">
                <a:highlight>
                  <a:srgbClr val="FFFF00"/>
                </a:highlight>
              </a:rPr>
              <a:t>You cannot use the USE </a:t>
            </a:r>
            <a:r>
              <a:rPr lang="en-US" dirty="0"/>
              <a:t>&lt;database name&gt; command.</a:t>
            </a:r>
          </a:p>
          <a:p>
            <a:pPr marL="285750" indent="-285750">
              <a:buFont typeface="Arial" panose="020B0604020202020204" pitchFamily="34" charset="0"/>
              <a:buChar char="•"/>
            </a:pPr>
            <a:r>
              <a:rPr lang="en-US" b="1" dirty="0">
                <a:highlight>
                  <a:srgbClr val="FFFF00"/>
                </a:highlight>
              </a:rPr>
              <a:t>You cannot use</a:t>
            </a:r>
            <a:r>
              <a:rPr lang="en-US" dirty="0"/>
              <a:t> CREATE AGGREGATE, RULE, DEFAULT, CREATE, FUNCTION, TRIGGER, PROCEDURE, or VIEW statements.</a:t>
            </a:r>
          </a:p>
          <a:p>
            <a:pPr marL="285750" indent="-285750">
              <a:buFont typeface="Arial" panose="020B0604020202020204" pitchFamily="34" charset="0"/>
              <a:buChar char="•"/>
            </a:pPr>
            <a:r>
              <a:rPr lang="en-US" b="1" dirty="0">
                <a:highlight>
                  <a:srgbClr val="00FF00"/>
                </a:highlight>
              </a:rPr>
              <a:t>You can create</a:t>
            </a:r>
            <a:r>
              <a:rPr lang="en-US" dirty="0"/>
              <a:t>, alter, and drop a table and an index by using the CREATE, ALTER, and DROP statements.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78419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PARAMETERS</a:t>
            </a:r>
            <a:endParaRPr lang="en-US" sz="2800" b="1" dirty="0"/>
          </a:p>
          <a:p>
            <a:endParaRPr lang="en-US" dirty="0"/>
          </a:p>
          <a:p>
            <a:r>
              <a:rPr lang="en-US" dirty="0"/>
              <a:t>You can write either CREATE PROCEDURE or use the abbreviation CREATE PROC when</a:t>
            </a:r>
          </a:p>
          <a:p>
            <a:r>
              <a:rPr lang="en-US" dirty="0"/>
              <a:t>creating the stored procedure. Then you must follow with the stored procedure name.</a:t>
            </a:r>
          </a:p>
          <a:p>
            <a:r>
              <a:rPr lang="en-US" dirty="0"/>
              <a:t>Note the following regarding stored procedure parameters:</a:t>
            </a:r>
            <a:endParaRPr lang="pl-PL" dirty="0"/>
          </a:p>
          <a:p>
            <a:endParaRPr lang="en-US" dirty="0"/>
          </a:p>
          <a:p>
            <a:pPr marL="742950" lvl="1" indent="-285750">
              <a:buFont typeface="Arial" panose="020B0604020202020204" pitchFamily="34" charset="0"/>
              <a:buChar char="•"/>
            </a:pPr>
            <a:r>
              <a:rPr lang="en-US" dirty="0"/>
              <a:t>You don't have to put parameters in a stored procedure</a:t>
            </a:r>
            <a:endParaRPr lang="pl-PL" dirty="0"/>
          </a:p>
          <a:p>
            <a:pPr marL="742950" lvl="1" indent="-285750">
              <a:buFont typeface="Arial" panose="020B0604020202020204" pitchFamily="34" charset="0"/>
              <a:buChar char="•"/>
            </a:pPr>
            <a:r>
              <a:rPr lang="en-US" dirty="0"/>
              <a:t>Parameters can be required or optional.</a:t>
            </a:r>
          </a:p>
          <a:p>
            <a:pPr marL="742950" lvl="1" indent="-285750">
              <a:buFont typeface="Arial" panose="020B0604020202020204" pitchFamily="34" charset="0"/>
              <a:buChar char="•"/>
            </a:pPr>
            <a:r>
              <a:rPr lang="en-US" dirty="0"/>
              <a:t>If you do not provide a default initialization, the parameter is required</a:t>
            </a:r>
            <a:r>
              <a:rPr lang="pl-PL" dirty="0"/>
              <a:t>.</a:t>
            </a:r>
            <a:endParaRPr lang="en-US" dirty="0"/>
          </a:p>
          <a:p>
            <a:pPr marL="742950" lvl="1" indent="-285750">
              <a:buFont typeface="Arial" panose="020B0604020202020204" pitchFamily="34" charset="0"/>
              <a:buChar char="•"/>
            </a:pPr>
            <a:r>
              <a:rPr lang="en-US" dirty="0"/>
              <a:t>If you do provide a default initialization, the parameter is optional</a:t>
            </a:r>
            <a:r>
              <a:rPr lang="pl-PL" dirty="0"/>
              <a:t>.</a:t>
            </a:r>
            <a:endParaRPr lang="en-US" dirty="0"/>
          </a:p>
          <a:p>
            <a:pPr marL="742950" lvl="1" indent="-285750">
              <a:buFont typeface="Arial" panose="020B0604020202020204" pitchFamily="34" charset="0"/>
              <a:buChar char="•"/>
            </a:pPr>
            <a:r>
              <a:rPr lang="en-US" dirty="0"/>
              <a:t>Stored procedure parameters are treated as variables for the rest of the procedure.</a:t>
            </a:r>
          </a:p>
          <a:p>
            <a:pPr marL="742950" lvl="1" indent="-285750">
              <a:buFont typeface="Arial" panose="020B0604020202020204" pitchFamily="34" charset="0"/>
              <a:buChar char="•"/>
            </a:pPr>
            <a:r>
              <a:rPr lang="en-US" dirty="0"/>
              <a:t>You can initialize the parameter values in the same way that you can with variables.</a:t>
            </a:r>
          </a:p>
          <a:p>
            <a:pPr marL="742950" lvl="1" indent="-285750">
              <a:buFont typeface="Arial" panose="020B0604020202020204" pitchFamily="34" charset="0"/>
              <a:buChar char="•"/>
            </a:pPr>
            <a:r>
              <a:rPr lang="en-US" dirty="0"/>
              <a:t>The OUTPUT keyword specifies a special parameter that returns values back to the caller.</a:t>
            </a:r>
          </a:p>
          <a:p>
            <a:pPr marL="742950" lvl="1" indent="-285750">
              <a:buFont typeface="Arial" panose="020B0604020202020204" pitchFamily="34" charset="0"/>
              <a:buChar char="•"/>
            </a:pPr>
            <a:r>
              <a:rPr lang="en-US" dirty="0"/>
              <a:t>Output parameters are always optional parameters.</a:t>
            </a:r>
          </a:p>
          <a:p>
            <a:pPr marL="742950" lvl="1" indent="-285750">
              <a:buFont typeface="Arial" panose="020B0604020202020204" pitchFamily="34" charset="0"/>
              <a:buChar char="•"/>
            </a:pPr>
            <a:r>
              <a:rPr lang="en-US" dirty="0"/>
              <a:t>The AS command is required after the list of the parameters.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60738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4401205"/>
          </a:xfrm>
          <a:prstGeom prst="rect">
            <a:avLst/>
          </a:prstGeom>
          <a:noFill/>
        </p:spPr>
        <p:txBody>
          <a:bodyPr wrap="square" rtlCol="0">
            <a:spAutoFit/>
          </a:bodyPr>
          <a:lstStyle/>
          <a:p>
            <a:r>
              <a:rPr lang="pl-PL" sz="2800" b="1" dirty="0"/>
              <a:t>OTHER </a:t>
            </a:r>
            <a:r>
              <a:rPr lang="pl-PL" sz="2800" b="1" dirty="0" err="1"/>
              <a:t>options</a:t>
            </a:r>
            <a:endParaRPr lang="en-US" sz="2800" b="1" dirty="0"/>
          </a:p>
          <a:p>
            <a:endParaRPr lang="en-US" dirty="0"/>
          </a:p>
          <a:p>
            <a:r>
              <a:rPr lang="en-US" b="1" dirty="0"/>
              <a:t>BEGIN/END</a:t>
            </a:r>
          </a:p>
          <a:p>
            <a:pPr lvl="1"/>
            <a:r>
              <a:rPr lang="en-US" dirty="0"/>
              <a:t>You can surround the code in a stored procedure by using a BEGIN/END block. Though this is not required, using a BEGIN/END block can help clarify the code.</a:t>
            </a:r>
          </a:p>
          <a:p>
            <a:endParaRPr lang="en-US" dirty="0"/>
          </a:p>
          <a:p>
            <a:r>
              <a:rPr lang="en-US" b="1" dirty="0"/>
              <a:t>SET NOCOUNT ON</a:t>
            </a:r>
          </a:p>
          <a:p>
            <a:pPr lvl="1"/>
            <a:r>
              <a:rPr lang="en-US" dirty="0"/>
              <a:t>You can embed the setting of NOCOUNT to ON inside the stored procedure to remove messages like (3 row(s) affected) being returned every time the procedure executes.</a:t>
            </a:r>
          </a:p>
          <a:p>
            <a:endParaRPr lang="en-US" dirty="0"/>
          </a:p>
          <a:p>
            <a:r>
              <a:rPr lang="en-US" b="1" dirty="0"/>
              <a:t>RETURN and Return Codes</a:t>
            </a:r>
          </a:p>
          <a:p>
            <a:pPr lvl="1"/>
            <a:r>
              <a:rPr lang="en-US" dirty="0"/>
              <a:t>A stored procedure ends when the T-SQL batch ends, but you can cause the procedure to exit at any point by using the RETURN command. You can use more than one RETURN command in a procedure. RETURN stops the execution of the procedure and returns control back to the caller. Statements after the RETURN statement are not executed.</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91646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Flow Control</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Symbol zastępczy stopki 4"/>
          <p:cNvSpPr>
            <a:spLocks noGrp="1"/>
          </p:cNvSpPr>
          <p:nvPr>
            <p:ph type="ftr" sz="quarter" idx="11"/>
          </p:nvPr>
        </p:nvSpPr>
        <p:spPr/>
        <p:txBody>
          <a:bodyPr/>
          <a:lstStyle/>
          <a:p>
            <a:r>
              <a:rPr lang="en-US" smtClean="0"/>
              <a:t>Developing SQL Databases</a:t>
            </a:r>
            <a:endParaRPr lang="en-US" dirty="0"/>
          </a:p>
        </p:txBody>
      </p:sp>
      <p:sp>
        <p:nvSpPr>
          <p:cNvPr id="6" name="Content Placeholder 5"/>
          <p:cNvSpPr>
            <a:spLocks noGrp="1"/>
          </p:cNvSpPr>
          <p:nvPr>
            <p:ph idx="1"/>
          </p:nvPr>
        </p:nvSpPr>
        <p:spPr/>
        <p:txBody>
          <a:bodyPr/>
          <a:lstStyle/>
          <a:p>
            <a:endParaRPr lang="pl-PL"/>
          </a:p>
        </p:txBody>
      </p:sp>
    </p:spTree>
    <p:extLst>
      <p:ext uri="{BB962C8B-B14F-4D97-AF65-F5344CB8AC3E}">
        <p14:creationId xmlns:p14="http://schemas.microsoft.com/office/powerpoint/2010/main" val="78619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570208"/>
          </a:xfrm>
          <a:prstGeom prst="rect">
            <a:avLst/>
          </a:prstGeom>
          <a:noFill/>
        </p:spPr>
        <p:txBody>
          <a:bodyPr wrap="square" rtlCol="0">
            <a:spAutoFit/>
          </a:bodyPr>
          <a:lstStyle/>
          <a:p>
            <a:r>
              <a:rPr lang="pl-PL" sz="2800" b="1" dirty="0"/>
              <a:t>FLOW CONTROL</a:t>
            </a:r>
            <a:endParaRPr lang="en-US" sz="2800" b="1" dirty="0"/>
          </a:p>
          <a:p>
            <a:endParaRPr lang="en-US" dirty="0"/>
          </a:p>
          <a:p>
            <a:r>
              <a:rPr lang="en-US" dirty="0"/>
              <a:t>T-SQL offers several statements that you can use to control the flow of your code. These constructs can be used in T-SQL scripts, and they are commonly used in stored procedures. When you use branching logic, you enable your code to handle complex situations that require different actions based on inputs. The control flow statements include the following:</a:t>
            </a:r>
            <a:endParaRPr lang="pl-PL" dirty="0"/>
          </a:p>
          <a:p>
            <a:endParaRPr lang="en-US" dirty="0"/>
          </a:p>
          <a:p>
            <a:pPr marL="800100" lvl="1" indent="-342900">
              <a:buFont typeface="Arial" panose="020B0604020202020204" pitchFamily="34" charset="0"/>
              <a:buChar char="•"/>
            </a:pPr>
            <a:r>
              <a:rPr lang="en-US" dirty="0"/>
              <a:t>IF/ELSE</a:t>
            </a:r>
          </a:p>
          <a:p>
            <a:pPr marL="800100" lvl="1" indent="-342900">
              <a:buFont typeface="Arial" panose="020B0604020202020204" pitchFamily="34" charset="0"/>
              <a:buChar char="•"/>
            </a:pPr>
            <a:r>
              <a:rPr lang="en-US" dirty="0"/>
              <a:t>WHILE (with BREAK and CONTINUE)</a:t>
            </a:r>
          </a:p>
          <a:p>
            <a:pPr marL="800100" lvl="1" indent="-342900">
              <a:buFont typeface="Arial" panose="020B0604020202020204" pitchFamily="34" charset="0"/>
              <a:buChar char="•"/>
            </a:pPr>
            <a:r>
              <a:rPr lang="en-US" dirty="0"/>
              <a:t>WAITFOR</a:t>
            </a:r>
          </a:p>
          <a:p>
            <a:pPr marL="800100" lvl="1" indent="-342900">
              <a:buFont typeface="Arial" panose="020B0604020202020204" pitchFamily="34" charset="0"/>
              <a:buChar char="•"/>
            </a:pPr>
            <a:r>
              <a:rPr lang="en-US" dirty="0"/>
              <a:t>GOTO</a:t>
            </a:r>
          </a:p>
          <a:p>
            <a:pPr marL="800100" lvl="1" indent="-342900">
              <a:buFont typeface="Arial" panose="020B0604020202020204" pitchFamily="34" charset="0"/>
              <a:buChar char="•"/>
            </a:pPr>
            <a:r>
              <a:rPr lang="en-US" dirty="0"/>
              <a:t>RETURN (normally inside T-SQL routines)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944535817"/>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1907</TotalTime>
  <Words>1100</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 2</vt:lpstr>
      <vt:lpstr>Ramka</vt:lpstr>
      <vt:lpstr>Developing SQL Databases</vt:lpstr>
      <vt:lpstr>Stored Procedures</vt:lpstr>
      <vt:lpstr>PowerPoint Presentation</vt:lpstr>
      <vt:lpstr>PowerPoint Presentation</vt:lpstr>
      <vt:lpstr>PowerPoint Presentation</vt:lpstr>
      <vt:lpstr>PowerPoint Presentation</vt:lpstr>
      <vt:lpstr>PowerPoint Presentation</vt:lpstr>
      <vt:lpstr>Flow Control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514</cp:revision>
  <dcterms:created xsi:type="dcterms:W3CDTF">2016-10-31T15:19:50Z</dcterms:created>
  <dcterms:modified xsi:type="dcterms:W3CDTF">2018-10-05T12:49:37Z</dcterms:modified>
</cp:coreProperties>
</file>