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4"/>
  </p:notesMasterIdLst>
  <p:sldIdLst>
    <p:sldId id="256" r:id="rId2"/>
    <p:sldId id="300" r:id="rId3"/>
    <p:sldId id="258" r:id="rId4"/>
    <p:sldId id="309" r:id="rId5"/>
    <p:sldId id="310" r:id="rId6"/>
    <p:sldId id="312" r:id="rId7"/>
    <p:sldId id="311" r:id="rId8"/>
    <p:sldId id="313" r:id="rId9"/>
    <p:sldId id="307" r:id="rId10"/>
    <p:sldId id="305" r:id="rId11"/>
    <p:sldId id="306" r:id="rId12"/>
    <p:sldId id="30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71" d="100"/>
          <a:sy n="71" d="100"/>
        </p:scale>
        <p:origin x="72" y="4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05/10/2018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59ECE4EC-E822-4388-AA1C-B44D239C92E6}"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T.Kostyrka - T-SQL Programming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89A17FE-CA28-4F49-909F-8807F220C653}"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a:t>T.Kostyrka - T-SQL Programming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09E6121-AA85-444D-93B6-026D04F29103}"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a:t>T.Kostyrka - T-SQL Programming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B8CDA49-9628-4849-862C-278906934D28}"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T.Kostyrka - T-SQL Programming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005CA03E-6EBE-420C-AB64-D006B71B4004}"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a:t>T.Kostyrka - T-SQL Programming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B43CD662-4609-487B-B221-7F0056B14D2D}"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a:t>T.Kostyrka - T-SQL Programming</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F977A8B-5A3A-488D-9409-D4747667EDA5}" type="datetime1">
              <a:rPr lang="en-US" smtClean="0"/>
              <a:t>10/5/2018</a:t>
            </a:fld>
            <a:endParaRPr lang="en-US" dirty="0"/>
          </a:p>
        </p:txBody>
      </p:sp>
      <p:sp>
        <p:nvSpPr>
          <p:cNvPr id="11" name="Footer Placeholder 10"/>
          <p:cNvSpPr>
            <a:spLocks noGrp="1"/>
          </p:cNvSpPr>
          <p:nvPr>
            <p:ph type="ftr" sz="quarter" idx="11"/>
          </p:nvPr>
        </p:nvSpPr>
        <p:spPr/>
        <p:txBody>
          <a:bodyPr/>
          <a:lstStyle/>
          <a:p>
            <a:r>
              <a:rPr lang="en-US"/>
              <a:t>T.Kostyrka - T-SQL Programming</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450BF137-4C2C-44C9-A83C-27AD95D8480E}" type="datetime1">
              <a:rPr lang="en-US" smtClean="0"/>
              <a:t>10/5/2018</a:t>
            </a:fld>
            <a:endParaRPr lang="en-US" dirty="0"/>
          </a:p>
        </p:txBody>
      </p:sp>
      <p:sp>
        <p:nvSpPr>
          <p:cNvPr id="7" name="Footer Placeholder 6"/>
          <p:cNvSpPr>
            <a:spLocks noGrp="1"/>
          </p:cNvSpPr>
          <p:nvPr>
            <p:ph type="ftr" sz="quarter" idx="11"/>
          </p:nvPr>
        </p:nvSpPr>
        <p:spPr/>
        <p:txBody>
          <a:bodyPr/>
          <a:lstStyle/>
          <a:p>
            <a:r>
              <a:rPr lang="en-US"/>
              <a:t>T.Kostyrka - T-SQL Programming</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5588A0-9127-4454-BB26-0614AD8A4915}" type="datetime1">
              <a:rPr lang="en-US" smtClean="0"/>
              <a:t>10/5/2018</a:t>
            </a:fld>
            <a:endParaRPr lang="en-US" dirty="0"/>
          </a:p>
        </p:txBody>
      </p:sp>
      <p:sp>
        <p:nvSpPr>
          <p:cNvPr id="6" name="Footer Placeholder 5"/>
          <p:cNvSpPr>
            <a:spLocks noGrp="1"/>
          </p:cNvSpPr>
          <p:nvPr>
            <p:ph type="ftr" sz="quarter" idx="11"/>
          </p:nvPr>
        </p:nvSpPr>
        <p:spPr/>
        <p:txBody>
          <a:bodyPr/>
          <a:lstStyle/>
          <a:p>
            <a:r>
              <a:rPr lang="en-US"/>
              <a:t>T.Kostyrka - T-SQL Programming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6CB3D8C0-E757-4450-9AD9-0629C2A82AC8}"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a:t>T.Kostyrka - T-SQL Programming</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DD87B6A2-74C0-4542-AED1-EF67214882D6}" type="datetime1">
              <a:rPr lang="en-US" smtClean="0"/>
              <a:t>10/5/2018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T-SQL Programming</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6CBE5D8-9A98-48BF-86A1-2D3F128482F2}" type="datetime1">
              <a:rPr lang="en-US" smtClean="0"/>
              <a:t>10/5/2018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T-SQL Programming</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ACID</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124206"/>
          </a:xfrm>
          <a:prstGeom prst="rect">
            <a:avLst/>
          </a:prstGeom>
          <a:noFill/>
        </p:spPr>
        <p:txBody>
          <a:bodyPr wrap="square" rtlCol="0">
            <a:spAutoFit/>
          </a:bodyPr>
          <a:lstStyle/>
          <a:p>
            <a:r>
              <a:rPr lang="pl-PL" sz="2800" b="1" dirty="0"/>
              <a:t>READ COMMITTED SNAPSHOT</a:t>
            </a:r>
            <a:endParaRPr lang="en-US" dirty="0"/>
          </a:p>
          <a:p>
            <a:endParaRPr lang="pl-PL" dirty="0"/>
          </a:p>
          <a:p>
            <a:r>
              <a:rPr lang="en-US" dirty="0"/>
              <a:t>This is actually not a new isolation level; it is an optional</a:t>
            </a:r>
            <a:r>
              <a:rPr lang="pl-PL" dirty="0"/>
              <a:t> </a:t>
            </a:r>
            <a:r>
              <a:rPr lang="en-US" dirty="0"/>
              <a:t>way of using the default READ COMMITTED isolation level, the default isolation</a:t>
            </a:r>
            <a:r>
              <a:rPr lang="pl-PL" dirty="0"/>
              <a:t> </a:t>
            </a:r>
            <a:r>
              <a:rPr lang="en-US" dirty="0"/>
              <a:t>level in Windows Azure SQL Database. This isolation level has the following traits:</a:t>
            </a:r>
          </a:p>
          <a:p>
            <a:pPr marL="285750" indent="-285750">
              <a:buFont typeface="Arial" panose="020B0604020202020204" pitchFamily="34" charset="0"/>
              <a:buChar char="•"/>
            </a:pPr>
            <a:r>
              <a:rPr lang="en-US" dirty="0"/>
              <a:t>Often abbreviated as RCSI, it uses </a:t>
            </a:r>
            <a:r>
              <a:rPr lang="en-US" dirty="0" err="1"/>
              <a:t>tempdb</a:t>
            </a:r>
            <a:r>
              <a:rPr lang="en-US" dirty="0"/>
              <a:t> to store original versions of changed</a:t>
            </a:r>
            <a:r>
              <a:rPr lang="pl-PL" dirty="0"/>
              <a:t> </a:t>
            </a:r>
            <a:r>
              <a:rPr lang="en-US" dirty="0"/>
              <a:t>data. These versions are only stored as long as they are needed to allow read (that is, SELECT statements) to read underlying</a:t>
            </a:r>
            <a:r>
              <a:rPr lang="pl-PL" dirty="0"/>
              <a:t> </a:t>
            </a:r>
            <a:r>
              <a:rPr lang="en-US" dirty="0"/>
              <a:t>data in its original state. As a result,</a:t>
            </a:r>
            <a:r>
              <a:rPr lang="pl-PL" dirty="0"/>
              <a:t> </a:t>
            </a:r>
            <a:r>
              <a:rPr lang="en-US" dirty="0"/>
              <a:t>SELECT statements no longer need shared locks on the underlying resource while</a:t>
            </a:r>
            <a:r>
              <a:rPr lang="pl-PL" dirty="0"/>
              <a:t> </a:t>
            </a:r>
            <a:r>
              <a:rPr lang="en-US" dirty="0"/>
              <a:t>only reading (originally) committed data.</a:t>
            </a:r>
            <a:endParaRPr lang="pl-PL" dirty="0"/>
          </a:p>
          <a:p>
            <a:pPr marL="285750" indent="-285750">
              <a:buFont typeface="Arial" panose="020B0604020202020204" pitchFamily="34" charset="0"/>
              <a:buChar char="•"/>
            </a:pPr>
            <a:r>
              <a:rPr lang="en-US" dirty="0"/>
              <a:t>The READ COMMITTED SNAPSHOT option is set at the database level and is a persistent</a:t>
            </a:r>
            <a:r>
              <a:rPr lang="pl-PL" dirty="0"/>
              <a:t> </a:t>
            </a:r>
            <a:r>
              <a:rPr lang="en-US" dirty="0"/>
              <a:t>database property.</a:t>
            </a:r>
            <a:endParaRPr lang="pl-PL" dirty="0"/>
          </a:p>
          <a:p>
            <a:pPr marL="285750" indent="-285750">
              <a:buFont typeface="Arial" panose="020B0604020202020204" pitchFamily="34" charset="0"/>
              <a:buChar char="•"/>
            </a:pPr>
            <a:r>
              <a:rPr lang="en-US" dirty="0"/>
              <a:t>RCSI is not a separate isolation level; it is only a different way of implementing READ</a:t>
            </a:r>
            <a:r>
              <a:rPr lang="pl-PL" dirty="0"/>
              <a:t> </a:t>
            </a:r>
            <a:r>
              <a:rPr lang="en-US" dirty="0"/>
              <a:t>COMMITTED, preventing writers from blocking readers.</a:t>
            </a:r>
            <a:endParaRPr lang="pl-PL" dirty="0"/>
          </a:p>
          <a:p>
            <a:pPr marL="285750" indent="-285750">
              <a:buFont typeface="Arial" panose="020B0604020202020204" pitchFamily="34" charset="0"/>
              <a:buChar char="•"/>
            </a:pPr>
            <a:r>
              <a:rPr lang="en-US" dirty="0"/>
              <a:t>RCSI is the default isolation level for Windows Azure SQL Database.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10</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114389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a:t>REPEATABLE READ</a:t>
            </a:r>
            <a:endParaRPr lang="en-US" sz="2800" b="1" dirty="0"/>
          </a:p>
          <a:p>
            <a:endParaRPr lang="en-US" dirty="0"/>
          </a:p>
          <a:p>
            <a:r>
              <a:rPr lang="en-US" dirty="0"/>
              <a:t>This isolation level, also set per session, guarantees that whatever</a:t>
            </a:r>
            <a:r>
              <a:rPr lang="pl-PL" dirty="0"/>
              <a:t> </a:t>
            </a:r>
            <a:r>
              <a:rPr lang="en-US" dirty="0"/>
              <a:t>data is read in a transaction can be re-read later in the transaction. Updates and</a:t>
            </a:r>
            <a:r>
              <a:rPr lang="pl-PL" dirty="0"/>
              <a:t> </a:t>
            </a:r>
            <a:r>
              <a:rPr lang="en-US" dirty="0"/>
              <a:t>deletes of rows already selected are prevented. As a result, shared locks are kept until</a:t>
            </a:r>
            <a:r>
              <a:rPr lang="pl-PL" dirty="0"/>
              <a:t> </a:t>
            </a:r>
            <a:r>
              <a:rPr lang="en-US" dirty="0"/>
              <a:t>the end of a transaction. However, the transaction may see new rows added after its</a:t>
            </a:r>
          </a:p>
          <a:p>
            <a:r>
              <a:rPr lang="en-US" dirty="0"/>
              <a:t>first read; this is called a phantom read.</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
        <p:nvSpPr>
          <p:cNvPr id="5" name="pole tekstowe 4">
            <a:extLst>
              <a:ext uri="{FF2B5EF4-FFF2-40B4-BE49-F238E27FC236}">
                <a16:creationId xmlns:a16="http://schemas.microsoft.com/office/drawing/2014/main" xmlns="" id="{57CD52AD-675C-43F6-9F94-1CF6F747DF2E}"/>
              </a:ext>
            </a:extLst>
          </p:cNvPr>
          <p:cNvSpPr txBox="1"/>
          <p:nvPr/>
        </p:nvSpPr>
        <p:spPr>
          <a:xfrm>
            <a:off x="489705" y="2536382"/>
            <a:ext cx="10374037" cy="2185214"/>
          </a:xfrm>
          <a:prstGeom prst="rect">
            <a:avLst/>
          </a:prstGeom>
          <a:noFill/>
        </p:spPr>
        <p:txBody>
          <a:bodyPr wrap="square" rtlCol="0">
            <a:spAutoFit/>
          </a:bodyPr>
          <a:lstStyle/>
          <a:p>
            <a:r>
              <a:rPr lang="pl-PL" sz="2800" b="1" dirty="0"/>
              <a:t>SNAPSHOT</a:t>
            </a:r>
            <a:endParaRPr lang="en-US" sz="2800" b="1" dirty="0"/>
          </a:p>
          <a:p>
            <a:endParaRPr lang="en-US" dirty="0"/>
          </a:p>
          <a:p>
            <a:r>
              <a:rPr lang="en-US" dirty="0"/>
              <a:t>This isolation level also uses row versioning in </a:t>
            </a:r>
            <a:r>
              <a:rPr lang="en-US" dirty="0" err="1"/>
              <a:t>tempdb</a:t>
            </a:r>
            <a:r>
              <a:rPr lang="en-US" dirty="0"/>
              <a:t> (as does RCSI). It</a:t>
            </a:r>
            <a:r>
              <a:rPr lang="pl-PL" dirty="0"/>
              <a:t> </a:t>
            </a:r>
            <a:r>
              <a:rPr lang="en-US" dirty="0"/>
              <a:t>is enabled as a persistent database property and then set per transaction. A transaction</a:t>
            </a:r>
            <a:r>
              <a:rPr lang="pl-PL" dirty="0"/>
              <a:t> </a:t>
            </a:r>
            <a:r>
              <a:rPr lang="en-US" dirty="0"/>
              <a:t>using the SNAPSHOT isolation level will be able to repeat any reads, and it will not</a:t>
            </a:r>
            <a:r>
              <a:rPr lang="pl-PL" dirty="0"/>
              <a:t> </a:t>
            </a:r>
            <a:r>
              <a:rPr lang="en-US" dirty="0"/>
              <a:t>see any phantom reads. New rows may be added to a table, but </a:t>
            </a:r>
            <a:r>
              <a:rPr lang="en-US" dirty="0" err="1"/>
              <a:t>th</a:t>
            </a:r>
            <a:r>
              <a:rPr lang="pl-PL" dirty="0"/>
              <a:t>e </a:t>
            </a:r>
            <a:r>
              <a:rPr lang="en-US" dirty="0"/>
              <a:t>transaction will</a:t>
            </a:r>
            <a:r>
              <a:rPr lang="pl-PL" dirty="0"/>
              <a:t> </a:t>
            </a:r>
            <a:r>
              <a:rPr lang="en-US" dirty="0"/>
              <a:t>not see them. Because it uses row versioning, the SNAPSHOT isolation level does not</a:t>
            </a:r>
            <a:r>
              <a:rPr lang="pl-PL" dirty="0"/>
              <a:t> </a:t>
            </a:r>
            <a:r>
              <a:rPr lang="en-US" dirty="0"/>
              <a:t>require shared locks on the underlying data.</a:t>
            </a:r>
            <a:endParaRPr lang="pl-PL" dirty="0"/>
          </a:p>
        </p:txBody>
      </p:sp>
    </p:spTree>
    <p:extLst>
      <p:ext uri="{BB962C8B-B14F-4D97-AF65-F5344CB8AC3E}">
        <p14:creationId xmlns:p14="http://schemas.microsoft.com/office/powerpoint/2010/main" val="11389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631216"/>
          </a:xfrm>
          <a:prstGeom prst="rect">
            <a:avLst/>
          </a:prstGeom>
          <a:noFill/>
        </p:spPr>
        <p:txBody>
          <a:bodyPr wrap="square" rtlCol="0">
            <a:spAutoFit/>
          </a:bodyPr>
          <a:lstStyle/>
          <a:p>
            <a:r>
              <a:rPr lang="pl-PL" sz="2800" b="1" dirty="0"/>
              <a:t>SERIALIZABLE</a:t>
            </a:r>
            <a:endParaRPr lang="en-US" sz="2800" b="1" dirty="0"/>
          </a:p>
          <a:p>
            <a:endParaRPr lang="en-US" dirty="0"/>
          </a:p>
          <a:p>
            <a:r>
              <a:rPr lang="en-US" dirty="0"/>
              <a:t>This isolation level is the strongest level and is set per session. At this</a:t>
            </a:r>
            <a:r>
              <a:rPr lang="pl-PL" dirty="0"/>
              <a:t> </a:t>
            </a:r>
            <a:r>
              <a:rPr lang="en-US" dirty="0"/>
              <a:t>level, all reads are repeatable and new rows are not allowed in the underlying tables</a:t>
            </a:r>
            <a:r>
              <a:rPr lang="pl-PL" dirty="0"/>
              <a:t> </a:t>
            </a:r>
            <a:r>
              <a:rPr lang="en-US" dirty="0"/>
              <a:t>that would satisfy the conditions of the SELECT statements in the transaction.</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
        <p:nvSpPr>
          <p:cNvPr id="2" name="Prostokąt 1">
            <a:extLst>
              <a:ext uri="{FF2B5EF4-FFF2-40B4-BE49-F238E27FC236}">
                <a16:creationId xmlns:a16="http://schemas.microsoft.com/office/drawing/2014/main" xmlns="" id="{B1C7A896-D8F5-49ED-A750-8859A719C8AF}"/>
              </a:ext>
            </a:extLst>
          </p:cNvPr>
          <p:cNvSpPr/>
          <p:nvPr/>
        </p:nvSpPr>
        <p:spPr>
          <a:xfrm>
            <a:off x="1974382" y="3432518"/>
            <a:ext cx="740468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Segoe-Semibold"/>
              </a:rPr>
              <a:t>Isolation levels are set per session. If you do not set a different isolation level in your session,</a:t>
            </a:r>
            <a:r>
              <a:rPr lang="pl-PL" dirty="0">
                <a:latin typeface="Segoe-Semibold"/>
              </a:rPr>
              <a:t> </a:t>
            </a:r>
            <a:r>
              <a:rPr lang="en-US" dirty="0">
                <a:latin typeface="Segoe-Semibold"/>
              </a:rPr>
              <a:t>all your transactions will execute using the default isolation level, READ COMMITTED.</a:t>
            </a:r>
            <a:endParaRPr lang="pl-PL" dirty="0">
              <a:latin typeface="Segoe-Semibold"/>
            </a:endParaRPr>
          </a:p>
          <a:p>
            <a:endParaRPr lang="en-US" dirty="0">
              <a:latin typeface="Segoe-Semibold"/>
            </a:endParaRPr>
          </a:p>
          <a:p>
            <a:r>
              <a:rPr lang="en-US" dirty="0">
                <a:latin typeface="Segoe-Semibold"/>
              </a:rPr>
              <a:t>For on-premise SQL Server instances, this is READ COMMITTED. In Windows Azure SQL</a:t>
            </a:r>
            <a:r>
              <a:rPr lang="pl-PL" dirty="0">
                <a:latin typeface="Segoe-Semibold"/>
              </a:rPr>
              <a:t> </a:t>
            </a:r>
            <a:r>
              <a:rPr lang="en-US" dirty="0">
                <a:latin typeface="Segoe-Semibold"/>
              </a:rPr>
              <a:t>Database, the default isolation level is READ COMMITTED SNAP SHOT.</a:t>
            </a:r>
            <a:endParaRPr lang="pl-PL" dirty="0"/>
          </a:p>
        </p:txBody>
      </p:sp>
    </p:spTree>
    <p:extLst>
      <p:ext uri="{BB962C8B-B14F-4D97-AF65-F5344CB8AC3E}">
        <p14:creationId xmlns:p14="http://schemas.microsoft.com/office/powerpoint/2010/main" val="82591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077218"/>
          </a:xfrm>
          <a:prstGeom prst="rect">
            <a:avLst/>
          </a:prstGeom>
          <a:noFill/>
        </p:spPr>
        <p:txBody>
          <a:bodyPr wrap="square" rtlCol="0">
            <a:spAutoFit/>
          </a:bodyPr>
          <a:lstStyle/>
          <a:p>
            <a:r>
              <a:rPr lang="pl-PL" sz="2800" b="1" dirty="0"/>
              <a:t>TRANSACTIONS</a:t>
            </a:r>
            <a:endParaRPr lang="en-US" sz="2800" b="1" dirty="0"/>
          </a:p>
          <a:p>
            <a:endParaRPr lang="en-US" dirty="0"/>
          </a:p>
          <a:p>
            <a:r>
              <a:rPr lang="en-US" dirty="0"/>
              <a:t>A transaction is a logical unit of work. Either all the work completes as a whole unit, or none</a:t>
            </a:r>
            <a:r>
              <a:rPr lang="pl-PL" dirty="0"/>
              <a:t> </a:t>
            </a:r>
            <a:r>
              <a:rPr lang="en-US" dirty="0"/>
              <a:t>of it does.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
        <p:nvSpPr>
          <p:cNvPr id="5" name="pole tekstowe 4">
            <a:extLst>
              <a:ext uri="{FF2B5EF4-FFF2-40B4-BE49-F238E27FC236}">
                <a16:creationId xmlns:a16="http://schemas.microsoft.com/office/drawing/2014/main" xmlns="" id="{EFC45355-18A3-4252-A4E2-5EA6F6178A7E}"/>
              </a:ext>
            </a:extLst>
          </p:cNvPr>
          <p:cNvSpPr txBox="1"/>
          <p:nvPr/>
        </p:nvSpPr>
        <p:spPr>
          <a:xfrm>
            <a:off x="489705" y="2096132"/>
            <a:ext cx="10374037" cy="3570208"/>
          </a:xfrm>
          <a:prstGeom prst="rect">
            <a:avLst/>
          </a:prstGeom>
          <a:noFill/>
        </p:spPr>
        <p:txBody>
          <a:bodyPr wrap="square" rtlCol="0">
            <a:spAutoFit/>
          </a:bodyPr>
          <a:lstStyle/>
          <a:p>
            <a:r>
              <a:rPr lang="pl-PL" sz="2800" b="1" dirty="0"/>
              <a:t>ACID</a:t>
            </a:r>
            <a:endParaRPr lang="en-US" sz="2800" b="1" dirty="0"/>
          </a:p>
          <a:p>
            <a:endParaRPr lang="en-US" dirty="0"/>
          </a:p>
          <a:p>
            <a:pPr marL="285750" indent="-285750">
              <a:buFont typeface="Arial" panose="020B0604020202020204" pitchFamily="34" charset="0"/>
              <a:buChar char="•"/>
            </a:pPr>
            <a:r>
              <a:rPr lang="en-US" b="1" dirty="0">
                <a:highlight>
                  <a:srgbClr val="FFFF00"/>
                </a:highlight>
              </a:rPr>
              <a:t>Atomicity</a:t>
            </a:r>
            <a:r>
              <a:rPr lang="en-US" dirty="0"/>
              <a:t> Every transaction is an atomic unit of work, meaning that all database</a:t>
            </a:r>
            <a:r>
              <a:rPr lang="pl-PL" dirty="0"/>
              <a:t> </a:t>
            </a:r>
            <a:r>
              <a:rPr lang="en-US" dirty="0"/>
              <a:t>changes in </a:t>
            </a:r>
            <a:r>
              <a:rPr lang="pl-PL" dirty="0"/>
              <a:t>the </a:t>
            </a:r>
            <a:r>
              <a:rPr lang="en-US" dirty="0"/>
              <a:t>transaction succeed or none of them succeed.</a:t>
            </a:r>
          </a:p>
          <a:p>
            <a:pPr marL="285750" indent="-285750">
              <a:buFont typeface="Arial" panose="020B0604020202020204" pitchFamily="34" charset="0"/>
              <a:buChar char="•"/>
            </a:pPr>
            <a:r>
              <a:rPr lang="en-US" b="1" dirty="0">
                <a:highlight>
                  <a:srgbClr val="FFFF00"/>
                </a:highlight>
              </a:rPr>
              <a:t>Consistency</a:t>
            </a:r>
            <a:r>
              <a:rPr lang="en-US" dirty="0"/>
              <a:t> Every transaction, whether successful or not, leaves the database in a</a:t>
            </a:r>
            <a:r>
              <a:rPr lang="pl-PL" dirty="0"/>
              <a:t> </a:t>
            </a:r>
            <a:r>
              <a:rPr lang="en-US" dirty="0"/>
              <a:t>consistent state as defined by all object and database constraints. If an inconsistent</a:t>
            </a:r>
            <a:r>
              <a:rPr lang="pl-PL" dirty="0"/>
              <a:t> </a:t>
            </a:r>
            <a:r>
              <a:rPr lang="en-US" dirty="0"/>
              <a:t>state results, SQL Server will roll back the transaction to maintain a consistent state.</a:t>
            </a:r>
          </a:p>
          <a:p>
            <a:pPr marL="285750" indent="-285750">
              <a:buFont typeface="Arial" panose="020B0604020202020204" pitchFamily="34" charset="0"/>
              <a:buChar char="•"/>
            </a:pPr>
            <a:r>
              <a:rPr lang="en-US" b="1" dirty="0">
                <a:highlight>
                  <a:srgbClr val="FFFF00"/>
                </a:highlight>
              </a:rPr>
              <a:t>Isolation</a:t>
            </a:r>
            <a:r>
              <a:rPr lang="en-US" dirty="0"/>
              <a:t> Every transaction looks as though it occurs in isolation from other transactions</a:t>
            </a:r>
            <a:r>
              <a:rPr lang="pl-PL" dirty="0"/>
              <a:t> </a:t>
            </a:r>
            <a:r>
              <a:rPr lang="en-US" dirty="0"/>
              <a:t>in regard to database changes. The degree of isolation can vary based on isolation</a:t>
            </a:r>
            <a:r>
              <a:rPr lang="pl-PL" dirty="0"/>
              <a:t> </a:t>
            </a:r>
            <a:r>
              <a:rPr lang="en-US" dirty="0"/>
              <a:t>level.</a:t>
            </a:r>
          </a:p>
          <a:p>
            <a:pPr marL="285750" indent="-285750">
              <a:buFont typeface="Arial" panose="020B0604020202020204" pitchFamily="34" charset="0"/>
              <a:buChar char="•"/>
            </a:pPr>
            <a:r>
              <a:rPr lang="en-US" b="1" dirty="0">
                <a:highlight>
                  <a:srgbClr val="FFFF00"/>
                </a:highlight>
              </a:rPr>
              <a:t>Durability</a:t>
            </a:r>
            <a:r>
              <a:rPr lang="en-US" dirty="0"/>
              <a:t> Every transaction endures through an interruption of service. When</a:t>
            </a:r>
            <a:r>
              <a:rPr lang="pl-PL" dirty="0"/>
              <a:t> </a:t>
            </a:r>
            <a:r>
              <a:rPr lang="en-US" dirty="0"/>
              <a:t>service is restored, all committed transactions are rolled forward (committed changes</a:t>
            </a:r>
            <a:r>
              <a:rPr lang="pl-PL" dirty="0"/>
              <a:t> </a:t>
            </a:r>
            <a:r>
              <a:rPr lang="en-US" dirty="0"/>
              <a:t>to the database are completed) and all uncommitted transactions are rolled back (uncommitted</a:t>
            </a:r>
            <a:r>
              <a:rPr lang="pl-PL" dirty="0"/>
              <a:t> </a:t>
            </a:r>
            <a:r>
              <a:rPr lang="en-US" dirty="0"/>
              <a:t>changes are removed).</a:t>
            </a:r>
            <a:endParaRPr lang="pl-PL" dirty="0"/>
          </a:p>
        </p:txBody>
      </p:sp>
    </p:spTree>
    <p:extLst>
      <p:ext uri="{BB962C8B-B14F-4D97-AF65-F5344CB8AC3E}">
        <p14:creationId xmlns:p14="http://schemas.microsoft.com/office/powerpoint/2010/main" val="318679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Transactions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3</a:t>
            </a:fld>
            <a:endParaRPr lang="en-US" dirty="0"/>
          </a:p>
        </p:txBody>
      </p:sp>
      <p:sp>
        <p:nvSpPr>
          <p:cNvPr id="5" name="Symbol zastępczy stopki 4"/>
          <p:cNvSpPr>
            <a:spLocks noGrp="1"/>
          </p:cNvSpPr>
          <p:nvPr>
            <p:ph type="ftr" sz="quarter" idx="11"/>
          </p:nvPr>
        </p:nvSpPr>
        <p:spPr/>
        <p:txBody>
          <a:bodyPr/>
          <a:lstStyle/>
          <a:p>
            <a:r>
              <a:rPr lang="en-US" dirty="0"/>
              <a:t>T.Kostyrka - T-SQL Programming</a:t>
            </a:r>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359615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293209"/>
          </a:xfrm>
          <a:prstGeom prst="rect">
            <a:avLst/>
          </a:prstGeom>
          <a:noFill/>
        </p:spPr>
        <p:txBody>
          <a:bodyPr wrap="square" rtlCol="0">
            <a:spAutoFit/>
          </a:bodyPr>
          <a:lstStyle/>
          <a:p>
            <a:r>
              <a:rPr lang="pl-PL" sz="2800" b="1" dirty="0"/>
              <a:t>TYPES OF TRANSACTIONS</a:t>
            </a:r>
            <a:endParaRPr lang="en-US" sz="2800" b="1" dirty="0"/>
          </a:p>
          <a:p>
            <a:endParaRPr lang="en-US" dirty="0"/>
          </a:p>
          <a:p>
            <a:r>
              <a:rPr lang="en-US" dirty="0"/>
              <a:t>SQL Server has two basic types of transactions:</a:t>
            </a:r>
            <a:endParaRPr lang="pl-PL" dirty="0"/>
          </a:p>
          <a:p>
            <a:endParaRPr lang="en-US" dirty="0"/>
          </a:p>
          <a:p>
            <a:r>
              <a:rPr lang="en-US" b="1" dirty="0">
                <a:highlight>
                  <a:srgbClr val="FFFF00"/>
                </a:highlight>
              </a:rPr>
              <a:t>System transactions </a:t>
            </a:r>
            <a:endParaRPr lang="pl-PL" b="1" dirty="0">
              <a:highlight>
                <a:srgbClr val="FFFF00"/>
              </a:highlight>
            </a:endParaRPr>
          </a:p>
          <a:p>
            <a:r>
              <a:rPr lang="en-US" dirty="0"/>
              <a:t>SQL Server maintains all its internal persistent system tables by</a:t>
            </a:r>
            <a:r>
              <a:rPr lang="pl-PL" dirty="0"/>
              <a:t> </a:t>
            </a:r>
            <a:r>
              <a:rPr lang="en-US" dirty="0"/>
              <a:t>using transactions that it classifies as system transactions. These transactions are not</a:t>
            </a:r>
            <a:r>
              <a:rPr lang="pl-PL" dirty="0"/>
              <a:t> </a:t>
            </a:r>
            <a:r>
              <a:rPr lang="en-US" dirty="0"/>
              <a:t>under user control.</a:t>
            </a:r>
          </a:p>
          <a:p>
            <a:endParaRPr lang="pl-PL" dirty="0"/>
          </a:p>
          <a:p>
            <a:r>
              <a:rPr lang="en-US" b="1" dirty="0">
                <a:highlight>
                  <a:srgbClr val="FFFF00"/>
                </a:highlight>
              </a:rPr>
              <a:t>User transactions </a:t>
            </a:r>
            <a:endParaRPr lang="pl-PL" b="1" dirty="0">
              <a:highlight>
                <a:srgbClr val="FFFF00"/>
              </a:highlight>
            </a:endParaRPr>
          </a:p>
          <a:p>
            <a:r>
              <a:rPr lang="en-US" dirty="0"/>
              <a:t>These are transactions created by users in the process of changing</a:t>
            </a:r>
            <a:r>
              <a:rPr lang="pl-PL" dirty="0"/>
              <a:t> </a:t>
            </a:r>
            <a:r>
              <a:rPr lang="en-US" dirty="0"/>
              <a:t>and even reading data, whether automatically, implicitly, or explicitly.</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39668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TRANSACTION STATE</a:t>
            </a:r>
            <a:endParaRPr lang="en-US" sz="2800" b="1" dirty="0"/>
          </a:p>
          <a:p>
            <a:endParaRPr lang="en-US" dirty="0"/>
          </a:p>
          <a:p>
            <a:r>
              <a:rPr lang="en-US" dirty="0"/>
              <a:t>You can detect the transaction level or state by using two system functions:</a:t>
            </a:r>
          </a:p>
          <a:p>
            <a:endParaRPr lang="pl-PL" dirty="0"/>
          </a:p>
          <a:p>
            <a:r>
              <a:rPr lang="en-US" b="1" dirty="0">
                <a:highlight>
                  <a:srgbClr val="FFFF00"/>
                </a:highlight>
              </a:rPr>
              <a:t>@@TRANCOUNT </a:t>
            </a:r>
            <a:r>
              <a:rPr lang="en-US" dirty="0"/>
              <a:t>can be queried to find the level of transaction.</a:t>
            </a:r>
          </a:p>
          <a:p>
            <a:pPr marL="285750" indent="-285750">
              <a:buFont typeface="Arial" panose="020B0604020202020204" pitchFamily="34" charset="0"/>
              <a:buChar char="•"/>
            </a:pPr>
            <a:r>
              <a:rPr lang="en-US" dirty="0"/>
              <a:t>A level of 0 indicates that at this point, the code is not within a transaction.</a:t>
            </a:r>
          </a:p>
          <a:p>
            <a:pPr marL="285750" indent="-285750">
              <a:buFont typeface="Arial" panose="020B0604020202020204" pitchFamily="34" charset="0"/>
              <a:buChar char="•"/>
            </a:pPr>
            <a:r>
              <a:rPr lang="en-US" dirty="0"/>
              <a:t>A level &gt; 0 indicates that there is an active transaction, and a number &gt; 1 indicates</a:t>
            </a:r>
            <a:r>
              <a:rPr lang="pl-PL" dirty="0"/>
              <a:t> </a:t>
            </a:r>
            <a:r>
              <a:rPr lang="en-US" dirty="0"/>
              <a:t>the nesting level of nested transactions.</a:t>
            </a:r>
            <a:endParaRPr lang="pl-PL" dirty="0"/>
          </a:p>
          <a:p>
            <a:endParaRPr lang="en-US" dirty="0"/>
          </a:p>
          <a:p>
            <a:r>
              <a:rPr lang="en-US" b="1" dirty="0">
                <a:highlight>
                  <a:srgbClr val="FFFF00"/>
                </a:highlight>
              </a:rPr>
              <a:t>XACT_STATE() </a:t>
            </a:r>
            <a:r>
              <a:rPr lang="en-US" dirty="0"/>
              <a:t>can be queried to find the state of the transaction.</a:t>
            </a:r>
          </a:p>
          <a:p>
            <a:pPr marL="285750" indent="-285750">
              <a:buFont typeface="Arial" panose="020B0604020202020204" pitchFamily="34" charset="0"/>
              <a:buChar char="•"/>
            </a:pPr>
            <a:r>
              <a:rPr lang="en-US" dirty="0"/>
              <a:t>A state of 0 indicates that there is no active transaction.</a:t>
            </a:r>
          </a:p>
          <a:p>
            <a:pPr marL="285750" indent="-285750">
              <a:buFont typeface="Arial" panose="020B0604020202020204" pitchFamily="34" charset="0"/>
              <a:buChar char="•"/>
            </a:pPr>
            <a:r>
              <a:rPr lang="en-US" dirty="0"/>
              <a:t>A state of 1 indicates that there is an uncommitted transaction, and it can be</a:t>
            </a:r>
            <a:r>
              <a:rPr lang="pl-PL" dirty="0"/>
              <a:t> </a:t>
            </a:r>
            <a:r>
              <a:rPr lang="en-US" dirty="0"/>
              <a:t>committed, but the nesting level is not reported.</a:t>
            </a:r>
          </a:p>
          <a:p>
            <a:pPr marL="285750" indent="-285750">
              <a:buFont typeface="Arial" panose="020B0604020202020204" pitchFamily="34" charset="0"/>
              <a:buChar char="•"/>
            </a:pPr>
            <a:r>
              <a:rPr lang="en-US" dirty="0"/>
              <a:t>A state of -1 indicates that there is an uncommitted transaction, but it cannot be</a:t>
            </a:r>
            <a:r>
              <a:rPr lang="pl-PL" dirty="0"/>
              <a:t> </a:t>
            </a:r>
            <a:r>
              <a:rPr lang="en-US" dirty="0"/>
              <a:t>committed due to a prior fatal error.</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313698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a:t>TRANSACTION MODE</a:t>
            </a:r>
            <a:endParaRPr lang="en-US" sz="2800" b="1" dirty="0"/>
          </a:p>
          <a:p>
            <a:endParaRPr lang="en-US" dirty="0"/>
          </a:p>
          <a:p>
            <a:r>
              <a:rPr lang="en-US" dirty="0"/>
              <a:t>There are three modes for user transactions in SQL Server—that is, three ways of working with</a:t>
            </a:r>
            <a:r>
              <a:rPr lang="pl-PL" dirty="0"/>
              <a:t> </a:t>
            </a:r>
            <a:r>
              <a:rPr lang="en-US" dirty="0"/>
              <a:t>transactions:</a:t>
            </a:r>
          </a:p>
          <a:p>
            <a:pPr marL="285750" indent="-285750">
              <a:buFont typeface="Arial" panose="020B0604020202020204" pitchFamily="34" charset="0"/>
              <a:buChar char="•"/>
            </a:pPr>
            <a:r>
              <a:rPr lang="en-US" dirty="0" err="1"/>
              <a:t>Autocommit</a:t>
            </a:r>
            <a:endParaRPr lang="en-US" dirty="0"/>
          </a:p>
          <a:p>
            <a:pPr marL="285750" indent="-285750">
              <a:buFont typeface="Arial" panose="020B0604020202020204" pitchFamily="34" charset="0"/>
              <a:buChar char="•"/>
            </a:pPr>
            <a:r>
              <a:rPr lang="en-US" dirty="0"/>
              <a:t>Implicit transaction</a:t>
            </a:r>
          </a:p>
          <a:p>
            <a:pPr marL="285750" indent="-285750">
              <a:buFont typeface="Arial" panose="020B0604020202020204" pitchFamily="34" charset="0"/>
              <a:buChar char="•"/>
            </a:pPr>
            <a:r>
              <a:rPr lang="en-US" dirty="0"/>
              <a:t>Explicit transaction</a:t>
            </a:r>
          </a:p>
          <a:p>
            <a:endParaRPr lang="en-US" dirty="0"/>
          </a:p>
          <a:p>
            <a:r>
              <a:rPr lang="en-US" dirty="0"/>
              <a:t>In the </a:t>
            </a:r>
            <a:r>
              <a:rPr lang="en-US" b="1" dirty="0" err="1">
                <a:highlight>
                  <a:srgbClr val="FFFF00"/>
                </a:highlight>
              </a:rPr>
              <a:t>autocommit</a:t>
            </a:r>
            <a:r>
              <a:rPr lang="en-US" dirty="0"/>
              <a:t> mode, single data modification and DDL T-SQL statements are executed</a:t>
            </a:r>
            <a:r>
              <a:rPr lang="pl-PL" dirty="0"/>
              <a:t> </a:t>
            </a:r>
            <a:r>
              <a:rPr lang="en-US" dirty="0"/>
              <a:t>in the context of a transaction that will be automatically committed when the statement succeeds,</a:t>
            </a:r>
            <a:r>
              <a:rPr lang="pl-PL" dirty="0"/>
              <a:t> </a:t>
            </a:r>
            <a:r>
              <a:rPr lang="en-US" dirty="0"/>
              <a:t>or automatically rolled back if the statement fails.</a:t>
            </a:r>
          </a:p>
          <a:p>
            <a:endParaRPr lang="en-US" dirty="0"/>
          </a:p>
          <a:p>
            <a:r>
              <a:rPr lang="en-US" dirty="0"/>
              <a:t>In the </a:t>
            </a:r>
            <a:r>
              <a:rPr lang="en-US" b="1" dirty="0">
                <a:highlight>
                  <a:srgbClr val="FFFF00"/>
                </a:highlight>
              </a:rPr>
              <a:t>implicit</a:t>
            </a:r>
            <a:r>
              <a:rPr lang="en-US" dirty="0"/>
              <a:t> transaction mode, when you issue one or more DML or DDL statements, or a</a:t>
            </a:r>
            <a:r>
              <a:rPr lang="pl-PL" dirty="0"/>
              <a:t> </a:t>
            </a:r>
            <a:r>
              <a:rPr lang="en-US" dirty="0"/>
              <a:t>SELECT statement, SQL Server starts a transaction, increments @@TRANCOUNT, but does</a:t>
            </a:r>
            <a:r>
              <a:rPr lang="pl-PL" dirty="0"/>
              <a:t> </a:t>
            </a:r>
            <a:r>
              <a:rPr lang="en-US" dirty="0"/>
              <a:t>not automatically commit or roll back the statement. You must issue a COMMIT or ROLLBACK</a:t>
            </a:r>
            <a:r>
              <a:rPr lang="pl-PL" dirty="0"/>
              <a:t> </a:t>
            </a:r>
            <a:r>
              <a:rPr lang="en-US" dirty="0"/>
              <a:t>interactively to finish the transaction, even if all you issued was a SELECT statement.</a:t>
            </a:r>
          </a:p>
          <a:p>
            <a:endParaRPr lang="en-US" dirty="0"/>
          </a:p>
          <a:p>
            <a:r>
              <a:rPr lang="en-US" dirty="0"/>
              <a:t>An </a:t>
            </a:r>
            <a:r>
              <a:rPr lang="en-US" b="1" dirty="0">
                <a:highlight>
                  <a:srgbClr val="FFFF00"/>
                </a:highlight>
              </a:rPr>
              <a:t>explicit</a:t>
            </a:r>
            <a:r>
              <a:rPr lang="en-US" dirty="0"/>
              <a:t> transaction occurs when you explicitly issue the BEGIN TRANSACTION or BEGIN</a:t>
            </a:r>
            <a:r>
              <a:rPr lang="pl-PL" dirty="0"/>
              <a:t> </a:t>
            </a:r>
            <a:r>
              <a:rPr lang="en-US" dirty="0"/>
              <a:t>TRAN command to start a transaction.</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273066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ADDITIONAL TRANSACTION OPTIONS</a:t>
            </a:r>
            <a:endParaRPr lang="en-US" sz="2800" b="1" dirty="0"/>
          </a:p>
          <a:p>
            <a:endParaRPr lang="en-US" dirty="0"/>
          </a:p>
          <a:p>
            <a:r>
              <a:rPr lang="en-US" dirty="0"/>
              <a:t>Numerous additional remaining options for transactions are available that are somewhat</a:t>
            </a:r>
          </a:p>
          <a:p>
            <a:r>
              <a:rPr lang="en-US" dirty="0"/>
              <a:t>more specialized. They include:</a:t>
            </a:r>
            <a:endParaRPr lang="pl-PL" dirty="0"/>
          </a:p>
          <a:p>
            <a:endParaRPr lang="en-US" dirty="0"/>
          </a:p>
          <a:p>
            <a:r>
              <a:rPr lang="en-US" b="1" dirty="0" err="1">
                <a:highlight>
                  <a:srgbClr val="FFFF00"/>
                </a:highlight>
              </a:rPr>
              <a:t>Savepoints</a:t>
            </a:r>
            <a:r>
              <a:rPr lang="en-US" dirty="0"/>
              <a:t> </a:t>
            </a:r>
            <a:endParaRPr lang="pl-PL" dirty="0"/>
          </a:p>
          <a:p>
            <a:r>
              <a:rPr lang="en-US" dirty="0"/>
              <a:t>These are locations within transactions that you can use to roll back a</a:t>
            </a:r>
            <a:r>
              <a:rPr lang="pl-PL" dirty="0"/>
              <a:t> </a:t>
            </a:r>
            <a:r>
              <a:rPr lang="en-US" dirty="0"/>
              <a:t>selective subset of work.</a:t>
            </a:r>
            <a:endParaRPr lang="pl-PL" dirty="0"/>
          </a:p>
          <a:p>
            <a:endParaRPr lang="pl-PL" dirty="0"/>
          </a:p>
          <a:p>
            <a:r>
              <a:rPr lang="en-US" b="1" dirty="0">
                <a:highlight>
                  <a:srgbClr val="FFFF00"/>
                </a:highlight>
              </a:rPr>
              <a:t>Cross-database transactions </a:t>
            </a:r>
            <a:endParaRPr lang="pl-PL" b="1" dirty="0">
              <a:highlight>
                <a:srgbClr val="FFFF00"/>
              </a:highlight>
            </a:endParaRPr>
          </a:p>
          <a:p>
            <a:r>
              <a:rPr lang="en-US" dirty="0"/>
              <a:t>A transaction may span two or more databases on a</a:t>
            </a:r>
            <a:r>
              <a:rPr lang="pl-PL" dirty="0"/>
              <a:t> </a:t>
            </a:r>
            <a:r>
              <a:rPr lang="en-US" dirty="0"/>
              <a:t>single SQL Server instance without any additional work on the user’s part.</a:t>
            </a:r>
            <a:endParaRPr lang="pl-PL" dirty="0"/>
          </a:p>
          <a:p>
            <a:endParaRPr lang="en-US" dirty="0"/>
          </a:p>
          <a:p>
            <a:r>
              <a:rPr lang="en-US" b="1" dirty="0">
                <a:highlight>
                  <a:srgbClr val="FFFF00"/>
                </a:highlight>
              </a:rPr>
              <a:t>Distributed transactions </a:t>
            </a:r>
            <a:endParaRPr lang="pl-PL" b="1" dirty="0">
              <a:highlight>
                <a:srgbClr val="FFFF00"/>
              </a:highlight>
            </a:endParaRPr>
          </a:p>
          <a:p>
            <a:r>
              <a:rPr lang="en-US" dirty="0"/>
              <a:t>It is possible to make a transaction span more than one</a:t>
            </a:r>
            <a:r>
              <a:rPr lang="pl-PL" dirty="0"/>
              <a:t> </a:t>
            </a:r>
            <a:r>
              <a:rPr lang="en-US" dirty="0"/>
              <a:t>server, by using a linked server. In that case, the transaction is known as a distributed</a:t>
            </a:r>
            <a:r>
              <a:rPr lang="pl-PL" dirty="0"/>
              <a:t> </a:t>
            </a:r>
            <a:r>
              <a:rPr lang="en-US" dirty="0"/>
              <a:t>(as opposed to local) transaction.</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Tree>
    <p:extLst>
      <p:ext uri="{BB962C8B-B14F-4D97-AF65-F5344CB8AC3E}">
        <p14:creationId xmlns:p14="http://schemas.microsoft.com/office/powerpoint/2010/main" val="19872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Isolation Levels</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Symbol zastępczy stopki 4"/>
          <p:cNvSpPr>
            <a:spLocks noGrp="1"/>
          </p:cNvSpPr>
          <p:nvPr>
            <p:ph type="ftr" sz="quarter" idx="11"/>
          </p:nvPr>
        </p:nvSpPr>
        <p:spPr/>
        <p:txBody>
          <a:bodyPr/>
          <a:lstStyle/>
          <a:p>
            <a:r>
              <a:rPr lang="en-US" dirty="0"/>
              <a:t>T.Kostyrka - T-SQL Programming</a:t>
            </a:r>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202756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a:t>READ COMMITTED</a:t>
            </a:r>
            <a:endParaRPr lang="en-US" sz="2800" b="1" dirty="0"/>
          </a:p>
          <a:p>
            <a:endParaRPr lang="en-US" dirty="0"/>
          </a:p>
          <a:p>
            <a:r>
              <a:rPr lang="en-US" dirty="0"/>
              <a:t>This is the default isolation level. All readers in that session will only read data changes that have been committed. So all the SELECT statements will attempt to acquire shared locks, and any underlying data resources that are being changed by a different session, and therefore have exclusive locks, will block the</a:t>
            </a:r>
            <a:r>
              <a:rPr lang="pl-PL" dirty="0"/>
              <a:t> </a:t>
            </a:r>
            <a:r>
              <a:rPr lang="en-US" dirty="0"/>
              <a:t>READ COMMITTED session.</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a:t>T.Kostyrka - T-SQL Programming</a:t>
            </a:r>
            <a:endParaRPr lang="pl-PL" dirty="0"/>
          </a:p>
        </p:txBody>
      </p:sp>
      <p:sp>
        <p:nvSpPr>
          <p:cNvPr id="5" name="pole tekstowe 4">
            <a:extLst>
              <a:ext uri="{FF2B5EF4-FFF2-40B4-BE49-F238E27FC236}">
                <a16:creationId xmlns:a16="http://schemas.microsoft.com/office/drawing/2014/main" xmlns="" id="{9A4A1463-DE47-434C-BB2D-BE6DD258B359}"/>
              </a:ext>
            </a:extLst>
          </p:cNvPr>
          <p:cNvSpPr txBox="1"/>
          <p:nvPr/>
        </p:nvSpPr>
        <p:spPr>
          <a:xfrm>
            <a:off x="489705" y="2536382"/>
            <a:ext cx="10374037" cy="1908215"/>
          </a:xfrm>
          <a:prstGeom prst="rect">
            <a:avLst/>
          </a:prstGeom>
          <a:noFill/>
        </p:spPr>
        <p:txBody>
          <a:bodyPr wrap="square" rtlCol="0">
            <a:spAutoFit/>
          </a:bodyPr>
          <a:lstStyle/>
          <a:p>
            <a:r>
              <a:rPr lang="pl-PL" sz="2800" b="1" dirty="0"/>
              <a:t>READ COMMITTED</a:t>
            </a:r>
            <a:endParaRPr lang="en-US" sz="2800" b="1" dirty="0"/>
          </a:p>
          <a:p>
            <a:endParaRPr lang="en-US" dirty="0"/>
          </a:p>
          <a:p>
            <a:r>
              <a:rPr lang="en-US" dirty="0"/>
              <a:t>This isolation level allows readers to read uncommitted data. This setting removes the shared locks taken by SELECT statements so that readers no longer are blocked by writers. However, the results of a SELECT statement could read uncommitted data that was changed during a transaction and then later was rolled back to its initial state. This is called reading dirty data.</a:t>
            </a:r>
            <a:endParaRPr lang="pl-PL" dirty="0"/>
          </a:p>
        </p:txBody>
      </p:sp>
    </p:spTree>
    <p:extLst>
      <p:ext uri="{BB962C8B-B14F-4D97-AF65-F5344CB8AC3E}">
        <p14:creationId xmlns:p14="http://schemas.microsoft.com/office/powerpoint/2010/main" val="1290503202"/>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Chapter 12 Implementing Transactions, Error Handling, and Dynamic SQL" id="{3220F2BB-371C-4CBD-B1B0-3D4F1A5793DF}" vid="{B6C6D11D-16D4-408D-A641-7931F31C21E3}"/>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1251</TotalTime>
  <Words>1271</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Segoe-Semibold</vt:lpstr>
      <vt:lpstr>Wingdings 2</vt:lpstr>
      <vt:lpstr>Ramka</vt:lpstr>
      <vt:lpstr>Developing SQL Databases</vt:lpstr>
      <vt:lpstr>PowerPoint Presentation</vt:lpstr>
      <vt:lpstr>Transactions</vt:lpstr>
      <vt:lpstr>PowerPoint Presentation</vt:lpstr>
      <vt:lpstr>PowerPoint Presentation</vt:lpstr>
      <vt:lpstr>PowerPoint Presentation</vt:lpstr>
      <vt:lpstr>PowerPoint Presentation</vt:lpstr>
      <vt:lpstr>Isolation Levels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470</cp:revision>
  <dcterms:created xsi:type="dcterms:W3CDTF">2016-10-31T15:19:50Z</dcterms:created>
  <dcterms:modified xsi:type="dcterms:W3CDTF">2018-10-05T12:58:02Z</dcterms:modified>
</cp:coreProperties>
</file>