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6"/>
  </p:notesMasterIdLst>
  <p:sldIdLst>
    <p:sldId id="256" r:id="rId2"/>
    <p:sldId id="331" r:id="rId3"/>
    <p:sldId id="333" r:id="rId4"/>
    <p:sldId id="334" r:id="rId5"/>
    <p:sldId id="342" r:id="rId6"/>
    <p:sldId id="343" r:id="rId7"/>
    <p:sldId id="340" r:id="rId8"/>
    <p:sldId id="341" r:id="rId9"/>
    <p:sldId id="335" r:id="rId10"/>
    <p:sldId id="336" r:id="rId11"/>
    <p:sldId id="337" r:id="rId12"/>
    <p:sldId id="338" r:id="rId13"/>
    <p:sldId id="339" r:id="rId14"/>
    <p:sldId id="33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28/10/2018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40972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E6511AE-6BCB-4398-BD1D-05D3C2F0054D}"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827D97C-24C0-4B5C-A80E-40B39BAAE63F}" type="datetime1">
              <a:rPr lang="en-US" smtClean="0"/>
              <a:t>10/28/2018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028B01-4AE9-4A0A-B62F-5725ABC501C9}" type="datetime1">
              <a:rPr lang="en-US" smtClean="0"/>
              <a:t>10/28/2018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9EA180A-DC18-44AA-B9F3-A0200DF07BA4}"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161C3B-B11B-40E4-B871-625D84AA5354}"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C5C65C-1186-419E-BFAD-013A26325DC4}" type="datetime1">
              <a:rPr lang="en-US" smtClean="0"/>
              <a:t>10/28/2018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742CAA8-724E-40CD-8301-50632B6CF5B7}" type="datetime1">
              <a:rPr lang="en-US" smtClean="0"/>
              <a:t>10/28/2018</a:t>
            </a:fld>
            <a:endParaRPr lang="en-US" dirty="0"/>
          </a:p>
        </p:txBody>
      </p:sp>
      <p:sp>
        <p:nvSpPr>
          <p:cNvPr id="11" name="Footer Placeholder 10"/>
          <p:cNvSpPr>
            <a:spLocks noGrp="1"/>
          </p:cNvSpPr>
          <p:nvPr>
            <p:ph type="ftr" sz="quarter" idx="11"/>
          </p:nvPr>
        </p:nvSpPr>
        <p:spPr/>
        <p:txBody>
          <a:bodyPr/>
          <a:lstStyle/>
          <a:p>
            <a:r>
              <a:rPr lang="en-US" smtClean="0"/>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BDDD29F-7E21-4B7A-8AE9-71115E9235FB}" type="datetime1">
              <a:rPr lang="en-US" smtClean="0"/>
              <a:t>10/28/2018</a:t>
            </a:fld>
            <a:endParaRPr lang="en-US" dirty="0"/>
          </a:p>
        </p:txBody>
      </p:sp>
      <p:sp>
        <p:nvSpPr>
          <p:cNvPr id="7" name="Footer Placeholder 6"/>
          <p:cNvSpPr>
            <a:spLocks noGrp="1"/>
          </p:cNvSpPr>
          <p:nvPr>
            <p:ph type="ftr" sz="quarter" idx="11"/>
          </p:nvPr>
        </p:nvSpPr>
        <p:spPr/>
        <p:txBody>
          <a:bodyPr/>
          <a:lstStyle/>
          <a:p>
            <a:r>
              <a:rPr lang="en-US" smtClean="0"/>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705AA8-CCD5-46E2-B301-A8811435A645}" type="datetime1">
              <a:rPr lang="en-US" smtClean="0"/>
              <a:t>10/28/2018</a:t>
            </a:fld>
            <a:endParaRPr lang="en-US" dirty="0"/>
          </a:p>
        </p:txBody>
      </p:sp>
      <p:sp>
        <p:nvSpPr>
          <p:cNvPr id="6" name="Footer Placeholder 5"/>
          <p:cNvSpPr>
            <a:spLocks noGrp="1"/>
          </p:cNvSpPr>
          <p:nvPr>
            <p:ph type="ftr" sz="quarter" idx="11"/>
          </p:nvPr>
        </p:nvSpPr>
        <p:spPr/>
        <p:txBody>
          <a:bodyPr/>
          <a:lstStyle/>
          <a:p>
            <a:r>
              <a:rPr lang="en-US" smtClean="0"/>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BE9C1F3-7BBF-43EF-A558-DABF3AA9DF34}" type="datetime1">
              <a:rPr lang="en-US" smtClean="0"/>
              <a:t>10/28/2018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773B028-36EF-4728-A777-B9C9CEDF1F0B}" type="datetime1">
              <a:rPr lang="en-US" smtClean="0"/>
              <a:t>10/28/2018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CAAE83D-2D07-4431-B231-DBDFEB77BE3B}" type="datetime1">
              <a:rPr lang="en-US" smtClean="0"/>
              <a:t>10/28/2018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In-Memory OLTP</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570756"/>
          </a:xfrm>
          <a:prstGeom prst="rect">
            <a:avLst/>
          </a:prstGeom>
          <a:noFill/>
        </p:spPr>
        <p:txBody>
          <a:bodyPr wrap="square" rtlCol="0">
            <a:spAutoFit/>
          </a:bodyPr>
          <a:lstStyle/>
          <a:p>
            <a:r>
              <a:rPr lang="pl-PL" sz="2800" b="1" dirty="0" smtClean="0"/>
              <a:t>Natively compiled SPs – limitations #1</a:t>
            </a:r>
            <a:endParaRPr lang="en-US" sz="2800" b="1" dirty="0"/>
          </a:p>
          <a:p>
            <a:endParaRPr lang="en-US" dirty="0"/>
          </a:p>
          <a:p>
            <a:r>
              <a:rPr lang="en-US" dirty="0"/>
              <a:t>Many of the limitations that existed in SQL Server 2014 for natively compiled stored procedures</a:t>
            </a:r>
          </a:p>
          <a:p>
            <a:r>
              <a:rPr lang="en-US" dirty="0"/>
              <a:t>have been removed. However, the following limitations still remain in SQL Server 2016:</a:t>
            </a:r>
          </a:p>
          <a:p>
            <a:pPr lvl="1"/>
            <a:endParaRPr lang="en-US" dirty="0"/>
          </a:p>
          <a:p>
            <a:pPr lvl="1"/>
            <a:r>
              <a:rPr lang="en-US" sz="1600" b="1" dirty="0" err="1"/>
              <a:t>tempdb</a:t>
            </a:r>
            <a:r>
              <a:rPr lang="en-US" sz="1600" b="1" dirty="0"/>
              <a:t> access </a:t>
            </a:r>
            <a:endParaRPr lang="pl-PL" sz="1600" b="1" dirty="0" smtClean="0"/>
          </a:p>
          <a:p>
            <a:pPr lvl="1"/>
            <a:r>
              <a:rPr lang="pl-PL" sz="1600" dirty="0" smtClean="0"/>
              <a:t>	</a:t>
            </a:r>
            <a:r>
              <a:rPr lang="en-US" sz="1600" i="1" dirty="0" smtClean="0"/>
              <a:t>You </a:t>
            </a:r>
            <a:r>
              <a:rPr lang="en-US" sz="1600" i="1" dirty="0"/>
              <a:t>cannot create or access temporary tables, table variables, or table-valued functions in </a:t>
            </a:r>
            <a:r>
              <a:rPr lang="en-US" sz="1600" i="1" dirty="0" err="1"/>
              <a:t>tempdb</a:t>
            </a:r>
            <a:r>
              <a:rPr lang="en-US" sz="1600" i="1" dirty="0"/>
              <a:t>.</a:t>
            </a:r>
          </a:p>
          <a:p>
            <a:pPr lvl="1"/>
            <a:endParaRPr lang="pl-PL" sz="1600" dirty="0" smtClean="0"/>
          </a:p>
          <a:p>
            <a:pPr lvl="1"/>
            <a:r>
              <a:rPr lang="pl-PL" sz="1600" b="1" dirty="0" smtClean="0"/>
              <a:t>CURSOR</a:t>
            </a:r>
          </a:p>
          <a:p>
            <a:pPr lvl="1"/>
            <a:r>
              <a:rPr lang="pl-PL" sz="1600" i="1" dirty="0" smtClean="0"/>
              <a:t>	</a:t>
            </a:r>
            <a:r>
              <a:rPr lang="en-US" sz="1600" i="1" dirty="0" smtClean="0"/>
              <a:t>As </a:t>
            </a:r>
            <a:r>
              <a:rPr lang="en-US" sz="1600" i="1" dirty="0"/>
              <a:t>an alternative, you can use set-based logic or a WHILE loop.</a:t>
            </a:r>
          </a:p>
          <a:p>
            <a:pPr lvl="1"/>
            <a:endParaRPr lang="pl-PL" sz="1600" dirty="0" smtClean="0"/>
          </a:p>
          <a:p>
            <a:pPr lvl="1"/>
            <a:r>
              <a:rPr lang="en-US" sz="1600" b="1" dirty="0" smtClean="0"/>
              <a:t>CASE </a:t>
            </a:r>
            <a:r>
              <a:rPr lang="en-US" sz="1600" b="1" dirty="0"/>
              <a:t>statement</a:t>
            </a:r>
          </a:p>
          <a:p>
            <a:pPr lvl="1"/>
            <a:endParaRPr lang="pl-PL" sz="1600" dirty="0" smtClean="0"/>
          </a:p>
          <a:p>
            <a:pPr lvl="1"/>
            <a:r>
              <a:rPr lang="en-US" sz="1600" b="1" dirty="0" smtClean="0"/>
              <a:t>MERGE </a:t>
            </a:r>
            <a:r>
              <a:rPr lang="en-US" sz="1600" b="1" dirty="0"/>
              <a:t>statement </a:t>
            </a:r>
            <a:endParaRPr lang="pl-PL" sz="1600" b="1" dirty="0" smtClean="0"/>
          </a:p>
          <a:p>
            <a:pPr lvl="1"/>
            <a:r>
              <a:rPr lang="pl-PL" sz="1600" dirty="0" smtClean="0"/>
              <a:t>	</a:t>
            </a:r>
            <a:r>
              <a:rPr lang="en-US" sz="1600" i="1" dirty="0" smtClean="0"/>
              <a:t>You </a:t>
            </a:r>
            <a:r>
              <a:rPr lang="en-US" sz="1600" i="1" dirty="0"/>
              <a:t>cannot use a memory-optimized table as the target of a MERGE statement.</a:t>
            </a:r>
          </a:p>
          <a:p>
            <a:pPr lvl="1"/>
            <a:endParaRPr lang="pl-PL" sz="1600" dirty="0" smtClean="0"/>
          </a:p>
          <a:p>
            <a:pPr lvl="1"/>
            <a:r>
              <a:rPr lang="en-US" sz="1600" b="1" dirty="0" smtClean="0"/>
              <a:t>SELECT </a:t>
            </a:r>
            <a:r>
              <a:rPr lang="en-US" sz="1600" b="1" dirty="0"/>
              <a:t>INTO clause </a:t>
            </a:r>
            <a:endParaRPr lang="pl-PL" sz="1600" b="1" dirty="0" smtClean="0"/>
          </a:p>
          <a:p>
            <a:pPr lvl="1"/>
            <a:r>
              <a:rPr lang="pl-PL" sz="1600" dirty="0" smtClean="0"/>
              <a:t>	</a:t>
            </a:r>
            <a:r>
              <a:rPr lang="en-US" sz="1600" i="1" dirty="0" smtClean="0"/>
              <a:t>You </a:t>
            </a:r>
            <a:r>
              <a:rPr lang="en-US" sz="1600" i="1" dirty="0"/>
              <a:t>cannot use an INTO clause with a SELECT statement.</a:t>
            </a:r>
          </a:p>
          <a:p>
            <a:pPr lvl="1"/>
            <a:endParaRPr lang="pl-PL" sz="1600" dirty="0" smtClean="0"/>
          </a:p>
          <a:p>
            <a:pPr lvl="1"/>
            <a:r>
              <a:rPr lang="en-US" sz="1600" b="1" dirty="0" smtClean="0"/>
              <a:t>FROM </a:t>
            </a:r>
            <a:r>
              <a:rPr lang="en-US" sz="1600" b="1" dirty="0"/>
              <a:t>clause </a:t>
            </a:r>
            <a:endParaRPr lang="pl-PL" sz="1600" b="1" dirty="0" smtClean="0"/>
          </a:p>
          <a:p>
            <a:pPr lvl="1"/>
            <a:r>
              <a:rPr lang="pl-PL" sz="1600" i="1" dirty="0" smtClean="0"/>
              <a:t>	</a:t>
            </a:r>
            <a:r>
              <a:rPr lang="en-US" sz="1600" i="1" dirty="0" smtClean="0"/>
              <a:t>You </a:t>
            </a:r>
            <a:r>
              <a:rPr lang="en-US" sz="1600" i="1" dirty="0"/>
              <a:t>cannot use a FROM clause or subqueries in an UPDATE statement</a:t>
            </a:r>
            <a:r>
              <a:rPr lang="en-US" sz="1600" i="1" dirty="0" smtClean="0"/>
              <a:t>.</a:t>
            </a:r>
            <a:endParaRPr lang="en-US"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404602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447645"/>
          </a:xfrm>
          <a:prstGeom prst="rect">
            <a:avLst/>
          </a:prstGeom>
          <a:noFill/>
        </p:spPr>
        <p:txBody>
          <a:bodyPr wrap="square" rtlCol="0">
            <a:spAutoFit/>
          </a:bodyPr>
          <a:lstStyle/>
          <a:p>
            <a:r>
              <a:rPr lang="pl-PL" sz="2800" b="1" dirty="0" smtClean="0"/>
              <a:t>Natively compiled SPs – limitations #2</a:t>
            </a:r>
            <a:endParaRPr lang="en-US" sz="2800" b="1" dirty="0"/>
          </a:p>
          <a:p>
            <a:pPr lvl="1"/>
            <a:endParaRPr lang="pl-PL" sz="1600" dirty="0"/>
          </a:p>
          <a:p>
            <a:pPr lvl="1"/>
            <a:r>
              <a:rPr lang="en-US" sz="1600" b="1" dirty="0"/>
              <a:t>PERCENT or WITH TIES in TOP </a:t>
            </a:r>
            <a:r>
              <a:rPr lang="en-US" sz="1600" b="1" dirty="0" smtClean="0"/>
              <a:t>clause</a:t>
            </a:r>
            <a:endParaRPr lang="en-US" sz="1600" b="1" dirty="0"/>
          </a:p>
          <a:p>
            <a:pPr lvl="1"/>
            <a:endParaRPr lang="pl-PL" sz="1600" b="1" dirty="0" smtClean="0"/>
          </a:p>
          <a:p>
            <a:pPr lvl="1"/>
            <a:r>
              <a:rPr lang="en-US" sz="1600" b="1" dirty="0" smtClean="0"/>
              <a:t>DISTINCT </a:t>
            </a:r>
            <a:r>
              <a:rPr lang="en-US" sz="1600" b="1" dirty="0"/>
              <a:t>with aggregate </a:t>
            </a:r>
            <a:r>
              <a:rPr lang="en-US" sz="1600" b="1" dirty="0" smtClean="0"/>
              <a:t>functions</a:t>
            </a:r>
            <a:endParaRPr lang="en-US" sz="1600" b="1" dirty="0"/>
          </a:p>
          <a:p>
            <a:pPr lvl="1"/>
            <a:endParaRPr lang="pl-PL" sz="1600" b="1" dirty="0" smtClean="0"/>
          </a:p>
          <a:p>
            <a:pPr lvl="1"/>
            <a:r>
              <a:rPr lang="en-US" sz="1600" b="1" dirty="0" smtClean="0"/>
              <a:t>INTERSECT</a:t>
            </a:r>
            <a:r>
              <a:rPr lang="en-US" sz="1600" b="1" dirty="0"/>
              <a:t>, EXCEPT, APPLY, PIVOT, UNPIVOT, LIKE, CONTAINS </a:t>
            </a:r>
            <a:endParaRPr lang="pl-PL" sz="1600" b="1" dirty="0" smtClean="0"/>
          </a:p>
          <a:p>
            <a:pPr lvl="1"/>
            <a:r>
              <a:rPr lang="pl-PL" sz="1600" i="1" dirty="0" smtClean="0"/>
              <a:t>	</a:t>
            </a:r>
            <a:r>
              <a:rPr lang="en-US" sz="1600" i="1" dirty="0" smtClean="0"/>
              <a:t>There </a:t>
            </a:r>
            <a:r>
              <a:rPr lang="en-US" sz="1600" i="1" dirty="0"/>
              <a:t>are no alternatives for using these operators in a natively compiled stored procedure.</a:t>
            </a:r>
          </a:p>
          <a:p>
            <a:pPr lvl="1"/>
            <a:endParaRPr lang="pl-PL" sz="1600" dirty="0" smtClean="0"/>
          </a:p>
          <a:p>
            <a:pPr lvl="1"/>
            <a:r>
              <a:rPr lang="en-US" sz="1600" b="1" dirty="0" smtClean="0"/>
              <a:t>Common </a:t>
            </a:r>
            <a:r>
              <a:rPr lang="en-US" sz="1600" b="1" dirty="0"/>
              <a:t>table expressions (CTEs) </a:t>
            </a:r>
            <a:endParaRPr lang="pl-PL" sz="1600" b="1" dirty="0" smtClean="0"/>
          </a:p>
          <a:p>
            <a:pPr lvl="2"/>
            <a:r>
              <a:rPr lang="en-US" sz="1600" i="1" dirty="0" smtClean="0"/>
              <a:t>You </a:t>
            </a:r>
            <a:r>
              <a:rPr lang="en-US" sz="1600" i="1" dirty="0"/>
              <a:t>must rewrite your query to reproduce the functionality of a CTE in a natively compiled stored procedure</a:t>
            </a:r>
            <a:r>
              <a:rPr lang="en-US" sz="1600" i="1" dirty="0" smtClean="0"/>
              <a:t>.</a:t>
            </a:r>
            <a:endParaRPr lang="pl-PL" sz="1600" i="1" dirty="0" smtClean="0"/>
          </a:p>
          <a:p>
            <a:pPr lvl="1"/>
            <a:endParaRPr lang="en-US" sz="1600" dirty="0"/>
          </a:p>
          <a:p>
            <a:pPr lvl="1"/>
            <a:r>
              <a:rPr lang="en-US" sz="1600" b="1" dirty="0"/>
              <a:t>Multi-row INSERT statements </a:t>
            </a:r>
            <a:endParaRPr lang="pl-PL" sz="1600" b="1" dirty="0" smtClean="0"/>
          </a:p>
          <a:p>
            <a:pPr lvl="1"/>
            <a:r>
              <a:rPr lang="pl-PL" sz="1600" i="1" dirty="0" smtClean="0"/>
              <a:t>	</a:t>
            </a:r>
            <a:r>
              <a:rPr lang="en-US" sz="1600" i="1" dirty="0" smtClean="0"/>
              <a:t>You </a:t>
            </a:r>
            <a:r>
              <a:rPr lang="en-US" sz="1600" i="1" dirty="0"/>
              <a:t>must instead use separate INSERT statements in a natively compiled stored procedure</a:t>
            </a:r>
            <a:r>
              <a:rPr lang="en-US" sz="1600" i="1" dirty="0" smtClean="0"/>
              <a:t>.</a:t>
            </a:r>
            <a:endParaRPr lang="pl-PL" sz="1600" i="1" dirty="0" smtClean="0"/>
          </a:p>
          <a:p>
            <a:pPr lvl="1"/>
            <a:endParaRPr lang="en-US" sz="1600" dirty="0"/>
          </a:p>
          <a:p>
            <a:pPr lvl="1"/>
            <a:r>
              <a:rPr lang="en-US" sz="1600" b="1" dirty="0"/>
              <a:t>EXECUTE WITH RECOMPILE </a:t>
            </a:r>
            <a:endParaRPr lang="pl-PL" sz="1600" b="1" dirty="0" smtClean="0"/>
          </a:p>
          <a:p>
            <a:pPr lvl="1"/>
            <a:r>
              <a:rPr lang="pl-PL" sz="1600" i="1" dirty="0" smtClean="0"/>
              <a:t>	</a:t>
            </a:r>
            <a:r>
              <a:rPr lang="en-US" sz="1600" i="1" dirty="0" smtClean="0"/>
              <a:t>There </a:t>
            </a:r>
            <a:r>
              <a:rPr lang="en-US" sz="1600" i="1" dirty="0"/>
              <a:t>is no alternative for using this option in a natively compiled stored procedure</a:t>
            </a:r>
            <a:r>
              <a:rPr lang="en-US" sz="1600" i="1" dirty="0" smtClean="0"/>
              <a:t>.</a:t>
            </a:r>
            <a:endParaRPr lang="pl-PL" sz="1600" i="1" dirty="0" smtClean="0"/>
          </a:p>
          <a:p>
            <a:pPr lvl="1"/>
            <a:endParaRPr lang="en-US" sz="1600" dirty="0"/>
          </a:p>
          <a:p>
            <a:pPr lvl="1"/>
            <a:r>
              <a:rPr lang="pl-PL" sz="1600" b="1" dirty="0" smtClean="0"/>
              <a:t>VIEW</a:t>
            </a:r>
          </a:p>
          <a:p>
            <a:pPr lvl="2"/>
            <a:r>
              <a:rPr lang="en-US" sz="1600" i="1" dirty="0" smtClean="0"/>
              <a:t>You </a:t>
            </a:r>
            <a:r>
              <a:rPr lang="en-US" sz="1600" i="1" dirty="0"/>
              <a:t>cannot reference a view in a natively compiled stored procedure. You must define your desired SELECT statement explicitly in the procedure code.</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357690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124206"/>
          </a:xfrm>
          <a:prstGeom prst="rect">
            <a:avLst/>
          </a:prstGeom>
          <a:noFill/>
        </p:spPr>
        <p:txBody>
          <a:bodyPr wrap="square" rtlCol="0">
            <a:spAutoFit/>
          </a:bodyPr>
          <a:lstStyle/>
          <a:p>
            <a:r>
              <a:rPr lang="pl-PL" sz="2800" b="1" dirty="0" smtClean="0"/>
              <a:t>Indexes</a:t>
            </a:r>
            <a:endParaRPr lang="en-US" sz="2800" b="1" dirty="0"/>
          </a:p>
          <a:p>
            <a:endParaRPr lang="en-US" dirty="0"/>
          </a:p>
          <a:p>
            <a:pPr lvl="1"/>
            <a:r>
              <a:rPr lang="en-US" dirty="0"/>
              <a:t>A memory-optimized table can have up to </a:t>
            </a:r>
            <a:r>
              <a:rPr lang="en-US" b="1" dirty="0"/>
              <a:t>eight non-clustered indexes</a:t>
            </a:r>
            <a:r>
              <a:rPr lang="en-US" dirty="0"/>
              <a:t>, all of which are </a:t>
            </a:r>
            <a:r>
              <a:rPr lang="en-US" b="1" dirty="0"/>
              <a:t>covering indexes</a:t>
            </a:r>
            <a:r>
              <a:rPr lang="en-US" dirty="0"/>
              <a:t>. </a:t>
            </a:r>
            <a:endParaRPr lang="pl-PL" dirty="0" smtClean="0"/>
          </a:p>
          <a:p>
            <a:pPr lvl="1"/>
            <a:endParaRPr lang="pl-PL" dirty="0"/>
          </a:p>
          <a:p>
            <a:pPr lvl="1"/>
            <a:r>
              <a:rPr lang="en-US" dirty="0" smtClean="0"/>
              <a:t>Unlike </a:t>
            </a:r>
            <a:r>
              <a:rPr lang="en-US" dirty="0"/>
              <a:t>a traditional B-tree index for a disk-based table, an index for a memory-optimized table exists only in memory and does </a:t>
            </a:r>
            <a:r>
              <a:rPr lang="en-US" dirty="0" smtClean="0"/>
              <a:t>not</a:t>
            </a:r>
            <a:r>
              <a:rPr lang="pl-PL" dirty="0" smtClean="0"/>
              <a:t> </a:t>
            </a:r>
            <a:r>
              <a:rPr lang="en-US" dirty="0" smtClean="0"/>
              <a:t>contain </a:t>
            </a:r>
            <a:r>
              <a:rPr lang="en-US" dirty="0"/>
              <a:t>data. </a:t>
            </a:r>
            <a:r>
              <a:rPr lang="en-US" dirty="0" smtClean="0"/>
              <a:t>Instead</a:t>
            </a:r>
            <a:r>
              <a:rPr lang="en-US" dirty="0"/>
              <a:t>, an index points to a row in memory and is recreated during database recovery. </a:t>
            </a:r>
            <a:endParaRPr lang="pl-PL" dirty="0" smtClean="0"/>
          </a:p>
          <a:p>
            <a:pPr lvl="1"/>
            <a:endParaRPr lang="pl-PL" dirty="0"/>
          </a:p>
          <a:p>
            <a:pPr lvl="1"/>
            <a:r>
              <a:rPr lang="en-US" dirty="0" smtClean="0"/>
              <a:t>An </a:t>
            </a:r>
            <a:r>
              <a:rPr lang="en-US" dirty="0"/>
              <a:t>index for a memory-optimized table can be one of the following three types:</a:t>
            </a:r>
          </a:p>
          <a:p>
            <a:pPr marL="742950" lvl="1" indent="-285750">
              <a:buFont typeface="Arial" panose="020B0604020202020204" pitchFamily="34" charset="0"/>
              <a:buChar char="•"/>
            </a:pPr>
            <a:endParaRPr lang="pl-PL" dirty="0" smtClean="0"/>
          </a:p>
          <a:p>
            <a:pPr marL="1200150" lvl="2" indent="-285750">
              <a:buFont typeface="Arial" panose="020B0604020202020204" pitchFamily="34" charset="0"/>
              <a:buChar char="•"/>
            </a:pPr>
            <a:r>
              <a:rPr lang="en-US" dirty="0" smtClean="0"/>
              <a:t>Hash </a:t>
            </a:r>
            <a:endParaRPr lang="pl-PL" dirty="0" smtClean="0"/>
          </a:p>
          <a:p>
            <a:pPr marL="1200150" lvl="2" indent="-285750">
              <a:buFont typeface="Arial" panose="020B0604020202020204" pitchFamily="34" charset="0"/>
              <a:buChar char="•"/>
            </a:pPr>
            <a:r>
              <a:rPr lang="en-US" dirty="0" err="1" smtClean="0"/>
              <a:t>Columnstore</a:t>
            </a:r>
            <a:r>
              <a:rPr lang="en-US" dirty="0" smtClean="0"/>
              <a:t> </a:t>
            </a:r>
            <a:endParaRPr lang="pl-PL" dirty="0" smtClean="0"/>
          </a:p>
          <a:p>
            <a:pPr marL="1200150" lvl="2" indent="-285750">
              <a:buFont typeface="Arial" panose="020B0604020202020204" pitchFamily="34" charset="0"/>
              <a:buChar char="•"/>
            </a:pPr>
            <a:r>
              <a:rPr lang="en-US" dirty="0" err="1" smtClean="0"/>
              <a:t>Nonclustered</a:t>
            </a:r>
            <a:r>
              <a:rPr lang="en-US" dirty="0" smtClean="0"/>
              <a:t> B-tree</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874028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93538"/>
          </a:xfrm>
          <a:prstGeom prst="rect">
            <a:avLst/>
          </a:prstGeom>
          <a:noFill/>
        </p:spPr>
        <p:txBody>
          <a:bodyPr wrap="square" rtlCol="0">
            <a:spAutoFit/>
          </a:bodyPr>
          <a:lstStyle/>
          <a:p>
            <a:r>
              <a:rPr lang="pl-PL" sz="2800" b="1" dirty="0" smtClean="0"/>
              <a:t>Indexes</a:t>
            </a:r>
            <a:endParaRPr lang="en-US" sz="2800" b="1" dirty="0"/>
          </a:p>
          <a:p>
            <a:endParaRPr lang="en-US" dirty="0"/>
          </a:p>
          <a:p>
            <a:pPr lvl="1"/>
            <a:r>
              <a:rPr lang="en-US" sz="1600" b="1" dirty="0" smtClean="0"/>
              <a:t>Hash</a:t>
            </a:r>
            <a:r>
              <a:rPr lang="en-US" sz="1600" dirty="0" smtClean="0"/>
              <a:t> </a:t>
            </a:r>
            <a:endParaRPr lang="pl-PL" sz="1600" dirty="0" smtClean="0"/>
          </a:p>
          <a:p>
            <a:pPr lvl="2"/>
            <a:r>
              <a:rPr lang="en-US" sz="1600" i="1" dirty="0" smtClean="0"/>
              <a:t>You </a:t>
            </a:r>
            <a:r>
              <a:rPr lang="en-US" sz="1600" i="1" dirty="0"/>
              <a:t>use a </a:t>
            </a:r>
            <a:r>
              <a:rPr lang="en-US" sz="1600" i="1" dirty="0" err="1"/>
              <a:t>nonclustered</a:t>
            </a:r>
            <a:r>
              <a:rPr lang="en-US" sz="1600" i="1" dirty="0"/>
              <a:t> hash index when you have </a:t>
            </a:r>
            <a:r>
              <a:rPr lang="en-US" sz="1600" b="1" i="1" dirty="0"/>
              <a:t>many queries that perform point lookups</a:t>
            </a:r>
            <a:r>
              <a:rPr lang="en-US" sz="1600" i="1" dirty="0"/>
              <a:t>, also known as </a:t>
            </a:r>
            <a:r>
              <a:rPr lang="en-US" sz="1600" i="1" dirty="0" err="1"/>
              <a:t>equi</a:t>
            </a:r>
            <a:r>
              <a:rPr lang="en-US" sz="1600" i="1" dirty="0"/>
              <a:t>-joins. When you specify the index type, as shown below, you must include a </a:t>
            </a:r>
            <a:r>
              <a:rPr lang="en-US" sz="1600" b="1" i="1" dirty="0"/>
              <a:t>bucket count</a:t>
            </a:r>
            <a:r>
              <a:rPr lang="en-US" sz="1600" i="1" dirty="0"/>
              <a:t>. The bucket count value should be between one to two times the expected number of distinct values in the indexed column.</a:t>
            </a:r>
          </a:p>
          <a:p>
            <a:pPr lvl="1"/>
            <a:endParaRPr lang="en-US" sz="1600" dirty="0"/>
          </a:p>
          <a:p>
            <a:pPr lvl="1"/>
            <a:r>
              <a:rPr lang="en-US" sz="1600" b="1" dirty="0" err="1"/>
              <a:t>Columnstore</a:t>
            </a:r>
            <a:r>
              <a:rPr lang="en-US" sz="1600" dirty="0"/>
              <a:t> </a:t>
            </a:r>
            <a:endParaRPr lang="pl-PL" sz="1600" dirty="0" smtClean="0"/>
          </a:p>
          <a:p>
            <a:pPr lvl="2"/>
            <a:r>
              <a:rPr lang="en-US" sz="1600" i="1" dirty="0" smtClean="0"/>
              <a:t>A </a:t>
            </a:r>
            <a:r>
              <a:rPr lang="en-US" sz="1600" i="1" dirty="0"/>
              <a:t>new feature in SQL Server 2016 is the ability to add a </a:t>
            </a:r>
            <a:r>
              <a:rPr lang="en-US" sz="1600" i="1" dirty="0" err="1"/>
              <a:t>columnstore</a:t>
            </a:r>
            <a:r>
              <a:rPr lang="en-US" sz="1600" i="1" dirty="0"/>
              <a:t> index to a memory-optimized table. This type of index is best when </a:t>
            </a:r>
            <a:r>
              <a:rPr lang="en-US" sz="1600" b="1" i="1" dirty="0"/>
              <a:t>your queries perform large scans of a table</a:t>
            </a:r>
            <a:r>
              <a:rPr lang="en-US" sz="1600" i="1" dirty="0"/>
              <a:t>. Rather than read data row by row, it can process chunks of data in batches and thereby reduce query execution time and CPU utilization. Consider this type of index for single-threaded queries, sort operations (such as ORDER BY), and T-SQL window functions.</a:t>
            </a:r>
          </a:p>
          <a:p>
            <a:pPr lvl="1"/>
            <a:endParaRPr lang="en-US" sz="1600" dirty="0"/>
          </a:p>
          <a:p>
            <a:pPr lvl="1"/>
            <a:r>
              <a:rPr lang="en-US" sz="1600" b="1" dirty="0" err="1"/>
              <a:t>Nonclustered</a:t>
            </a:r>
            <a:r>
              <a:rPr lang="en-US" sz="1600" b="1" dirty="0"/>
              <a:t> B-tree </a:t>
            </a:r>
            <a:endParaRPr lang="pl-PL" sz="1600" b="1" dirty="0" smtClean="0"/>
          </a:p>
          <a:p>
            <a:pPr lvl="2"/>
            <a:r>
              <a:rPr lang="en-US" sz="1600" i="1" dirty="0" smtClean="0"/>
              <a:t>You </a:t>
            </a:r>
            <a:r>
              <a:rPr lang="en-US" sz="1600" i="1" dirty="0"/>
              <a:t>use a memory-optimized </a:t>
            </a:r>
            <a:r>
              <a:rPr lang="en-US" sz="1600" i="1" dirty="0" smtClean="0"/>
              <a:t>non</a:t>
            </a:r>
            <a:r>
              <a:rPr lang="pl-PL" sz="1600" i="1" dirty="0" smtClean="0"/>
              <a:t>-</a:t>
            </a:r>
            <a:r>
              <a:rPr lang="en-US" sz="1600" i="1" dirty="0" smtClean="0"/>
              <a:t>clustered </a:t>
            </a:r>
            <a:r>
              <a:rPr lang="en-US" sz="1600" i="1" dirty="0"/>
              <a:t>B-tree index when your queries have an ORDER BY clause on an indexed column, or when your queries return a few records by performing </a:t>
            </a:r>
            <a:r>
              <a:rPr lang="en-US" sz="1600" b="1" i="1" dirty="0"/>
              <a:t>range selections against an index column</a:t>
            </a:r>
            <a:r>
              <a:rPr lang="en-US" sz="1600" i="1" dirty="0"/>
              <a:t> using the greater than (&gt;) or less than (&lt;) operators, or testing an indexed column for inequality.</a:t>
            </a:r>
            <a:endParaRPr lang="pl-PL" sz="1600" i="1"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644954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477328"/>
          </a:xfrm>
          <a:prstGeom prst="rect">
            <a:avLst/>
          </a:prstGeom>
          <a:noFill/>
        </p:spPr>
        <p:txBody>
          <a:bodyPr wrap="square" rtlCol="0">
            <a:spAutoFit/>
          </a:bodyPr>
          <a:lstStyle/>
          <a:p>
            <a:r>
              <a:rPr lang="pl-PL" sz="2800" b="1" dirty="0" smtClean="0"/>
              <a:t>LINKS</a:t>
            </a:r>
            <a:endParaRPr lang="en-US" sz="2800" b="1" dirty="0"/>
          </a:p>
          <a:p>
            <a:endParaRPr lang="en-US" dirty="0"/>
          </a:p>
          <a:p>
            <a:pPr lvl="1"/>
            <a:r>
              <a:rPr lang="en-US" sz="1100" dirty="0"/>
              <a:t>https://docs.microsoft.com/en-us/sql/relational-databases/in-memory-oltp/memory-optimized-tables?view=sql-server-2017</a:t>
            </a:r>
          </a:p>
          <a:p>
            <a:pPr lvl="1"/>
            <a:r>
              <a:rPr lang="en-US" sz="1100" dirty="0"/>
              <a:t>https://docs.microsoft.com/en-us/sql/relational-databases/in-memory-oltp/creating-and-managing-storage-for-memory-optimized-objects?view=sql-server-2017</a:t>
            </a:r>
          </a:p>
          <a:p>
            <a:pPr lvl="1"/>
            <a:r>
              <a:rPr lang="en-US" sz="1100" dirty="0"/>
              <a:t>https://</a:t>
            </a:r>
            <a:r>
              <a:rPr lang="en-US" sz="1100" dirty="0" smtClean="0"/>
              <a:t>docs.microsoft.com/en-us/sql/relational-databases/in-memory-oltp/in-memory-oltp-in-memory-optimization?view=sql-server-2017</a:t>
            </a:r>
            <a:endParaRPr lang="pl-PL" sz="1100" dirty="0" smtClean="0"/>
          </a:p>
          <a:p>
            <a:pPr lvl="1"/>
            <a:r>
              <a:rPr lang="pl-PL" sz="1100" dirty="0"/>
              <a:t>https://blogs.msdn.microsoft.com/sqlserverstorageengine/2016/03/07/real-time-operational-analytics-memory-optimized-table-and-columnstore-index/</a:t>
            </a:r>
            <a:endParaRPr lang="pl-PL" sz="1100"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4022598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570208"/>
          </a:xfrm>
          <a:prstGeom prst="rect">
            <a:avLst/>
          </a:prstGeom>
          <a:noFill/>
        </p:spPr>
        <p:txBody>
          <a:bodyPr wrap="square" rtlCol="0">
            <a:spAutoFit/>
          </a:bodyPr>
          <a:lstStyle/>
          <a:p>
            <a:r>
              <a:rPr lang="pl-PL" sz="2800" b="1" dirty="0" smtClean="0"/>
              <a:t>In-Memory OLTP</a:t>
            </a:r>
            <a:endParaRPr lang="en-US" sz="2800" b="1" dirty="0"/>
          </a:p>
          <a:p>
            <a:endParaRPr lang="en-US" dirty="0"/>
          </a:p>
          <a:p>
            <a:pPr lvl="1"/>
            <a:r>
              <a:rPr lang="en-US" dirty="0"/>
              <a:t>The In-Memory OLTP feature built into SQL Server 2016 adds a new memory-optimized relational data management engine and a native stored procedure compiler to the platform that you can use to run transactional workloads with higher </a:t>
            </a:r>
            <a:r>
              <a:rPr lang="en-US" dirty="0" smtClean="0"/>
              <a:t>concurrency.</a:t>
            </a:r>
            <a:endParaRPr lang="pl-PL" dirty="0" smtClean="0"/>
          </a:p>
          <a:p>
            <a:pPr lvl="1"/>
            <a:endParaRPr lang="pl-PL" dirty="0"/>
          </a:p>
          <a:p>
            <a:pPr lvl="1"/>
            <a:r>
              <a:rPr lang="en-US" dirty="0" smtClean="0"/>
              <a:t>A </a:t>
            </a:r>
            <a:r>
              <a:rPr lang="en-US" dirty="0"/>
              <a:t>memory-optimize table is a highly optimized data structure that SQL Server uses to store data </a:t>
            </a:r>
            <a:r>
              <a:rPr lang="en-US" b="1" dirty="0"/>
              <a:t>completely in memory </a:t>
            </a:r>
            <a:r>
              <a:rPr lang="en-US" dirty="0"/>
              <a:t>without paging to disk. </a:t>
            </a:r>
            <a:endParaRPr lang="pl-PL" dirty="0" smtClean="0"/>
          </a:p>
          <a:p>
            <a:pPr lvl="1"/>
            <a:endParaRPr lang="pl-PL" dirty="0"/>
          </a:p>
          <a:p>
            <a:pPr lvl="1"/>
            <a:r>
              <a:rPr lang="en-US" dirty="0" smtClean="0"/>
              <a:t>It </a:t>
            </a:r>
            <a:r>
              <a:rPr lang="en-US" dirty="0"/>
              <a:t>uses </a:t>
            </a:r>
            <a:r>
              <a:rPr lang="en-US" b="1" dirty="0"/>
              <a:t>hash</a:t>
            </a:r>
            <a:r>
              <a:rPr lang="en-US" dirty="0"/>
              <a:t> and </a:t>
            </a:r>
            <a:r>
              <a:rPr lang="en-US" b="1" dirty="0" err="1"/>
              <a:t>nonclustered</a:t>
            </a:r>
            <a:r>
              <a:rPr lang="en-US" b="1" dirty="0"/>
              <a:t> ordered indexes </a:t>
            </a:r>
            <a:r>
              <a:rPr lang="en-US" dirty="0"/>
              <a:t>to support faster data access from memory than traditional B-tree indexes. SQL Server maintains a copy of the data on disk to guarantee transaction durability and to reload tables during database recovery</a:t>
            </a:r>
            <a:r>
              <a:rPr lang="en-US" dirty="0" smtClean="0"/>
              <a:t>.</a:t>
            </a:r>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93582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smtClean="0"/>
              <a:t>Usage Scenarios</a:t>
            </a:r>
            <a:endParaRPr lang="en-US" sz="2800" b="1" dirty="0"/>
          </a:p>
          <a:p>
            <a:endParaRPr lang="en-US" dirty="0"/>
          </a:p>
          <a:p>
            <a:pPr lvl="1"/>
            <a:r>
              <a:rPr lang="en-US" dirty="0" smtClean="0"/>
              <a:t>In general, OLTP workloads with the following characteristics benefit most from migration</a:t>
            </a:r>
            <a:r>
              <a:rPr lang="pl-PL" dirty="0" smtClean="0"/>
              <a:t> </a:t>
            </a:r>
            <a:r>
              <a:rPr lang="en-US" dirty="0" smtClean="0"/>
              <a:t>to memory-optimized tables: </a:t>
            </a:r>
            <a:endParaRPr lang="pl-PL" dirty="0" smtClean="0"/>
          </a:p>
          <a:p>
            <a:pPr marL="1200150" lvl="2" indent="-285750">
              <a:buFont typeface="Arial" panose="020B0604020202020204" pitchFamily="34" charset="0"/>
              <a:buChar char="•"/>
            </a:pPr>
            <a:r>
              <a:rPr lang="en-US" dirty="0" smtClean="0"/>
              <a:t>short transactions with fast response times, </a:t>
            </a:r>
            <a:endParaRPr lang="pl-PL" dirty="0" smtClean="0"/>
          </a:p>
          <a:p>
            <a:pPr marL="1200150" lvl="2" indent="-285750">
              <a:buFont typeface="Arial" panose="020B0604020202020204" pitchFamily="34" charset="0"/>
              <a:buChar char="•"/>
            </a:pPr>
            <a:r>
              <a:rPr lang="en-US" dirty="0" smtClean="0"/>
              <a:t>queries accessing</a:t>
            </a:r>
            <a:r>
              <a:rPr lang="pl-PL" dirty="0" smtClean="0"/>
              <a:t> </a:t>
            </a:r>
            <a:r>
              <a:rPr lang="en-US" dirty="0" smtClean="0"/>
              <a:t>a limited number of tables that contain small data sets, </a:t>
            </a:r>
            <a:endParaRPr lang="pl-PL" dirty="0" smtClean="0"/>
          </a:p>
          <a:p>
            <a:pPr marL="1200150" lvl="2" indent="-285750">
              <a:buFont typeface="Arial" panose="020B0604020202020204" pitchFamily="34" charset="0"/>
              <a:buChar char="•"/>
            </a:pPr>
            <a:r>
              <a:rPr lang="pl-PL" dirty="0" smtClean="0"/>
              <a:t>h</a:t>
            </a:r>
            <a:r>
              <a:rPr lang="en-US" dirty="0" err="1" smtClean="0"/>
              <a:t>igh</a:t>
            </a:r>
            <a:r>
              <a:rPr lang="en-US" dirty="0" smtClean="0"/>
              <a:t> concurrency requirements.</a:t>
            </a:r>
            <a:r>
              <a:rPr lang="pl-PL" dirty="0" smtClean="0"/>
              <a:t> </a:t>
            </a:r>
          </a:p>
          <a:p>
            <a:pPr lvl="1"/>
            <a:endParaRPr lang="pl-PL" dirty="0" smtClean="0"/>
          </a:p>
          <a:p>
            <a:pPr lvl="1"/>
            <a:r>
              <a:rPr lang="en-US" dirty="0" smtClean="0"/>
              <a:t>This type of workload could also require high transaction throughput and low latency at</a:t>
            </a:r>
            <a:r>
              <a:rPr lang="pl-PL" dirty="0" smtClean="0"/>
              <a:t> </a:t>
            </a:r>
            <a:r>
              <a:rPr lang="en-US" dirty="0" smtClean="0"/>
              <a:t>scale. In the exam, you must be able to recognize the following use cases for which memory</a:t>
            </a:r>
            <a:r>
              <a:rPr lang="pl-PL" dirty="0"/>
              <a:t> </a:t>
            </a:r>
            <a:r>
              <a:rPr lang="en-US" dirty="0" smtClean="0"/>
              <a:t>optimized</a:t>
            </a:r>
            <a:r>
              <a:rPr lang="pl-PL" dirty="0" smtClean="0"/>
              <a:t> </a:t>
            </a:r>
            <a:r>
              <a:rPr lang="en-US" dirty="0" smtClean="0"/>
              <a:t>tables are best suited:</a:t>
            </a:r>
          </a:p>
          <a:p>
            <a:pPr lvl="1"/>
            <a:endParaRPr lang="en-US" dirty="0" smtClean="0"/>
          </a:p>
          <a:p>
            <a:pPr marL="1257300" lvl="2" indent="-342900">
              <a:buFont typeface="Arial" panose="020B0604020202020204" pitchFamily="34" charset="0"/>
              <a:buChar char="•"/>
            </a:pPr>
            <a:r>
              <a:rPr lang="en-US" dirty="0" smtClean="0"/>
              <a:t>High data ingestion rate</a:t>
            </a:r>
          </a:p>
          <a:p>
            <a:pPr marL="1257300" lvl="2" indent="-342900">
              <a:buFont typeface="Arial" panose="020B0604020202020204" pitchFamily="34" charset="0"/>
              <a:buChar char="•"/>
            </a:pPr>
            <a:r>
              <a:rPr lang="en-US" dirty="0" smtClean="0"/>
              <a:t>High volume, high performance data reads</a:t>
            </a:r>
          </a:p>
          <a:p>
            <a:pPr marL="1257300" lvl="2" indent="-342900">
              <a:buFont typeface="Arial" panose="020B0604020202020204" pitchFamily="34" charset="0"/>
              <a:buChar char="•"/>
            </a:pPr>
            <a:r>
              <a:rPr lang="en-US" dirty="0" smtClean="0"/>
              <a:t>Complex business logic in stored procedures</a:t>
            </a:r>
          </a:p>
          <a:p>
            <a:pPr marL="1257300" lvl="2" indent="-342900">
              <a:buFont typeface="Arial" panose="020B0604020202020204" pitchFamily="34" charset="0"/>
              <a:buChar char="•"/>
            </a:pPr>
            <a:r>
              <a:rPr lang="en-US" dirty="0" smtClean="0"/>
              <a:t>Real-time data access</a:t>
            </a:r>
          </a:p>
          <a:p>
            <a:pPr marL="1257300" lvl="2" indent="-342900">
              <a:buFont typeface="Arial" panose="020B0604020202020204" pitchFamily="34" charset="0"/>
              <a:buChar char="•"/>
            </a:pPr>
            <a:r>
              <a:rPr lang="en-US" dirty="0" smtClean="0"/>
              <a:t>Applications relying heavily on temporary tables, table variables, and table</a:t>
            </a:r>
            <a:r>
              <a:rPr lang="pl-PL" dirty="0" smtClean="0"/>
              <a:t> </a:t>
            </a:r>
            <a:r>
              <a:rPr lang="en-US" dirty="0" smtClean="0"/>
              <a:t>valued</a:t>
            </a:r>
            <a:r>
              <a:rPr lang="pl-PL" dirty="0" smtClean="0"/>
              <a:t> </a:t>
            </a:r>
            <a:r>
              <a:rPr lang="en-US" dirty="0" smtClean="0"/>
              <a:t>parameters</a:t>
            </a:r>
          </a:p>
          <a:p>
            <a:pPr marL="1257300" lvl="2" indent="-342900">
              <a:buFont typeface="Arial" panose="020B0604020202020204" pitchFamily="34" charset="0"/>
              <a:buChar char="•"/>
            </a:pPr>
            <a:r>
              <a:rPr lang="en-US" dirty="0" smtClean="0"/>
              <a:t>ETL operations</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89827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smtClean="0"/>
              <a:t>Memory Optimized Tables</a:t>
            </a:r>
            <a:endParaRPr lang="en-US" sz="2800" b="1" dirty="0"/>
          </a:p>
          <a:p>
            <a:endParaRPr lang="en-US" dirty="0"/>
          </a:p>
          <a:p>
            <a:pPr lvl="1"/>
            <a:r>
              <a:rPr lang="en-US" dirty="0"/>
              <a:t>Memory-optimized tables are fully durable by default, and, like transactions on (traditional) disk-based tables, transactions on memory-optimized tables are fully atomic, consistent, isolated, and durable (ACID</a:t>
            </a:r>
            <a:r>
              <a:rPr lang="en-US" dirty="0" smtClean="0"/>
              <a:t>).</a:t>
            </a:r>
            <a:endParaRPr lang="pl-PL" dirty="0" smtClean="0"/>
          </a:p>
          <a:p>
            <a:pPr lvl="1"/>
            <a:endParaRPr lang="pl-PL" dirty="0"/>
          </a:p>
          <a:p>
            <a:pPr lvl="1"/>
            <a:r>
              <a:rPr lang="en-US" dirty="0"/>
              <a:t>The primary storage for memory-optimized tables is the main memory. Rows in the table are read from and written to memory. A second copy of the table data is maintained on disk, but only for durability purposes</a:t>
            </a:r>
            <a:r>
              <a:rPr lang="en-US" dirty="0" smtClean="0"/>
              <a:t>.</a:t>
            </a:r>
            <a:endParaRPr lang="pl-PL" dirty="0" smtClean="0"/>
          </a:p>
          <a:p>
            <a:pPr lvl="1"/>
            <a:endParaRPr lang="pl-PL" dirty="0"/>
          </a:p>
          <a:p>
            <a:pPr lvl="1"/>
            <a:r>
              <a:rPr lang="en-US" dirty="0"/>
              <a:t>For even greater performance gains, In-Memory OLTP supports durable tables with transaction </a:t>
            </a:r>
            <a:r>
              <a:rPr lang="en-US" b="1" dirty="0"/>
              <a:t>durability delayed</a:t>
            </a:r>
            <a:r>
              <a:rPr lang="en-US" dirty="0"/>
              <a:t>. Delayed durable transactions are saved to disk soon after the transaction has committed and control was returned to the client. In exchange for the increased performance, committed transactions that have not saved to disk are lost in a server crash or fail over</a:t>
            </a:r>
            <a:r>
              <a:rPr lang="en-US" dirty="0" smtClean="0"/>
              <a:t>.</a:t>
            </a:r>
            <a:endParaRPr lang="pl-PL" dirty="0" smtClean="0"/>
          </a:p>
          <a:p>
            <a:pPr lvl="1"/>
            <a:endParaRPr lang="en-US" dirty="0"/>
          </a:p>
          <a:p>
            <a:pPr lvl="1"/>
            <a:r>
              <a:rPr lang="en-US" dirty="0"/>
              <a:t>Besides the default durable memory-optimized tables, SQL Server also supports </a:t>
            </a:r>
            <a:r>
              <a:rPr lang="en-US" b="1" dirty="0"/>
              <a:t>non-durable memory-optimized tables</a:t>
            </a:r>
            <a:r>
              <a:rPr lang="en-US" dirty="0"/>
              <a:t>, which are not logged and their data is not persisted on disk.</a:t>
            </a:r>
          </a:p>
          <a:p>
            <a:pPr lvl="1"/>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4121112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pic>
        <p:nvPicPr>
          <p:cNvPr id="3" name="Picture 2"/>
          <p:cNvPicPr>
            <a:picLocks noChangeAspect="1"/>
          </p:cNvPicPr>
          <p:nvPr/>
        </p:nvPicPr>
        <p:blipFill>
          <a:blip r:embed="rId2"/>
          <a:stretch>
            <a:fillRect/>
          </a:stretch>
        </p:blipFill>
        <p:spPr>
          <a:xfrm>
            <a:off x="1328737" y="1285875"/>
            <a:ext cx="9534525" cy="4286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901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pic>
        <p:nvPicPr>
          <p:cNvPr id="3" name="Picture 2"/>
          <p:cNvPicPr>
            <a:picLocks noChangeAspect="1"/>
          </p:cNvPicPr>
          <p:nvPr/>
        </p:nvPicPr>
        <p:blipFill>
          <a:blip r:embed="rId2"/>
          <a:stretch>
            <a:fillRect/>
          </a:stretch>
        </p:blipFill>
        <p:spPr>
          <a:xfrm>
            <a:off x="1443037" y="762000"/>
            <a:ext cx="9305925"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0297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077218"/>
          </a:xfrm>
          <a:prstGeom prst="rect">
            <a:avLst/>
          </a:prstGeom>
          <a:noFill/>
        </p:spPr>
        <p:txBody>
          <a:bodyPr wrap="square" rtlCol="0">
            <a:spAutoFit/>
          </a:bodyPr>
          <a:lstStyle/>
          <a:p>
            <a:r>
              <a:rPr lang="pl-PL" sz="2800" b="1" dirty="0" smtClean="0"/>
              <a:t>Memory Optimized Tables</a:t>
            </a:r>
            <a:endParaRPr lang="en-US" sz="2800" b="1" dirty="0"/>
          </a:p>
          <a:p>
            <a:endParaRPr lang="en-US" dirty="0"/>
          </a:p>
          <a:p>
            <a:pPr lvl="1"/>
            <a:r>
              <a:rPr lang="pl-PL" dirty="0" smtClean="0"/>
              <a:t>xxxxxxxxxxxxxxxxxxxx</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518593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077218"/>
          </a:xfrm>
          <a:prstGeom prst="rect">
            <a:avLst/>
          </a:prstGeom>
          <a:noFill/>
        </p:spPr>
        <p:txBody>
          <a:bodyPr wrap="square" rtlCol="0">
            <a:spAutoFit/>
          </a:bodyPr>
          <a:lstStyle/>
          <a:p>
            <a:r>
              <a:rPr lang="pl-PL" sz="2800" b="1" dirty="0" smtClean="0"/>
              <a:t>Memory Optimized Tables</a:t>
            </a:r>
            <a:endParaRPr lang="en-US" sz="2800" b="1" dirty="0"/>
          </a:p>
          <a:p>
            <a:endParaRPr lang="en-US" dirty="0"/>
          </a:p>
          <a:p>
            <a:pPr lvl="1"/>
            <a:r>
              <a:rPr lang="pl-PL" dirty="0" smtClean="0"/>
              <a:t>xxxxxxxxxxxxxxxxxxxx</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231378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077218"/>
          </a:xfrm>
          <a:prstGeom prst="rect">
            <a:avLst/>
          </a:prstGeom>
          <a:noFill/>
        </p:spPr>
        <p:txBody>
          <a:bodyPr wrap="square" rtlCol="0">
            <a:spAutoFit/>
          </a:bodyPr>
          <a:lstStyle/>
          <a:p>
            <a:r>
              <a:rPr lang="pl-PL" sz="2800" b="1" dirty="0" smtClean="0"/>
              <a:t>Natively compiled SPs</a:t>
            </a:r>
            <a:endParaRPr lang="en-US" sz="2800" b="1" dirty="0"/>
          </a:p>
          <a:p>
            <a:endParaRPr lang="en-US" dirty="0"/>
          </a:p>
          <a:p>
            <a:pPr lvl="1"/>
            <a:r>
              <a:rPr lang="pl-PL" dirty="0" smtClean="0"/>
              <a:t>xxxxxxxxxxxxxxxxxxxx</a:t>
            </a:r>
            <a:endParaRPr lang="pl-PL"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409559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1390</TotalTime>
  <Words>824</Words>
  <Application>Microsoft Office PowerPoint</Application>
  <PresentationFormat>Widescreen</PresentationFormat>
  <Paragraphs>124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Ramka</vt:lpstr>
      <vt:lpstr>Developing SQL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500</cp:revision>
  <dcterms:created xsi:type="dcterms:W3CDTF">2016-10-31T15:19:50Z</dcterms:created>
  <dcterms:modified xsi:type="dcterms:W3CDTF">2018-10-28T21:22:17Z</dcterms:modified>
</cp:coreProperties>
</file>