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2"/>
  </p:notesMasterIdLst>
  <p:sldIdLst>
    <p:sldId id="256" r:id="rId2"/>
    <p:sldId id="331" r:id="rId3"/>
    <p:sldId id="333" r:id="rId4"/>
    <p:sldId id="334" r:id="rId5"/>
    <p:sldId id="336" r:id="rId6"/>
    <p:sldId id="337" r:id="rId7"/>
    <p:sldId id="338" r:id="rId8"/>
    <p:sldId id="335" r:id="rId9"/>
    <p:sldId id="332" r:id="rId10"/>
    <p:sldId id="34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116" d="100"/>
          <a:sy n="116" d="100"/>
        </p:scale>
        <p:origin x="348" y="108"/>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36"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28/10/2018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BB43C7B-64C2-4B21-B7E6-9E6D13FCEBDF}" type="slidenum">
              <a:rPr lang="en-GB" smtClean="0"/>
              <a:t>1</a:t>
            </a:fld>
            <a:endParaRPr lang="en-GB"/>
          </a:p>
        </p:txBody>
      </p:sp>
    </p:spTree>
    <p:extLst>
      <p:ext uri="{BB962C8B-B14F-4D97-AF65-F5344CB8AC3E}">
        <p14:creationId xmlns:p14="http://schemas.microsoft.com/office/powerpoint/2010/main" val="140972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7E6511AE-6BCB-4398-BD1D-05D3C2F0054D}" type="datetime1">
              <a:rPr lang="en-US" smtClean="0"/>
              <a:t>10/28/2018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E827D97C-24C0-4B5C-A80E-40B39BAAE63F}" type="datetime1">
              <a:rPr lang="en-US" smtClean="0"/>
              <a:t>10/28/2018</a:t>
            </a:fld>
            <a:endParaRPr lang="en-US" dirty="0"/>
          </a:p>
        </p:txBody>
      </p:sp>
      <p:sp>
        <p:nvSpPr>
          <p:cNvPr id="8" name="Footer Placeholder 7"/>
          <p:cNvSpPr>
            <a:spLocks noGrp="1"/>
          </p:cNvSpPr>
          <p:nvPr>
            <p:ph type="ftr" sz="quarter" idx="11"/>
          </p:nvPr>
        </p:nvSpPr>
        <p:spPr/>
        <p:txBody>
          <a:bodyPr/>
          <a:lstStyle/>
          <a:p>
            <a:r>
              <a:rPr lang="en-US" smtClean="0"/>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FE028B01-4AE9-4A0A-B62F-5725ABC501C9}" type="datetime1">
              <a:rPr lang="en-US" smtClean="0"/>
              <a:t>10/28/2018</a:t>
            </a:fld>
            <a:endParaRPr lang="en-US" dirty="0"/>
          </a:p>
        </p:txBody>
      </p:sp>
      <p:sp>
        <p:nvSpPr>
          <p:cNvPr id="8" name="Footer Placeholder 7"/>
          <p:cNvSpPr>
            <a:spLocks noGrp="1"/>
          </p:cNvSpPr>
          <p:nvPr>
            <p:ph type="ftr" sz="quarter" idx="11"/>
          </p:nvPr>
        </p:nvSpPr>
        <p:spPr/>
        <p:txBody>
          <a:bodyPr/>
          <a:lstStyle/>
          <a:p>
            <a:r>
              <a:rPr lang="en-US" smtClean="0"/>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39EA180A-DC18-44AA-B9F3-A0200DF07BA4}" type="datetime1">
              <a:rPr lang="en-US" smtClean="0"/>
              <a:t>10/28/2018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25161C3B-B11B-40E4-B871-625D84AA5354}" type="datetime1">
              <a:rPr lang="en-US" smtClean="0"/>
              <a:t>10/28/2018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52C5C65C-1186-419E-BFAD-013A26325DC4}" type="datetime1">
              <a:rPr lang="en-US" smtClean="0"/>
              <a:t>10/28/2018</a:t>
            </a:fld>
            <a:endParaRPr lang="en-US" dirty="0"/>
          </a:p>
        </p:txBody>
      </p:sp>
      <p:sp>
        <p:nvSpPr>
          <p:cNvPr id="9" name="Footer Placeholder 8"/>
          <p:cNvSpPr>
            <a:spLocks noGrp="1"/>
          </p:cNvSpPr>
          <p:nvPr>
            <p:ph type="ftr" sz="quarter" idx="11"/>
          </p:nvPr>
        </p:nvSpPr>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E742CAA8-724E-40CD-8301-50632B6CF5B7}" type="datetime1">
              <a:rPr lang="en-US" smtClean="0"/>
              <a:t>10/28/2018</a:t>
            </a:fld>
            <a:endParaRPr lang="en-US" dirty="0"/>
          </a:p>
        </p:txBody>
      </p:sp>
      <p:sp>
        <p:nvSpPr>
          <p:cNvPr id="11" name="Footer Placeholder 10"/>
          <p:cNvSpPr>
            <a:spLocks noGrp="1"/>
          </p:cNvSpPr>
          <p:nvPr>
            <p:ph type="ftr" sz="quarter" idx="11"/>
          </p:nvPr>
        </p:nvSpPr>
        <p:spPr/>
        <p:txBody>
          <a:bodyPr/>
          <a:lstStyle/>
          <a:p>
            <a:r>
              <a:rPr lang="en-US" smtClean="0"/>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6BDDD29F-7E21-4B7A-8AE9-71115E9235FB}" type="datetime1">
              <a:rPr lang="en-US" smtClean="0"/>
              <a:t>10/28/2018</a:t>
            </a:fld>
            <a:endParaRPr lang="en-US" dirty="0"/>
          </a:p>
        </p:txBody>
      </p:sp>
      <p:sp>
        <p:nvSpPr>
          <p:cNvPr id="7" name="Footer Placeholder 6"/>
          <p:cNvSpPr>
            <a:spLocks noGrp="1"/>
          </p:cNvSpPr>
          <p:nvPr>
            <p:ph type="ftr" sz="quarter" idx="11"/>
          </p:nvPr>
        </p:nvSpPr>
        <p:spPr/>
        <p:txBody>
          <a:bodyPr/>
          <a:lstStyle/>
          <a:p>
            <a:r>
              <a:rPr lang="en-US" smtClean="0"/>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705AA8-CCD5-46E2-B301-A8811435A645}" type="datetime1">
              <a:rPr lang="en-US" smtClean="0"/>
              <a:t>10/28/2018</a:t>
            </a:fld>
            <a:endParaRPr lang="en-US" dirty="0"/>
          </a:p>
        </p:txBody>
      </p:sp>
      <p:sp>
        <p:nvSpPr>
          <p:cNvPr id="6" name="Footer Placeholder 5"/>
          <p:cNvSpPr>
            <a:spLocks noGrp="1"/>
          </p:cNvSpPr>
          <p:nvPr>
            <p:ph type="ftr" sz="quarter" idx="11"/>
          </p:nvPr>
        </p:nvSpPr>
        <p:spPr/>
        <p:txBody>
          <a:bodyPr/>
          <a:lstStyle/>
          <a:p>
            <a:r>
              <a:rPr lang="en-US" smtClean="0"/>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3BE9C1F3-7BBF-43EF-A558-DABF3AA9DF34}" type="datetime1">
              <a:rPr lang="en-US" smtClean="0"/>
              <a:t>10/28/2018</a:t>
            </a:fld>
            <a:endParaRPr lang="en-US" dirty="0"/>
          </a:p>
        </p:txBody>
      </p:sp>
      <p:sp>
        <p:nvSpPr>
          <p:cNvPr id="9" name="Footer Placeholder 8"/>
          <p:cNvSpPr>
            <a:spLocks noGrp="1"/>
          </p:cNvSpPr>
          <p:nvPr>
            <p:ph type="ftr" sz="quarter" idx="11"/>
          </p:nvPr>
        </p:nvSpPr>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4773B028-36EF-4728-A777-B9C9CEDF1F0B}" type="datetime1">
              <a:rPr lang="en-US" smtClean="0"/>
              <a:t>10/28/2018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CAAE83D-2D07-4431-B231-DBDFEB77BE3B}" type="datetime1">
              <a:rPr lang="en-US" smtClean="0"/>
              <a:t>10/28/2018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smtClean="0"/>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smtClean="0">
                <a:latin typeface="Arial" panose="020B0604020202020204" pitchFamily="34" charset="0"/>
                <a:cs typeface="Arial" panose="020B0604020202020204" pitchFamily="34" charset="0"/>
              </a:rPr>
              <a:t>JOINS</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8934379" cy="1631216"/>
          </a:xfrm>
          <a:prstGeom prst="rect">
            <a:avLst/>
          </a:prstGeom>
          <a:noFill/>
        </p:spPr>
        <p:txBody>
          <a:bodyPr wrap="square" rtlCol="0">
            <a:spAutoFit/>
          </a:bodyPr>
          <a:lstStyle/>
          <a:p>
            <a:r>
              <a:rPr lang="pl-PL" sz="2800" b="1" dirty="0"/>
              <a:t>LINKS:</a:t>
            </a:r>
            <a:endParaRPr lang="en-US" sz="2800" b="1"/>
          </a:p>
          <a:p>
            <a:endParaRPr lang="en-US" dirty="0" smtClean="0"/>
          </a:p>
          <a:p>
            <a:r>
              <a:rPr lang="pl-PL" dirty="0"/>
              <a:t>https://pl.seequality.net/sql-server-nested-loops-jak-to-dziala/</a:t>
            </a:r>
          </a:p>
          <a:p>
            <a:r>
              <a:rPr lang="pl-PL" dirty="0"/>
              <a:t>https://pl.seequality.net/sql-server-merge-join-operator-jak-to-dziala/</a:t>
            </a:r>
          </a:p>
          <a:p>
            <a:r>
              <a:rPr lang="pl-PL" dirty="0"/>
              <a:t>https://pl.seequality.net/sql-server-hash-match-jak-dziala/</a:t>
            </a:r>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374766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185214"/>
          </a:xfrm>
          <a:prstGeom prst="rect">
            <a:avLst/>
          </a:prstGeom>
          <a:noFill/>
        </p:spPr>
        <p:txBody>
          <a:bodyPr wrap="square" rtlCol="0">
            <a:spAutoFit/>
          </a:bodyPr>
          <a:lstStyle/>
          <a:p>
            <a:r>
              <a:rPr lang="pl-PL" sz="2800" b="1" dirty="0" smtClean="0"/>
              <a:t>JOINS</a:t>
            </a:r>
          </a:p>
          <a:p>
            <a:endParaRPr lang="en-US" dirty="0" smtClean="0"/>
          </a:p>
          <a:p>
            <a:r>
              <a:rPr lang="en-US" dirty="0"/>
              <a:t>SQL Server employs three types of join operations: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Nested loops joins</a:t>
            </a:r>
          </a:p>
          <a:p>
            <a:pPr marL="285750" indent="-285750">
              <a:buFont typeface="Arial" panose="020B0604020202020204" pitchFamily="34" charset="0"/>
              <a:buChar char="•"/>
            </a:pPr>
            <a:r>
              <a:rPr lang="en-US" dirty="0"/>
              <a:t>Merge joins</a:t>
            </a:r>
          </a:p>
          <a:p>
            <a:pPr marL="285750" indent="-285750">
              <a:buFont typeface="Arial" panose="020B0604020202020204" pitchFamily="34" charset="0"/>
              <a:buChar char="•"/>
            </a:pPr>
            <a:r>
              <a:rPr lang="en-US" dirty="0"/>
              <a:t>Hash joins</a:t>
            </a:r>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
        <p:nvSpPr>
          <p:cNvPr id="2" name="Rectangle 1"/>
          <p:cNvSpPr/>
          <p:nvPr/>
        </p:nvSpPr>
        <p:spPr>
          <a:xfrm>
            <a:off x="489706" y="6110129"/>
            <a:ext cx="6096000" cy="246221"/>
          </a:xfrm>
          <a:prstGeom prst="rect">
            <a:avLst/>
          </a:prstGeom>
        </p:spPr>
        <p:txBody>
          <a:bodyPr>
            <a:spAutoFit/>
          </a:bodyPr>
          <a:lstStyle/>
          <a:p>
            <a:r>
              <a:rPr lang="pl-PL" sz="1000" dirty="0"/>
              <a:t>https://docs.microsoft.com/en-us/previous-versions/sql/sql-server-2008/ms191426(v=sql.100)</a:t>
            </a:r>
          </a:p>
        </p:txBody>
      </p:sp>
    </p:spTree>
    <p:extLst>
      <p:ext uri="{BB962C8B-B14F-4D97-AF65-F5344CB8AC3E}">
        <p14:creationId xmlns:p14="http://schemas.microsoft.com/office/powerpoint/2010/main" val="935828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67764" cy="1354217"/>
          </a:xfrm>
          <a:prstGeom prst="rect">
            <a:avLst/>
          </a:prstGeom>
          <a:noFill/>
        </p:spPr>
        <p:txBody>
          <a:bodyPr wrap="square" rtlCol="0">
            <a:spAutoFit/>
          </a:bodyPr>
          <a:lstStyle/>
          <a:p>
            <a:r>
              <a:rPr lang="pl-PL" sz="2800" b="1" dirty="0" smtClean="0"/>
              <a:t>NESTED LOOP JOIN</a:t>
            </a:r>
          </a:p>
          <a:p>
            <a:endParaRPr lang="en-US" dirty="0" smtClean="0"/>
          </a:p>
          <a:p>
            <a:r>
              <a:rPr lang="en-US" dirty="0"/>
              <a:t>If one join input is small </a:t>
            </a:r>
            <a:r>
              <a:rPr lang="en-US" dirty="0" smtClean="0"/>
              <a:t>and </a:t>
            </a:r>
            <a:r>
              <a:rPr lang="en-US" dirty="0"/>
              <a:t>the other join input is fairly large and indexed on its join columns, an index nested loops join is the fastest join operation because they require the least I/O and the fewest comparisons. </a:t>
            </a:r>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pic>
        <p:nvPicPr>
          <p:cNvPr id="3" name="Picture 2"/>
          <p:cNvPicPr>
            <a:picLocks noChangeAspect="1"/>
          </p:cNvPicPr>
          <p:nvPr/>
        </p:nvPicPr>
        <p:blipFill>
          <a:blip r:embed="rId2"/>
          <a:stretch>
            <a:fillRect/>
          </a:stretch>
        </p:blipFill>
        <p:spPr>
          <a:xfrm>
            <a:off x="6182110" y="2441409"/>
            <a:ext cx="4806967" cy="2015262"/>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489706" y="2441408"/>
            <a:ext cx="5449775" cy="4031873"/>
          </a:xfrm>
          <a:prstGeom prst="rect">
            <a:avLst/>
          </a:prstGeom>
        </p:spPr>
        <p:txBody>
          <a:bodyPr wrap="square">
            <a:spAutoFit/>
          </a:bodyPr>
          <a:lstStyle/>
          <a:p>
            <a:r>
              <a:rPr lang="en-US" sz="1600" dirty="0" smtClean="0"/>
              <a:t>The nested loops join is also called a </a:t>
            </a:r>
            <a:r>
              <a:rPr lang="en-US" sz="1600" b="1" dirty="0" smtClean="0"/>
              <a:t>nested iteration</a:t>
            </a:r>
            <a:r>
              <a:rPr lang="en-US" sz="1600" dirty="0" smtClean="0"/>
              <a:t>. </a:t>
            </a:r>
            <a:endParaRPr lang="pl-PL" sz="1600" dirty="0" smtClean="0"/>
          </a:p>
          <a:p>
            <a:endParaRPr lang="pl-PL" sz="1600" dirty="0" smtClean="0"/>
          </a:p>
          <a:p>
            <a:r>
              <a:rPr lang="en-US" sz="1600" dirty="0"/>
              <a:t>In the simplest case, the search scans an entire table or index; this is called a </a:t>
            </a:r>
            <a:r>
              <a:rPr lang="en-US" sz="1600" b="1" dirty="0"/>
              <a:t>naive nested loops join</a:t>
            </a:r>
            <a:r>
              <a:rPr lang="en-US" sz="1600" dirty="0"/>
              <a:t>. If the search exploits an index, it is called an </a:t>
            </a:r>
            <a:r>
              <a:rPr lang="en-US" sz="1600" b="1" dirty="0"/>
              <a:t>index nested loops join</a:t>
            </a:r>
            <a:r>
              <a:rPr lang="en-US" sz="1600" dirty="0"/>
              <a:t>. If the index is built as part of the query plan (and destroyed upon completion of the query), it is called a </a:t>
            </a:r>
            <a:r>
              <a:rPr lang="en-US" sz="1600" b="1" dirty="0"/>
              <a:t>temporary index nested loops </a:t>
            </a:r>
            <a:r>
              <a:rPr lang="en-US" sz="1600" dirty="0"/>
              <a:t>join. </a:t>
            </a:r>
            <a:endParaRPr lang="pl-PL" sz="1600" dirty="0" smtClean="0"/>
          </a:p>
          <a:p>
            <a:endParaRPr lang="en-US" sz="1600" dirty="0"/>
          </a:p>
          <a:p>
            <a:r>
              <a:rPr lang="en-US" sz="1600" dirty="0"/>
              <a:t>A nested loops join is particularly effective if the outer input is small and the inner input is </a:t>
            </a:r>
            <a:r>
              <a:rPr lang="en-US" sz="1600" dirty="0" err="1"/>
              <a:t>preindexed</a:t>
            </a:r>
            <a:r>
              <a:rPr lang="en-US" sz="1600" dirty="0"/>
              <a:t> and large. In many small transactions, such as those affecting only a small set of rows, index nested loops joins are superior to both merge joins and hash joins. </a:t>
            </a:r>
            <a:endParaRPr lang="pl-PL" sz="1600" dirty="0" smtClean="0"/>
          </a:p>
          <a:p>
            <a:endParaRPr lang="pl-PL" sz="1600" dirty="0"/>
          </a:p>
          <a:p>
            <a:r>
              <a:rPr lang="en-US" sz="1600" dirty="0" smtClean="0"/>
              <a:t>In </a:t>
            </a:r>
            <a:r>
              <a:rPr lang="en-US" sz="1600" dirty="0"/>
              <a:t>large queries, however, nested loops joins are often not the optimal choice.</a:t>
            </a:r>
            <a:endParaRPr lang="en-US" sz="1600" dirty="0" smtClean="0"/>
          </a:p>
        </p:txBody>
      </p:sp>
    </p:spTree>
    <p:extLst>
      <p:ext uri="{BB962C8B-B14F-4D97-AF65-F5344CB8AC3E}">
        <p14:creationId xmlns:p14="http://schemas.microsoft.com/office/powerpoint/2010/main" val="415767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462213"/>
          </a:xfrm>
          <a:prstGeom prst="rect">
            <a:avLst/>
          </a:prstGeom>
          <a:noFill/>
        </p:spPr>
        <p:txBody>
          <a:bodyPr wrap="square" rtlCol="0">
            <a:spAutoFit/>
          </a:bodyPr>
          <a:lstStyle/>
          <a:p>
            <a:r>
              <a:rPr lang="pl-PL" sz="2800" b="1" dirty="0" smtClean="0"/>
              <a:t>MERGE JOIN</a:t>
            </a:r>
          </a:p>
          <a:p>
            <a:endParaRPr lang="en-US" dirty="0" smtClean="0"/>
          </a:p>
          <a:p>
            <a:r>
              <a:rPr lang="en-US" dirty="0"/>
              <a:t>If the two join inputs are not small but are sorted on their join </a:t>
            </a:r>
            <a:r>
              <a:rPr lang="en-US" dirty="0" smtClean="0"/>
              <a:t>column</a:t>
            </a:r>
            <a:r>
              <a:rPr lang="pl-PL" dirty="0" smtClean="0"/>
              <a:t>, </a:t>
            </a:r>
            <a:r>
              <a:rPr lang="en-US" dirty="0" smtClean="0"/>
              <a:t>a </a:t>
            </a:r>
            <a:r>
              <a:rPr lang="en-US" dirty="0"/>
              <a:t>merge join is the fastest join operation. If both join inputs are large and the two inputs are of similar sizes, a merge join with prior sorting and a hash join offer similar </a:t>
            </a:r>
            <a:r>
              <a:rPr lang="en-US" dirty="0" smtClean="0"/>
              <a:t>performance.</a:t>
            </a:r>
            <a:endParaRPr lang="pl-PL" dirty="0" smtClean="0"/>
          </a:p>
          <a:p>
            <a:endParaRPr lang="pl-PL" dirty="0"/>
          </a:p>
          <a:p>
            <a:r>
              <a:rPr lang="en-US" dirty="0" smtClean="0"/>
              <a:t>However</a:t>
            </a:r>
            <a:r>
              <a:rPr lang="en-US" dirty="0"/>
              <a:t>, hash join operations are often much faster if the two input sizes differ significantly from each other.</a:t>
            </a:r>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pic>
        <p:nvPicPr>
          <p:cNvPr id="2" name="Picture 1"/>
          <p:cNvPicPr>
            <a:picLocks noChangeAspect="1"/>
          </p:cNvPicPr>
          <p:nvPr/>
        </p:nvPicPr>
        <p:blipFill>
          <a:blip r:embed="rId2"/>
          <a:stretch>
            <a:fillRect/>
          </a:stretch>
        </p:blipFill>
        <p:spPr>
          <a:xfrm>
            <a:off x="489706" y="3565539"/>
            <a:ext cx="6591300"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1792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847207"/>
          </a:xfrm>
          <a:prstGeom prst="rect">
            <a:avLst/>
          </a:prstGeom>
          <a:noFill/>
        </p:spPr>
        <p:txBody>
          <a:bodyPr wrap="square" rtlCol="0">
            <a:spAutoFit/>
          </a:bodyPr>
          <a:lstStyle/>
          <a:p>
            <a:r>
              <a:rPr lang="pl-PL" sz="2800" b="1" dirty="0" smtClean="0"/>
              <a:t>MERGE JOIN</a:t>
            </a:r>
          </a:p>
          <a:p>
            <a:endParaRPr lang="en-US" dirty="0" smtClean="0"/>
          </a:p>
          <a:p>
            <a:r>
              <a:rPr lang="en-US" dirty="0"/>
              <a:t>The merge join requires both inputs to be sorted on the merge columns, which are defined by the equality (ON) clauses of the join predicate. </a:t>
            </a:r>
            <a:endParaRPr lang="pl-PL" dirty="0" smtClean="0"/>
          </a:p>
          <a:p>
            <a:endParaRPr lang="en-US" dirty="0"/>
          </a:p>
          <a:p>
            <a:r>
              <a:rPr lang="en-US" dirty="0"/>
              <a:t>Because each input is sorted, the Merge Join operator gets a row from each input and compares them. For example, for inner join operations, the rows are returned if they are equal. If they are not equal, the lower-value row is discarded and another row is obtained from that input. This process repeats until all rows have been processed.</a:t>
            </a:r>
          </a:p>
          <a:p>
            <a:endParaRPr lang="en-US" dirty="0"/>
          </a:p>
          <a:p>
            <a:r>
              <a:rPr lang="en-US" dirty="0"/>
              <a:t>Merge join itself is very fast, but it can be an expensive choice if sort operations are required. However, if the data volume is large and the desired data can be obtained presorted from existing B-tree indexes, merge join is often the fastest available join algorithm.</a:t>
            </a:r>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362169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7" y="624631"/>
            <a:ext cx="11043266" cy="4124206"/>
          </a:xfrm>
          <a:prstGeom prst="rect">
            <a:avLst/>
          </a:prstGeom>
          <a:noFill/>
        </p:spPr>
        <p:txBody>
          <a:bodyPr wrap="square" rtlCol="0">
            <a:spAutoFit/>
          </a:bodyPr>
          <a:lstStyle/>
          <a:p>
            <a:r>
              <a:rPr lang="pl-PL" sz="2800" b="1" dirty="0" smtClean="0"/>
              <a:t>HASH JOIN</a:t>
            </a:r>
          </a:p>
          <a:p>
            <a:endParaRPr lang="en-US" dirty="0" smtClean="0"/>
          </a:p>
          <a:p>
            <a:r>
              <a:rPr lang="en-US" b="1" dirty="0"/>
              <a:t>Hashing</a:t>
            </a:r>
            <a:r>
              <a:rPr lang="en-US" dirty="0"/>
              <a:t> is </a:t>
            </a:r>
            <a:r>
              <a:rPr lang="en-US" dirty="0" smtClean="0"/>
              <a:t>a</a:t>
            </a:r>
            <a:r>
              <a:rPr lang="pl-PL" dirty="0" smtClean="0"/>
              <a:t> </a:t>
            </a:r>
            <a:r>
              <a:rPr lang="en-US" dirty="0" smtClean="0"/>
              <a:t>programmatic </a:t>
            </a:r>
            <a:r>
              <a:rPr lang="en-US" dirty="0"/>
              <a:t>technique where data is converted into a symbolic form that makes it easier to be searched for quickly. For example, a row of data in a table can be programmatically converted into a unique value that represents the contents of the row. In many ways it is like taking a row of data and encrypting it. Like encryption, a hashed value can be converted back to the original </a:t>
            </a:r>
            <a:r>
              <a:rPr lang="en-US" dirty="0" smtClean="0"/>
              <a:t>data.</a:t>
            </a:r>
            <a:endParaRPr lang="pl-PL" dirty="0" smtClean="0"/>
          </a:p>
          <a:p>
            <a:endParaRPr lang="pl-PL" dirty="0"/>
          </a:p>
          <a:p>
            <a:r>
              <a:rPr lang="en-US" dirty="0" smtClean="0"/>
              <a:t>Hashing </a:t>
            </a:r>
            <a:r>
              <a:rPr lang="en-US" dirty="0"/>
              <a:t>is often used within SQL Server to convert data into a form that is more efficient to work with, or in this case, to make searching more efficient.</a:t>
            </a:r>
          </a:p>
          <a:p>
            <a:endParaRPr lang="en-US" dirty="0"/>
          </a:p>
          <a:p>
            <a:r>
              <a:rPr lang="en-US" dirty="0"/>
              <a:t>A </a:t>
            </a:r>
            <a:r>
              <a:rPr lang="en-US" b="1" dirty="0"/>
              <a:t>hash table</a:t>
            </a:r>
            <a:r>
              <a:rPr lang="en-US" dirty="0"/>
              <a:t>, on the other hand, is a data structure that divides all of the elements into equal-sized categories, or buckets, to allow quick access to the elements. The hashing function determines which bucket an element goes into. For example, you can take a row from a table, hash it into a hash value, then store the hash value into a hash table.</a:t>
            </a:r>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220607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8934379" cy="4124206"/>
          </a:xfrm>
          <a:prstGeom prst="rect">
            <a:avLst/>
          </a:prstGeom>
          <a:noFill/>
        </p:spPr>
        <p:txBody>
          <a:bodyPr wrap="square" rtlCol="0">
            <a:spAutoFit/>
          </a:bodyPr>
          <a:lstStyle/>
          <a:p>
            <a:r>
              <a:rPr lang="pl-PL" sz="2800" b="1" dirty="0" smtClean="0"/>
              <a:t>HASH JOIN</a:t>
            </a:r>
          </a:p>
          <a:p>
            <a:endParaRPr lang="en-US" dirty="0" smtClean="0"/>
          </a:p>
          <a:p>
            <a:r>
              <a:rPr lang="en-US" dirty="0"/>
              <a:t>Hash Match join occurs when SQL Server joins two tables by hashing the rows from the smaller of the two tables to be joined, and then inserting them into a hash table, then processing the larger table one row at a time against the smaller hashed table, looking for matches where rows need to be joined.</a:t>
            </a:r>
          </a:p>
          <a:p>
            <a:endParaRPr lang="en-US" dirty="0"/>
          </a:p>
          <a:p>
            <a:r>
              <a:rPr lang="en-US" dirty="0"/>
              <a:t>Because the smaller of the tables provides the values in the hash table, the table size is kept at a minimum, and because hashed values instead of real values are used, comparisons can be made very quickly. As long as the table that is hashed is relatively small, this can be a quick </a:t>
            </a:r>
            <a:r>
              <a:rPr lang="en-US" dirty="0" smtClean="0"/>
              <a:t>process.</a:t>
            </a:r>
            <a:endParaRPr lang="pl-PL" dirty="0" smtClean="0"/>
          </a:p>
          <a:p>
            <a:endParaRPr lang="pl-PL" dirty="0"/>
          </a:p>
          <a:p>
            <a:r>
              <a:rPr lang="en-US" dirty="0" smtClean="0"/>
              <a:t>On </a:t>
            </a:r>
            <a:r>
              <a:rPr lang="en-US" dirty="0"/>
              <a:t>the other hand, if both tables are very large, a Hash Match join can be very inefficient as compared to other types of joins.</a:t>
            </a:r>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318649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5713385" cy="5786199"/>
          </a:xfrm>
          <a:prstGeom prst="rect">
            <a:avLst/>
          </a:prstGeom>
          <a:noFill/>
        </p:spPr>
        <p:txBody>
          <a:bodyPr wrap="square" rtlCol="0">
            <a:spAutoFit/>
          </a:bodyPr>
          <a:lstStyle/>
          <a:p>
            <a:r>
              <a:rPr lang="pl-PL" sz="2800" b="1" dirty="0" smtClean="0"/>
              <a:t>HASH JOIN</a:t>
            </a:r>
          </a:p>
          <a:p>
            <a:endParaRPr lang="en-US" dirty="0" smtClean="0"/>
          </a:p>
          <a:p>
            <a:r>
              <a:rPr lang="en-US" dirty="0"/>
              <a:t>Hash Match joins are often very efficient with large data sets, especially if one of the tables is substantially smaller than the </a:t>
            </a:r>
            <a:r>
              <a:rPr lang="en-US" dirty="0" smtClean="0"/>
              <a:t>other.</a:t>
            </a:r>
            <a:endParaRPr lang="pl-PL" dirty="0" smtClean="0"/>
          </a:p>
          <a:p>
            <a:endParaRPr lang="pl-PL" dirty="0"/>
          </a:p>
          <a:p>
            <a:r>
              <a:rPr lang="en-US" dirty="0" smtClean="0"/>
              <a:t>Hash </a:t>
            </a:r>
            <a:r>
              <a:rPr lang="en-US" dirty="0"/>
              <a:t>Match joins also work well for tables that are not sorted on join columns, and they can be efficient in cases where there are no useable indexes. </a:t>
            </a:r>
            <a:endParaRPr lang="pl-PL" dirty="0" smtClean="0"/>
          </a:p>
          <a:p>
            <a:endParaRPr lang="pl-PL" dirty="0"/>
          </a:p>
          <a:p>
            <a:r>
              <a:rPr lang="en-US" dirty="0" smtClean="0"/>
              <a:t>On </a:t>
            </a:r>
            <a:r>
              <a:rPr lang="en-US" dirty="0"/>
              <a:t>the other hand, a Hash Match join might indicate that a more efficient join method (Nested Loops or Merge) could be </a:t>
            </a:r>
            <a:r>
              <a:rPr lang="en-US" dirty="0" smtClean="0"/>
              <a:t>used.</a:t>
            </a:r>
            <a:endParaRPr lang="pl-PL" dirty="0" smtClean="0"/>
          </a:p>
          <a:p>
            <a:endParaRPr lang="pl-PL" dirty="0"/>
          </a:p>
          <a:p>
            <a:r>
              <a:rPr lang="en-US" dirty="0" smtClean="0"/>
              <a:t>For </a:t>
            </a:r>
            <a:r>
              <a:rPr lang="en-US" dirty="0"/>
              <a:t>example, seeing a Hash Match join in an execution plan sometimes indicates:</a:t>
            </a:r>
          </a:p>
          <a:p>
            <a:pPr marL="285750" indent="-285750">
              <a:buFont typeface="Arial" panose="020B0604020202020204" pitchFamily="34" charset="0"/>
              <a:buChar char="•"/>
            </a:pPr>
            <a:r>
              <a:rPr lang="en-US" dirty="0" smtClean="0"/>
              <a:t>a </a:t>
            </a:r>
            <a:r>
              <a:rPr lang="en-US" dirty="0"/>
              <a:t>missing or incorrect index</a:t>
            </a:r>
          </a:p>
          <a:p>
            <a:pPr marL="285750" indent="-285750">
              <a:buFont typeface="Arial" panose="020B0604020202020204" pitchFamily="34" charset="0"/>
              <a:buChar char="•"/>
            </a:pPr>
            <a:r>
              <a:rPr lang="en-US" dirty="0" smtClean="0"/>
              <a:t>a </a:t>
            </a:r>
            <a:r>
              <a:rPr lang="en-US" dirty="0"/>
              <a:t>missing WHERE clause</a:t>
            </a:r>
          </a:p>
          <a:p>
            <a:pPr marL="285750" indent="-285750">
              <a:buFont typeface="Arial" panose="020B0604020202020204" pitchFamily="34" charset="0"/>
              <a:buChar char="•"/>
            </a:pPr>
            <a:r>
              <a:rPr lang="en-US" dirty="0" smtClean="0"/>
              <a:t>a </a:t>
            </a:r>
            <a:r>
              <a:rPr lang="en-US" dirty="0"/>
              <a:t>WHERE clause with a calculation or conversion that makes it </a:t>
            </a:r>
            <a:r>
              <a:rPr lang="en-US" dirty="0" smtClean="0"/>
              <a:t>non-</a:t>
            </a:r>
            <a:r>
              <a:rPr lang="pl-PL" dirty="0" smtClean="0"/>
              <a:t>SARG</a:t>
            </a:r>
            <a:r>
              <a:rPr lang="en-US" dirty="0" smtClean="0"/>
              <a:t>.</a:t>
            </a:r>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pic>
        <p:nvPicPr>
          <p:cNvPr id="2" name="Picture 1"/>
          <p:cNvPicPr>
            <a:picLocks noChangeAspect="1"/>
          </p:cNvPicPr>
          <p:nvPr/>
        </p:nvPicPr>
        <p:blipFill>
          <a:blip r:embed="rId2"/>
          <a:stretch>
            <a:fillRect/>
          </a:stretch>
        </p:blipFill>
        <p:spPr>
          <a:xfrm>
            <a:off x="6340045" y="624631"/>
            <a:ext cx="5410200" cy="2647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1827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52739864"/>
              </p:ext>
            </p:extLst>
          </p:nvPr>
        </p:nvGraphicFramePr>
        <p:xfrm>
          <a:off x="1779373" y="939113"/>
          <a:ext cx="8410833" cy="4675082"/>
        </p:xfrm>
        <a:graphic>
          <a:graphicData uri="http://schemas.openxmlformats.org/drawingml/2006/table">
            <a:tbl>
              <a:tblPr firstRow="1" firstCol="1">
                <a:tableStyleId>{B301B821-A1FF-4177-AEE7-76D212191A09}</a:tableStyleId>
              </a:tblPr>
              <a:tblGrid>
                <a:gridCol w="1654173"/>
                <a:gridCol w="2252220"/>
                <a:gridCol w="2252220"/>
                <a:gridCol w="2252220"/>
              </a:tblGrid>
              <a:tr h="222622">
                <a:tc>
                  <a:txBody>
                    <a:bodyPr/>
                    <a:lstStyle/>
                    <a:p>
                      <a:pPr algn="ctr" fontAlgn="b"/>
                      <a:r>
                        <a:rPr lang="pl-PL" sz="1200" u="none" strike="noStrike" dirty="0">
                          <a:effectLst/>
                        </a:rPr>
                        <a:t> </a:t>
                      </a:r>
                      <a:endParaRPr lang="pl-PL" sz="1200" b="0" i="0" u="none" strike="noStrike" dirty="0">
                        <a:solidFill>
                          <a:srgbClr val="000000"/>
                        </a:solidFill>
                        <a:effectLst/>
                        <a:latin typeface="Calibri" panose="020F0502020204030204" pitchFamily="34" charset="0"/>
                      </a:endParaRPr>
                    </a:p>
                  </a:txBody>
                  <a:tcPr marL="8300" marR="8300" marT="83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l-PL" sz="1200" u="none" strike="noStrike">
                          <a:effectLst/>
                        </a:rPr>
                        <a:t>Nested Loops Join</a:t>
                      </a:r>
                      <a:endParaRPr lang="pl-PL" sz="1200" b="1" i="0" u="none" strike="noStrike">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l-PL" sz="1200" u="none" strike="noStrike">
                          <a:effectLst/>
                        </a:rPr>
                        <a:t>Merge Join</a:t>
                      </a:r>
                      <a:endParaRPr lang="pl-PL" sz="1200" b="1" i="0" u="none" strike="noStrike">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l-PL" sz="1200" u="none" strike="noStrike" dirty="0">
                          <a:effectLst/>
                        </a:rPr>
                        <a:t>Hash Join</a:t>
                      </a:r>
                      <a:endParaRPr lang="pl-PL" sz="1200" b="1" i="0" u="none" strike="noStrike" dirty="0">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0492">
                <a:tc>
                  <a:txBody>
                    <a:bodyPr/>
                    <a:lstStyle/>
                    <a:p>
                      <a:pPr algn="ctr" fontAlgn="ctr"/>
                      <a:r>
                        <a:rPr lang="pl-PL" sz="1000" u="none" strike="noStrike" dirty="0">
                          <a:effectLst/>
                        </a:rPr>
                        <a:t>Best for …</a:t>
                      </a:r>
                      <a:endParaRPr lang="pl-PL" sz="1000" b="1" i="0" u="none" strike="noStrike" dirty="0">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Relatively small inputs with an index on the inner table on the join key.</a:t>
                      </a:r>
                      <a:endParaRPr lang="en-US" sz="1000" b="0" i="0" u="none" strike="noStrike" dirty="0">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Medium to large inputs with indexes to provide order on the equijoin keys and/or where we require order after the join.</a:t>
                      </a:r>
                      <a:endParaRPr lang="en-US" sz="1000" b="0" i="0" u="none" strike="noStrike">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DW queries with medium to large inputs.  Parallel execution that scales linearly.</a:t>
                      </a:r>
                      <a:endParaRPr lang="en-US" sz="1000" b="0" i="0" u="none" strike="noStrike">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0492">
                <a:tc>
                  <a:txBody>
                    <a:bodyPr/>
                    <a:lstStyle/>
                    <a:p>
                      <a:pPr algn="ctr" fontAlgn="ctr"/>
                      <a:r>
                        <a:rPr lang="pl-PL" sz="1000" u="none" strike="noStrike">
                          <a:effectLst/>
                        </a:rPr>
                        <a:t>Concurrency</a:t>
                      </a:r>
                      <a:endParaRPr lang="pl-PL" sz="1000" b="1" i="0" u="none" strike="noStrike">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Supports large numbers of concurrent users.</a:t>
                      </a:r>
                      <a:endParaRPr lang="en-US" sz="1000" b="0" i="0" u="none" strike="noStrike">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Many-to-one join with indexes to provide order supports large numbers of concurrent users.</a:t>
                      </a:r>
                      <a:endParaRPr lang="en-US" sz="1000" b="0" i="0" u="none" strike="noStrike">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Best for small numbers of concurrent users with high throughput requirements.</a:t>
                      </a:r>
                      <a:endParaRPr lang="en-US" sz="1000" b="0" i="0" u="none" strike="noStrike">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0492">
                <a:tc>
                  <a:txBody>
                    <a:bodyPr/>
                    <a:lstStyle/>
                    <a:p>
                      <a:pPr algn="ctr" fontAlgn="ctr"/>
                      <a:r>
                        <a:rPr lang="pl-PL" sz="1000" u="none" strike="noStrike">
                          <a:effectLst/>
                        </a:rPr>
                        <a:t>Uses memory</a:t>
                      </a:r>
                      <a:endParaRPr lang="pl-PL" sz="1000" b="1" i="0" u="none" strike="noStrike">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l-PL" sz="1000" u="none" strike="noStrike">
                          <a:effectLst/>
                        </a:rPr>
                        <a:t>No</a:t>
                      </a:r>
                      <a:endParaRPr lang="pl-PL" sz="1000" b="0" i="0" u="none" strike="noStrike">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No (may require sorts which use memory)</a:t>
                      </a:r>
                      <a:endParaRPr lang="en-US" sz="1000" b="0" i="0" u="none" strike="noStrike">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l-PL" sz="1000" u="none" strike="noStrike">
                          <a:effectLst/>
                        </a:rPr>
                        <a:t>Yes</a:t>
                      </a:r>
                      <a:endParaRPr lang="pl-PL" sz="1000" b="0" i="0" u="none" strike="noStrike">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0492">
                <a:tc>
                  <a:txBody>
                    <a:bodyPr/>
                    <a:lstStyle/>
                    <a:p>
                      <a:pPr algn="ctr" fontAlgn="ctr"/>
                      <a:r>
                        <a:rPr lang="pl-PL" sz="1000" u="none" strike="noStrike">
                          <a:effectLst/>
                        </a:rPr>
                        <a:t>Uses tempdb</a:t>
                      </a:r>
                      <a:endParaRPr lang="pl-PL" sz="1000" b="1" i="0" u="none" strike="noStrike">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l-PL" sz="1000" u="none" strike="noStrike">
                          <a:effectLst/>
                        </a:rPr>
                        <a:t>No</a:t>
                      </a:r>
                      <a:endParaRPr lang="pl-PL" sz="1000" b="0" i="0" u="none" strike="noStrike">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l-PL" sz="1000" u="none" strike="noStrike">
                          <a:effectLst/>
                        </a:rPr>
                        <a:t>Yes (many-to-many join only)</a:t>
                      </a:r>
                      <a:endParaRPr lang="pl-PL" sz="1000" b="0" i="0" u="none" strike="noStrike">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Yes (if join runs out of memory and spills)</a:t>
                      </a:r>
                      <a:endParaRPr lang="en-US" sz="1000" b="0" i="0" u="none" strike="noStrike">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0492">
                <a:tc>
                  <a:txBody>
                    <a:bodyPr/>
                    <a:lstStyle/>
                    <a:p>
                      <a:pPr algn="ctr" fontAlgn="ctr"/>
                      <a:r>
                        <a:rPr lang="pl-PL" sz="1000" u="none" strike="noStrike" dirty="0">
                          <a:effectLst/>
                        </a:rPr>
                        <a:t>Requires order</a:t>
                      </a:r>
                      <a:endParaRPr lang="pl-PL" sz="1000" b="1" i="0" u="none" strike="noStrike" dirty="0">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l-PL" sz="1000" u="none" strike="noStrike" dirty="0">
                          <a:effectLst/>
                        </a:rPr>
                        <a:t>No</a:t>
                      </a:r>
                      <a:endParaRPr lang="pl-PL" sz="1000" b="0" i="0" u="none" strike="noStrike" dirty="0">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l-PL" sz="1000" u="none" strike="noStrike" dirty="0">
                          <a:effectLst/>
                        </a:rPr>
                        <a:t>Yes</a:t>
                      </a:r>
                      <a:endParaRPr lang="pl-PL" sz="1000" b="0" i="0" u="none" strike="noStrike" dirty="0">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l-PL" sz="1000" u="none" strike="noStrike" dirty="0">
                          <a:effectLst/>
                        </a:rPr>
                        <a:t>No</a:t>
                      </a:r>
                      <a:endParaRPr lang="pl-PL" sz="1000" b="0" i="0" u="none" strike="noStrike" dirty="0">
                        <a:solidFill>
                          <a:srgbClr val="333333"/>
                        </a:solidFill>
                        <a:effectLst/>
                        <a:latin typeface="Segoe UI" panose="020B0502040204020203" pitchFamily="34" charset="0"/>
                      </a:endParaRPr>
                    </a:p>
                  </a:txBody>
                  <a:tcPr marL="8300" marR="8300" marT="8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5494638" y="5614195"/>
            <a:ext cx="6096000" cy="261610"/>
          </a:xfrm>
          <a:prstGeom prst="rect">
            <a:avLst/>
          </a:prstGeom>
        </p:spPr>
        <p:txBody>
          <a:bodyPr>
            <a:spAutoFit/>
          </a:bodyPr>
          <a:lstStyle/>
          <a:p>
            <a:r>
              <a:rPr lang="pl-PL" sz="1050" dirty="0"/>
              <a:t>https://blogs.msdn.microsoft.com/craigfr/2006/08/16/summary-of-join-properties/</a:t>
            </a:r>
          </a:p>
        </p:txBody>
      </p:sp>
    </p:spTree>
    <p:extLst>
      <p:ext uri="{BB962C8B-B14F-4D97-AF65-F5344CB8AC3E}">
        <p14:creationId xmlns:p14="http://schemas.microsoft.com/office/powerpoint/2010/main" val="909553244"/>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1320</TotalTime>
  <Words>1075</Words>
  <Application>Microsoft Office PowerPoint</Application>
  <PresentationFormat>Widescreen</PresentationFormat>
  <Paragraphs>98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Segoe UI</vt:lpstr>
      <vt:lpstr>Wingdings 2</vt:lpstr>
      <vt:lpstr>Ramka</vt:lpstr>
      <vt:lpstr>Developing SQL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Kostyrka Tomasz</cp:lastModifiedBy>
  <cp:revision>484</cp:revision>
  <dcterms:created xsi:type="dcterms:W3CDTF">2016-10-31T15:19:50Z</dcterms:created>
  <dcterms:modified xsi:type="dcterms:W3CDTF">2018-10-28T18:38:04Z</dcterms:modified>
</cp:coreProperties>
</file>