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2"/>
  </p:notesMasterIdLst>
  <p:sldIdLst>
    <p:sldId id="256" r:id="rId2"/>
    <p:sldId id="309" r:id="rId3"/>
    <p:sldId id="331" r:id="rId4"/>
    <p:sldId id="310" r:id="rId5"/>
    <p:sldId id="311" r:id="rId6"/>
    <p:sldId id="333" r:id="rId7"/>
    <p:sldId id="329" r:id="rId8"/>
    <p:sldId id="328" r:id="rId9"/>
    <p:sldId id="334" r:id="rId10"/>
    <p:sldId id="33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76" d="100"/>
          <a:sy n="76" d="100"/>
        </p:scale>
        <p:origin x="690" y="84"/>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14/12/2018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a:t>
            </a:fld>
            <a:endParaRPr lang="en-GB"/>
          </a:p>
        </p:txBody>
      </p:sp>
    </p:spTree>
    <p:extLst>
      <p:ext uri="{BB962C8B-B14F-4D97-AF65-F5344CB8AC3E}">
        <p14:creationId xmlns:p14="http://schemas.microsoft.com/office/powerpoint/2010/main" val="140972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E6511AE-6BCB-4398-BD1D-05D3C2F0054D}" type="datetime1">
              <a:rPr lang="en-US" smtClean="0"/>
              <a:t>12/14/2018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827D97C-24C0-4B5C-A80E-40B39BAAE63F}" type="datetime1">
              <a:rPr lang="en-US" smtClean="0"/>
              <a:t>12/14/2018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E028B01-4AE9-4A0A-B62F-5725ABC501C9}" type="datetime1">
              <a:rPr lang="en-US" smtClean="0"/>
              <a:t>12/14/2018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9EA180A-DC18-44AA-B9F3-A0200DF07BA4}" type="datetime1">
              <a:rPr lang="en-US" smtClean="0"/>
              <a:t>12/14/2018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5161C3B-B11B-40E4-B871-625D84AA5354}" type="datetime1">
              <a:rPr lang="en-US" smtClean="0"/>
              <a:t>12/14/2018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C5C65C-1186-419E-BFAD-013A26325DC4}" type="datetime1">
              <a:rPr lang="en-US" smtClean="0"/>
              <a:t>12/14/2018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742CAA8-724E-40CD-8301-50632B6CF5B7}" type="datetime1">
              <a:rPr lang="en-US" smtClean="0"/>
              <a:t>12/14/2018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6BDDD29F-7E21-4B7A-8AE9-71115E9235FB}" type="datetime1">
              <a:rPr lang="en-US" smtClean="0"/>
              <a:t>12/14/2018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705AA8-CCD5-46E2-B301-A8811435A645}" type="datetime1">
              <a:rPr lang="en-US" smtClean="0"/>
              <a:t>12/14/2018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3BE9C1F3-7BBF-43EF-A558-DABF3AA9DF34}" type="datetime1">
              <a:rPr lang="en-US" smtClean="0"/>
              <a:t>12/14/2018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4773B028-36EF-4728-A777-B9C9CEDF1F0B}" type="datetime1">
              <a:rPr lang="en-US" smtClean="0"/>
              <a:t>12/14/2018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CAAE83D-2D07-4431-B231-DBDFEB77BE3B}" type="datetime1">
              <a:rPr lang="en-US" smtClean="0"/>
              <a:t>12/14/2018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seequality.net/kilka-slow-o-statistics-io-statistics-time/" TargetMode="External"/><Relationship Id="rId2" Type="http://schemas.openxmlformats.org/officeDocument/2006/relationships/hyperlink" Target="https://www.red-gate.com/simple-talk/sql/performance/sql-server-statistics-basics/" TargetMode="External"/><Relationship Id="rId1" Type="http://schemas.openxmlformats.org/officeDocument/2006/relationships/slideLayout" Target="../slideLayouts/slideLayout7.xml"/><Relationship Id="rId5" Type="http://schemas.openxmlformats.org/officeDocument/2006/relationships/hyperlink" Target="https://sqlperformance.com/2014/02/sql-statistics/2014-incremental-statistics" TargetMode="External"/><Relationship Id="rId4" Type="http://schemas.openxmlformats.org/officeDocument/2006/relationships/hyperlink" Target="https://www.databasejournal.com/features/mssql/importance-of-statistics-and-how-it-works-in-sql-server-part-1.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Statistics</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661993"/>
          </a:xfrm>
          <a:prstGeom prst="rect">
            <a:avLst/>
          </a:prstGeom>
          <a:noFill/>
        </p:spPr>
        <p:txBody>
          <a:bodyPr wrap="square" rtlCol="0">
            <a:spAutoFit/>
          </a:bodyPr>
          <a:lstStyle/>
          <a:p>
            <a:r>
              <a:rPr lang="pl-PL" sz="2800" b="1" dirty="0"/>
              <a:t>LINKS:</a:t>
            </a:r>
            <a:endParaRPr lang="en-US" sz="2800" b="1" dirty="0"/>
          </a:p>
          <a:p>
            <a:endParaRPr lang="en-US" dirty="0"/>
          </a:p>
          <a:p>
            <a:r>
              <a:rPr lang="en-US" sz="1400" dirty="0">
                <a:hlinkClick r:id="rId2"/>
              </a:rPr>
              <a:t>https://www.red-gate.com/simple-talk/sql/performance/sql-server-statistics-basics/</a:t>
            </a:r>
            <a:endParaRPr lang="pl-PL" sz="1400" dirty="0"/>
          </a:p>
          <a:p>
            <a:r>
              <a:rPr lang="pl-PL" sz="1400" dirty="0">
                <a:hlinkClick r:id="rId3"/>
              </a:rPr>
              <a:t>https://pl.seequality.net/kilka-slow-o-statistics-io-statistics-time/</a:t>
            </a:r>
            <a:endParaRPr lang="pl-PL" sz="1400" dirty="0"/>
          </a:p>
          <a:p>
            <a:r>
              <a:rPr lang="pl-PL" sz="1400" dirty="0">
                <a:hlinkClick r:id="rId4"/>
              </a:rPr>
              <a:t>https://www.databasejournal.com/features/mssql/importance-of-statistics-and-how-it-works-in-sql-server-part-1.html</a:t>
            </a:r>
            <a:endParaRPr lang="pl-PL" sz="1400" dirty="0"/>
          </a:p>
          <a:p>
            <a:r>
              <a:rPr lang="pl-PL" sz="1400" dirty="0">
                <a:hlinkClick r:id="rId5"/>
              </a:rPr>
              <a:t>https://sqlperformance.com/2014/02/sql-statistics</a:t>
            </a:r>
            <a:r>
              <a:rPr lang="pl-PL" sz="1400">
                <a:hlinkClick r:id="rId5"/>
              </a:rPr>
              <a:t>/2014-incremental-statistics</a:t>
            </a:r>
            <a:endParaRPr lang="pl-PL" sz="1400"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73890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Statistics</a:t>
            </a:r>
          </a:p>
        </p:txBody>
      </p:sp>
      <p:sp>
        <p:nvSpPr>
          <p:cNvPr id="3" name="Symbol zastępczy zawartości 2"/>
          <p:cNvSpPr>
            <a:spLocks noGrp="1"/>
          </p:cNvSpPr>
          <p:nvPr>
            <p:ph idx="1"/>
          </p:nvPr>
        </p:nvSpPr>
        <p:spPr/>
        <p:txBody>
          <a:bodyPr/>
          <a:lstStyle/>
          <a:p>
            <a:r>
              <a:rPr lang="pl-PL" dirty="0"/>
              <a:t>Auto-</a:t>
            </a:r>
            <a:r>
              <a:rPr lang="pl-PL" dirty="0" err="1"/>
              <a:t>Created</a:t>
            </a:r>
            <a:r>
              <a:rPr lang="pl-PL" dirty="0"/>
              <a:t> </a:t>
            </a:r>
            <a:r>
              <a:rPr lang="pl-PL" dirty="0" err="1"/>
              <a:t>Statistics</a:t>
            </a:r>
            <a:endParaRPr lang="pl-PL" dirty="0"/>
          </a:p>
          <a:p>
            <a:r>
              <a:rPr lang="pl-PL" dirty="0" err="1"/>
              <a:t>Manually</a:t>
            </a:r>
            <a:r>
              <a:rPr lang="pl-PL" dirty="0"/>
              <a:t> </a:t>
            </a:r>
            <a:r>
              <a:rPr lang="pl-PL" dirty="0" err="1"/>
              <a:t>Maintaining</a:t>
            </a:r>
            <a:r>
              <a:rPr lang="pl-PL" dirty="0"/>
              <a:t> </a:t>
            </a:r>
            <a:r>
              <a:rPr lang="pl-PL" dirty="0" err="1"/>
              <a:t>Statistics</a:t>
            </a:r>
            <a:endParaRPr lang="pl-PL" dirty="0"/>
          </a:p>
        </p:txBody>
      </p:sp>
      <p:sp>
        <p:nvSpPr>
          <p:cNvPr id="5" name="Symbol zastępczy stopki 4"/>
          <p:cNvSpPr>
            <a:spLocks noGrp="1"/>
          </p:cNvSpPr>
          <p:nvPr>
            <p:ph type="ftr" sz="quarter" idx="11"/>
          </p:nvPr>
        </p:nvSpPr>
        <p:spPr/>
        <p:txBody>
          <a:bodyPr/>
          <a:lstStyle/>
          <a:p>
            <a:r>
              <a:rPr lang="en-US" dirty="0"/>
              <a:t>Developing SQL Databases</a:t>
            </a:r>
          </a:p>
        </p:txBody>
      </p:sp>
    </p:spTree>
    <p:extLst>
      <p:ext uri="{BB962C8B-B14F-4D97-AF65-F5344CB8AC3E}">
        <p14:creationId xmlns:p14="http://schemas.microsoft.com/office/powerpoint/2010/main" val="33635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err="1"/>
              <a:t>Statistics</a:t>
            </a:r>
            <a:endParaRPr lang="en-US" sz="2800" b="1" dirty="0"/>
          </a:p>
          <a:p>
            <a:endParaRPr lang="en-US" dirty="0"/>
          </a:p>
          <a:p>
            <a:pPr lvl="1"/>
            <a:r>
              <a:rPr lang="en-US" dirty="0"/>
              <a:t>Statistics refers to the statistical </a:t>
            </a:r>
            <a:r>
              <a:rPr lang="en-US" b="1" dirty="0"/>
              <a:t>information about the distribution of values in one or more columns </a:t>
            </a:r>
            <a:r>
              <a:rPr lang="en-US" dirty="0"/>
              <a:t>of a table or an index. The SQL Server Query Optimizer uses this statistical information to estimate the cardinality, or number of rows, in the query result to be returned, which enables the SQL Server Query Optimizer to create a high-quality query execution plan. For example, based on these statistical information SQL Server Query Optimizer might decide whether to use the index seek operator or a more resource-intensive index scan operator in order to provide optimal query performance.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93582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909310"/>
          </a:xfrm>
          <a:prstGeom prst="rect">
            <a:avLst/>
          </a:prstGeom>
          <a:noFill/>
        </p:spPr>
        <p:txBody>
          <a:bodyPr wrap="square" rtlCol="0">
            <a:spAutoFit/>
          </a:bodyPr>
          <a:lstStyle/>
          <a:p>
            <a:r>
              <a:rPr lang="pl-PL" sz="2800" b="1" dirty="0"/>
              <a:t>Auto-</a:t>
            </a:r>
            <a:r>
              <a:rPr lang="pl-PL" sz="2800" b="1" dirty="0" err="1"/>
              <a:t>Created</a:t>
            </a:r>
            <a:r>
              <a:rPr lang="pl-PL" sz="2800" b="1" dirty="0"/>
              <a:t> </a:t>
            </a:r>
            <a:r>
              <a:rPr lang="pl-PL" sz="2800" b="1" dirty="0" err="1"/>
              <a:t>Statistics</a:t>
            </a:r>
            <a:endParaRPr lang="en-US" sz="2800" b="1" dirty="0"/>
          </a:p>
          <a:p>
            <a:endParaRPr lang="en-US" dirty="0"/>
          </a:p>
          <a:p>
            <a:r>
              <a:rPr lang="en-US" sz="1600" dirty="0"/>
              <a:t>By default, SQL Server creates statistics automatically. </a:t>
            </a:r>
            <a:endParaRPr lang="pl-PL" sz="1600" dirty="0"/>
          </a:p>
          <a:p>
            <a:r>
              <a:rPr lang="en-US" sz="1600" dirty="0"/>
              <a:t>SQL Server creates statistics for each</a:t>
            </a:r>
            <a:r>
              <a:rPr lang="pl-PL" sz="1600" dirty="0"/>
              <a:t> </a:t>
            </a:r>
            <a:r>
              <a:rPr lang="en-US" sz="1600" dirty="0"/>
              <a:t>index, and for single columns used as searchable arguments in queries. There are three database</a:t>
            </a:r>
            <a:r>
              <a:rPr lang="pl-PL" sz="1600" dirty="0"/>
              <a:t> </a:t>
            </a:r>
            <a:r>
              <a:rPr lang="en-US" sz="1600" dirty="0"/>
              <a:t>options that influence the automatic creation of the statistics:</a:t>
            </a:r>
            <a:endParaRPr lang="pl-PL" sz="1600" dirty="0"/>
          </a:p>
          <a:p>
            <a:endParaRPr lang="en-US" sz="1600" dirty="0"/>
          </a:p>
          <a:p>
            <a:r>
              <a:rPr lang="en-US" sz="1600" b="1" dirty="0"/>
              <a:t>AUTO_CREATE_STATISTICS</a:t>
            </a:r>
            <a:endParaRPr lang="pl-PL" sz="1600" b="1" dirty="0"/>
          </a:p>
          <a:p>
            <a:pPr lvl="1"/>
            <a:r>
              <a:rPr lang="en-US" sz="1600" i="1" dirty="0"/>
              <a:t>When this option is set to on, SQL Server creates statistics</a:t>
            </a:r>
            <a:r>
              <a:rPr lang="pl-PL" sz="1600" i="1" dirty="0"/>
              <a:t> </a:t>
            </a:r>
            <a:r>
              <a:rPr lang="en-US" sz="1600" i="1" dirty="0"/>
              <a:t>automatically. </a:t>
            </a:r>
            <a:r>
              <a:rPr lang="en-US" sz="1600" b="1" i="1" dirty="0"/>
              <a:t>This option is on by default</a:t>
            </a:r>
            <a:r>
              <a:rPr lang="en-US" sz="1600" i="1" dirty="0"/>
              <a:t>, and you should leave this option on in</a:t>
            </a:r>
            <a:r>
              <a:rPr lang="pl-PL" sz="1600" i="1" dirty="0"/>
              <a:t> </a:t>
            </a:r>
            <a:r>
              <a:rPr lang="en-US" sz="1600" i="1" dirty="0"/>
              <a:t>the vast majority of cases.</a:t>
            </a:r>
            <a:endParaRPr lang="pl-PL" sz="1600" i="1" dirty="0"/>
          </a:p>
          <a:p>
            <a:endParaRPr lang="en-US" sz="1600" dirty="0"/>
          </a:p>
          <a:p>
            <a:r>
              <a:rPr lang="en-US" sz="1600" b="1" dirty="0"/>
              <a:t>AUTO_UPDATE_STATISTICS</a:t>
            </a:r>
            <a:endParaRPr lang="pl-PL" sz="1600" b="1" dirty="0"/>
          </a:p>
          <a:p>
            <a:pPr lvl="1"/>
            <a:r>
              <a:rPr lang="en-US" sz="1600" i="1" dirty="0"/>
              <a:t>This option, when turned on, enables SQL Server to automatically</a:t>
            </a:r>
            <a:r>
              <a:rPr lang="pl-PL" sz="1600" i="1" dirty="0"/>
              <a:t> </a:t>
            </a:r>
            <a:r>
              <a:rPr lang="en-US" sz="1600" i="1" dirty="0"/>
              <a:t>update statistics when there are enough changes in the underlying tables</a:t>
            </a:r>
            <a:r>
              <a:rPr lang="pl-PL" sz="1600" i="1" dirty="0"/>
              <a:t> </a:t>
            </a:r>
            <a:r>
              <a:rPr lang="en-US" sz="1600" i="1" dirty="0"/>
              <a:t>and indexes. With this option on, SQL Server also updates an out-of-date statistic</a:t>
            </a:r>
            <a:r>
              <a:rPr lang="pl-PL" sz="1600" i="1" dirty="0"/>
              <a:t> </a:t>
            </a:r>
            <a:r>
              <a:rPr lang="en-US" sz="1600" i="1" dirty="0"/>
              <a:t>during query optimization. SQL Server checks for outdated statistics before compiling</a:t>
            </a:r>
            <a:r>
              <a:rPr lang="pl-PL" sz="1600" i="1" dirty="0"/>
              <a:t> </a:t>
            </a:r>
            <a:r>
              <a:rPr lang="en-US" sz="1600" i="1" dirty="0"/>
              <a:t>a query and before executing a cached query. </a:t>
            </a:r>
            <a:r>
              <a:rPr lang="en-US" sz="1600" b="1" i="1" dirty="0"/>
              <a:t>In general, you should leave this option</a:t>
            </a:r>
            <a:r>
              <a:rPr lang="pl-PL" sz="1600" b="1" i="1" dirty="0"/>
              <a:t> </a:t>
            </a:r>
            <a:r>
              <a:rPr lang="en-US" sz="1600" b="1" i="1" dirty="0"/>
              <a:t>turned on</a:t>
            </a:r>
            <a:r>
              <a:rPr lang="en-US" sz="1600" i="1" dirty="0"/>
              <a:t>.</a:t>
            </a:r>
            <a:endParaRPr lang="pl-PL" sz="1600" i="1" dirty="0"/>
          </a:p>
          <a:p>
            <a:endParaRPr lang="en-US" sz="1600" dirty="0"/>
          </a:p>
          <a:p>
            <a:r>
              <a:rPr lang="en-US" sz="1600" b="1" dirty="0"/>
              <a:t>AUTO_UPDATE_STATISTICS _ASYNC</a:t>
            </a:r>
            <a:endParaRPr lang="pl-PL" sz="1600" b="1" dirty="0"/>
          </a:p>
          <a:p>
            <a:pPr lvl="1"/>
            <a:r>
              <a:rPr lang="en-US" sz="1600" i="1" dirty="0"/>
              <a:t>This option determines whether SQL Server</a:t>
            </a:r>
            <a:r>
              <a:rPr lang="pl-PL" sz="1600" i="1" dirty="0"/>
              <a:t> </a:t>
            </a:r>
            <a:r>
              <a:rPr lang="en-US" sz="1600" i="1" dirty="0"/>
              <a:t>uses synchronous or asynchronous statistics updates during query</a:t>
            </a:r>
            <a:r>
              <a:rPr lang="pl-PL" sz="1600" i="1" dirty="0"/>
              <a:t> </a:t>
            </a:r>
            <a:r>
              <a:rPr lang="en-US" sz="1600" i="1" dirty="0"/>
              <a:t>optimization. If the</a:t>
            </a:r>
            <a:r>
              <a:rPr lang="pl-PL" sz="1600" i="1" dirty="0"/>
              <a:t> </a:t>
            </a:r>
            <a:r>
              <a:rPr lang="en-US" sz="1600" i="1" dirty="0"/>
              <a:t>statistics are updated asynchronously, SQL Server cannot use them for the optimization</a:t>
            </a:r>
            <a:r>
              <a:rPr lang="pl-PL" sz="1600" i="1" dirty="0"/>
              <a:t> </a:t>
            </a:r>
            <a:r>
              <a:rPr lang="en-US" sz="1600" i="1" dirty="0"/>
              <a:t>of the query that triggered the update; however, SQL Server does not wait for the</a:t>
            </a:r>
            <a:r>
              <a:rPr lang="pl-PL" sz="1600" i="1" dirty="0"/>
              <a:t> </a:t>
            </a:r>
            <a:r>
              <a:rPr lang="en-US" sz="1600" i="1" dirty="0"/>
              <a:t>statistics update during the optimization phase. </a:t>
            </a:r>
            <a:r>
              <a:rPr lang="en-US" sz="1600" b="1" i="1" dirty="0"/>
              <a:t>You should turn this option on only if</a:t>
            </a:r>
            <a:r>
              <a:rPr lang="pl-PL" sz="1600" b="1" i="1" dirty="0"/>
              <a:t> </a:t>
            </a:r>
            <a:r>
              <a:rPr lang="en-US" sz="1600" b="1" i="1" dirty="0"/>
              <a:t>your queries wait for synchronous updates of statistics too frequently and this causes</a:t>
            </a:r>
            <a:r>
              <a:rPr lang="pl-PL" sz="1600" b="1" i="1" dirty="0"/>
              <a:t> </a:t>
            </a:r>
            <a:r>
              <a:rPr lang="en-US" sz="1600" b="1" i="1" dirty="0"/>
              <a:t>performance problems.</a:t>
            </a:r>
            <a:endParaRPr lang="pl-PL" sz="1600" b="1"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141943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124206"/>
          </a:xfrm>
          <a:prstGeom prst="rect">
            <a:avLst/>
          </a:prstGeom>
          <a:noFill/>
        </p:spPr>
        <p:txBody>
          <a:bodyPr wrap="square" rtlCol="0">
            <a:spAutoFit/>
          </a:bodyPr>
          <a:lstStyle/>
          <a:p>
            <a:r>
              <a:rPr lang="pl-PL" sz="2800" b="1" dirty="0"/>
              <a:t>Statistics</a:t>
            </a:r>
            <a:endParaRPr lang="en-US" sz="2800" b="1" dirty="0"/>
          </a:p>
          <a:p>
            <a:endParaRPr lang="en-US" dirty="0"/>
          </a:p>
          <a:p>
            <a:r>
              <a:rPr lang="en-US" dirty="0"/>
              <a:t>Each statistics object is stored in a </a:t>
            </a:r>
            <a:r>
              <a:rPr lang="en-US" b="1" dirty="0"/>
              <a:t>statistics binary large object </a:t>
            </a:r>
            <a:r>
              <a:rPr lang="en-US" dirty="0"/>
              <a:t>and is created on one or</a:t>
            </a:r>
            <a:r>
              <a:rPr lang="pl-PL" dirty="0"/>
              <a:t> </a:t>
            </a:r>
            <a:r>
              <a:rPr lang="en-US" dirty="0"/>
              <a:t>more columns. The statistics include a histogram with the distribution of values in the first</a:t>
            </a:r>
            <a:r>
              <a:rPr lang="pl-PL" dirty="0"/>
              <a:t> </a:t>
            </a:r>
            <a:r>
              <a:rPr lang="en-US" dirty="0"/>
              <a:t>column. Statistics objects on multiple columns store additional statistical information about</a:t>
            </a:r>
            <a:r>
              <a:rPr lang="pl-PL" dirty="0"/>
              <a:t> </a:t>
            </a:r>
            <a:r>
              <a:rPr lang="en-US" dirty="0"/>
              <a:t>the correlation of values among the columns. These correlation statistics are also called densities.</a:t>
            </a:r>
            <a:endParaRPr lang="pl-PL" dirty="0"/>
          </a:p>
          <a:p>
            <a:endParaRPr lang="en-US" dirty="0"/>
          </a:p>
          <a:p>
            <a:r>
              <a:rPr lang="en-US" dirty="0"/>
              <a:t>They are derived from the number of </a:t>
            </a:r>
            <a:r>
              <a:rPr lang="en-US" b="1" dirty="0"/>
              <a:t>distinct rows of combinations of values of columns</a:t>
            </a:r>
            <a:r>
              <a:rPr lang="pl-PL" dirty="0"/>
              <a:t> </a:t>
            </a:r>
            <a:r>
              <a:rPr lang="en-US" dirty="0"/>
              <a:t>of a composite index.</a:t>
            </a:r>
            <a:endParaRPr lang="pl-PL" dirty="0"/>
          </a:p>
          <a:p>
            <a:endParaRPr lang="en-US" dirty="0"/>
          </a:p>
          <a:p>
            <a:r>
              <a:rPr lang="en-US" dirty="0"/>
              <a:t>There is a limit for the number of steps in histograms. </a:t>
            </a:r>
            <a:r>
              <a:rPr lang="en-US" b="1" dirty="0"/>
              <a:t>A statistic can have maximally 200</a:t>
            </a:r>
            <a:r>
              <a:rPr lang="pl-PL" b="1" dirty="0"/>
              <a:t> </a:t>
            </a:r>
            <a:r>
              <a:rPr lang="en-US" b="1" dirty="0"/>
              <a:t>steps</a:t>
            </a:r>
            <a:r>
              <a:rPr lang="en-US" dirty="0"/>
              <a:t>. The statistics object also includes a header with metadata about the statistics, and a</a:t>
            </a:r>
            <a:r>
              <a:rPr lang="pl-PL" dirty="0"/>
              <a:t> </a:t>
            </a:r>
            <a:r>
              <a:rPr lang="en-US" dirty="0"/>
              <a:t>density vector to measure cross-column correlation. SQL Server computes an estimated </a:t>
            </a:r>
            <a:r>
              <a:rPr lang="en-US" dirty="0" err="1"/>
              <a:t>num</a:t>
            </a:r>
            <a:r>
              <a:rPr lang="pl-PL" dirty="0"/>
              <a:t>b</a:t>
            </a:r>
            <a:r>
              <a:rPr lang="en-US" dirty="0" err="1"/>
              <a:t>er</a:t>
            </a:r>
            <a:r>
              <a:rPr lang="pl-PL" dirty="0"/>
              <a:t> </a:t>
            </a:r>
            <a:r>
              <a:rPr lang="en-US" dirty="0"/>
              <a:t>of rows that a query returns, or a cardinality estimate, with any of the data in the statistics</a:t>
            </a:r>
            <a:r>
              <a:rPr lang="pl-PL" dirty="0"/>
              <a:t> </a:t>
            </a:r>
            <a:r>
              <a:rPr lang="en-US" dirty="0"/>
              <a:t>object.</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64152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293209"/>
          </a:xfrm>
          <a:prstGeom prst="rect">
            <a:avLst/>
          </a:prstGeom>
          <a:noFill/>
        </p:spPr>
        <p:txBody>
          <a:bodyPr wrap="square" rtlCol="0">
            <a:spAutoFit/>
          </a:bodyPr>
          <a:lstStyle/>
          <a:p>
            <a:r>
              <a:rPr lang="pl-PL" sz="2800" b="1" dirty="0"/>
              <a:t>Statistics Auto-UPDATE</a:t>
            </a:r>
          </a:p>
          <a:p>
            <a:endParaRPr lang="en-US" dirty="0"/>
          </a:p>
          <a:p>
            <a:r>
              <a:rPr lang="en-US" dirty="0"/>
              <a:t>Even when statistics are set to update automatically, SQL Server does not update statistics unless one of the following thresholds is met: </a:t>
            </a:r>
            <a:endParaRPr lang="pl-PL" dirty="0"/>
          </a:p>
          <a:p>
            <a:endParaRPr lang="en-US" dirty="0"/>
          </a:p>
          <a:p>
            <a:pPr marL="285750" indent="-285750">
              <a:buFont typeface="Arial" panose="020B0604020202020204" pitchFamily="34" charset="0"/>
              <a:buChar char="•"/>
            </a:pPr>
            <a:r>
              <a:rPr lang="en-US" dirty="0"/>
              <a:t>One or more rows is added to an empty table.</a:t>
            </a:r>
          </a:p>
          <a:p>
            <a:pPr marL="285750" indent="-285750">
              <a:buFont typeface="Arial" panose="020B0604020202020204" pitchFamily="34" charset="0"/>
              <a:buChar char="•"/>
            </a:pPr>
            <a:r>
              <a:rPr lang="en-US" dirty="0"/>
              <a:t>More than 500 rows are added to a table having fewer than 500 rows.</a:t>
            </a:r>
          </a:p>
          <a:p>
            <a:pPr marL="285750" indent="-285750">
              <a:buFont typeface="Arial" panose="020B0604020202020204" pitchFamily="34" charset="0"/>
              <a:buChar char="•"/>
            </a:pPr>
            <a:r>
              <a:rPr lang="en-US" dirty="0"/>
              <a:t>More than 500 rows are added to a table having more than 500 rows and the number</a:t>
            </a:r>
            <a:r>
              <a:rPr lang="pl-PL" dirty="0"/>
              <a:t> </a:t>
            </a:r>
            <a:r>
              <a:rPr lang="en-US" dirty="0"/>
              <a:t>of rows added is more than a dynamic percentage of total rows. With a small table</a:t>
            </a:r>
            <a:r>
              <a:rPr lang="pl-PL" dirty="0"/>
              <a:t> </a:t>
            </a:r>
            <a:r>
              <a:rPr lang="en-US" dirty="0"/>
              <a:t>under 25,000 rows, this percentage is around 20 percent. As the number of rows in</a:t>
            </a:r>
            <a:r>
              <a:rPr lang="pl-PL" dirty="0"/>
              <a:t> </a:t>
            </a:r>
            <a:r>
              <a:rPr lang="en-US" dirty="0"/>
              <a:t>the table increases, the percentage rate that triggers a statistics update is lower.</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90066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124206"/>
          </a:xfrm>
          <a:prstGeom prst="rect">
            <a:avLst/>
          </a:prstGeom>
          <a:noFill/>
        </p:spPr>
        <p:txBody>
          <a:bodyPr wrap="square" rtlCol="0">
            <a:spAutoFit/>
          </a:bodyPr>
          <a:lstStyle/>
          <a:p>
            <a:r>
              <a:rPr lang="pl-PL" sz="2800" b="1" dirty="0" err="1"/>
              <a:t>Manually</a:t>
            </a:r>
            <a:r>
              <a:rPr lang="pl-PL" sz="2800" b="1" dirty="0"/>
              <a:t> </a:t>
            </a:r>
            <a:r>
              <a:rPr lang="pl-PL" sz="2800" b="1" dirty="0" err="1"/>
              <a:t>Maintaining</a:t>
            </a:r>
            <a:r>
              <a:rPr lang="pl-PL" sz="2800" b="1" dirty="0"/>
              <a:t> </a:t>
            </a:r>
            <a:r>
              <a:rPr lang="pl-PL" sz="2800" b="1" dirty="0" err="1"/>
              <a:t>Statistics</a:t>
            </a:r>
            <a:endParaRPr lang="en-US" sz="2800" b="1" dirty="0"/>
          </a:p>
          <a:p>
            <a:endParaRPr lang="en-US" dirty="0"/>
          </a:p>
          <a:p>
            <a:r>
              <a:rPr lang="en-US" dirty="0"/>
              <a:t>There are only a few possible reasons to create statistics manually. </a:t>
            </a:r>
            <a:endParaRPr lang="pl-PL" dirty="0"/>
          </a:p>
          <a:p>
            <a:endParaRPr lang="pl-PL" dirty="0"/>
          </a:p>
          <a:p>
            <a:r>
              <a:rPr lang="en-US" dirty="0"/>
              <a:t>One example is when a</a:t>
            </a:r>
            <a:r>
              <a:rPr lang="pl-PL" dirty="0"/>
              <a:t> </a:t>
            </a:r>
            <a:r>
              <a:rPr lang="en-US" dirty="0"/>
              <a:t>query predicate contains multiple columns that have </a:t>
            </a:r>
            <a:r>
              <a:rPr lang="en-US" b="1" dirty="0"/>
              <a:t>cross-column relationships</a:t>
            </a:r>
            <a:r>
              <a:rPr lang="en-US" dirty="0"/>
              <a:t>; statistics on</a:t>
            </a:r>
            <a:r>
              <a:rPr lang="pl-PL" dirty="0"/>
              <a:t> </a:t>
            </a:r>
            <a:r>
              <a:rPr lang="en-US" dirty="0"/>
              <a:t>the multiple columns can help improve the query plan. Statistics on multiple columns contain</a:t>
            </a:r>
            <a:r>
              <a:rPr lang="pl-PL" dirty="0"/>
              <a:t> </a:t>
            </a:r>
            <a:r>
              <a:rPr lang="en-US" dirty="0"/>
              <a:t>cross-column densities that are not available in single-column statistics. However, if the columns</a:t>
            </a:r>
            <a:r>
              <a:rPr lang="pl-PL" dirty="0"/>
              <a:t> </a:t>
            </a:r>
            <a:r>
              <a:rPr lang="en-US" dirty="0"/>
              <a:t>are already in the same index, the multicolumn statistics object already exists, so you</a:t>
            </a:r>
            <a:r>
              <a:rPr lang="pl-PL" dirty="0"/>
              <a:t> </a:t>
            </a:r>
            <a:r>
              <a:rPr lang="en-US" dirty="0"/>
              <a:t>should not create an additional one manually.</a:t>
            </a:r>
            <a:endParaRPr lang="pl-PL" dirty="0"/>
          </a:p>
          <a:p>
            <a:endParaRPr lang="en-US" dirty="0"/>
          </a:p>
          <a:p>
            <a:r>
              <a:rPr lang="en-US" dirty="0"/>
              <a:t>Similarly to filtered indexes, you can also create </a:t>
            </a:r>
            <a:r>
              <a:rPr lang="en-US" b="1" dirty="0"/>
              <a:t>filtered statistics</a:t>
            </a:r>
            <a:r>
              <a:rPr lang="en-US" dirty="0"/>
              <a:t>. </a:t>
            </a:r>
            <a:endParaRPr lang="pl-PL" dirty="0"/>
          </a:p>
          <a:p>
            <a:endParaRPr lang="pl-PL" dirty="0"/>
          </a:p>
          <a:p>
            <a:r>
              <a:rPr lang="en-US" dirty="0"/>
              <a:t>Statistics created by SQL</a:t>
            </a:r>
            <a:r>
              <a:rPr lang="pl-PL" dirty="0"/>
              <a:t> </a:t>
            </a:r>
            <a:r>
              <a:rPr lang="en-US" dirty="0"/>
              <a:t>Server automatically are always created on all rows of a table. If queries frequently select from</a:t>
            </a:r>
            <a:r>
              <a:rPr lang="pl-PL" dirty="0"/>
              <a:t> </a:t>
            </a:r>
            <a:r>
              <a:rPr lang="en-US" dirty="0"/>
              <a:t>a subset of rows that has a unique data distribution, filtered statistics can improve query plans.</a:t>
            </a:r>
            <a:r>
              <a:rPr lang="pl-PL" dirty="0"/>
              <a:t> </a:t>
            </a:r>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77144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678204"/>
          </a:xfrm>
          <a:prstGeom prst="rect">
            <a:avLst/>
          </a:prstGeom>
          <a:noFill/>
        </p:spPr>
        <p:txBody>
          <a:bodyPr wrap="square" rtlCol="0">
            <a:spAutoFit/>
          </a:bodyPr>
          <a:lstStyle/>
          <a:p>
            <a:r>
              <a:rPr lang="pl-PL" sz="2800" b="1" dirty="0" err="1"/>
              <a:t>Manually</a:t>
            </a:r>
            <a:r>
              <a:rPr lang="pl-PL" sz="2800" b="1" dirty="0"/>
              <a:t> </a:t>
            </a:r>
            <a:r>
              <a:rPr lang="pl-PL" sz="2800" b="1" dirty="0" err="1"/>
              <a:t>Maintaining</a:t>
            </a:r>
            <a:r>
              <a:rPr lang="pl-PL" sz="2800" b="1" dirty="0"/>
              <a:t> </a:t>
            </a:r>
            <a:r>
              <a:rPr lang="pl-PL" sz="2800" b="1" dirty="0" err="1"/>
              <a:t>Statistics</a:t>
            </a:r>
            <a:endParaRPr lang="en-US" sz="2800" b="1" dirty="0"/>
          </a:p>
          <a:p>
            <a:endParaRPr lang="en-US" dirty="0"/>
          </a:p>
          <a:p>
            <a:r>
              <a:rPr lang="en-US" dirty="0"/>
              <a:t>Consider updating statistics manually in the following circumstances:</a:t>
            </a:r>
            <a:endParaRPr lang="pl-PL" dirty="0"/>
          </a:p>
          <a:p>
            <a:endParaRPr lang="en-US" dirty="0"/>
          </a:p>
          <a:p>
            <a:pPr marL="285750" indent="-285750">
              <a:buFont typeface="Arial" panose="020B0604020202020204" pitchFamily="34" charset="0"/>
              <a:buChar char="•"/>
            </a:pPr>
            <a:r>
              <a:rPr lang="en-US" b="1" dirty="0"/>
              <a:t>When query execution times are slow, and you know that the queries are written correctly</a:t>
            </a:r>
            <a:r>
              <a:rPr lang="pl-PL" b="1" dirty="0"/>
              <a:t> </a:t>
            </a:r>
            <a:r>
              <a:rPr lang="en-US" b="1" dirty="0"/>
              <a:t>and supported with appropriate indexes. </a:t>
            </a:r>
            <a:r>
              <a:rPr lang="en-US" dirty="0"/>
              <a:t>Before you use query hints, update the</a:t>
            </a:r>
            <a:r>
              <a:rPr lang="pl-PL" dirty="0"/>
              <a:t> </a:t>
            </a:r>
            <a:r>
              <a:rPr lang="en-US" dirty="0"/>
              <a:t>statistics. SQL Server does not consider using the index with outdated statistics. Check</a:t>
            </a:r>
            <a:r>
              <a:rPr lang="pl-PL" dirty="0"/>
              <a:t> </a:t>
            </a:r>
            <a:r>
              <a:rPr lang="en-US" dirty="0"/>
              <a:t>also whether auto-updating statistics is turned off for the database.</a:t>
            </a:r>
          </a:p>
          <a:p>
            <a:pPr marL="285750" indent="-285750">
              <a:buFont typeface="Arial" panose="020B0604020202020204" pitchFamily="34" charset="0"/>
              <a:buChar char="•"/>
            </a:pPr>
            <a:r>
              <a:rPr lang="en-US" b="1" dirty="0"/>
              <a:t>When insert operations occur on ascending or descending key columns. </a:t>
            </a:r>
            <a:r>
              <a:rPr lang="en-US" dirty="0"/>
              <a:t>Statistics are</a:t>
            </a:r>
            <a:r>
              <a:rPr lang="pl-PL" dirty="0"/>
              <a:t> </a:t>
            </a:r>
            <a:r>
              <a:rPr lang="en-US" dirty="0"/>
              <a:t>not updated for every single row; therefore, the number of rows inserted might be too</a:t>
            </a:r>
            <a:r>
              <a:rPr lang="pl-PL" dirty="0"/>
              <a:t> </a:t>
            </a:r>
            <a:r>
              <a:rPr lang="en-US" dirty="0"/>
              <a:t>small to trigger a statistics update. If queries select from the recently added rows, the</a:t>
            </a:r>
            <a:r>
              <a:rPr lang="pl-PL" dirty="0"/>
              <a:t> </a:t>
            </a:r>
            <a:r>
              <a:rPr lang="en-US" dirty="0"/>
              <a:t>current statistics might not have cardinality estimates for these new values. In addition,</a:t>
            </a:r>
            <a:r>
              <a:rPr lang="pl-PL" dirty="0"/>
              <a:t> </a:t>
            </a:r>
            <a:r>
              <a:rPr lang="en-US" dirty="0"/>
              <a:t>bulk inserting rows to a table or truncating a table can change the distribution of data</a:t>
            </a:r>
            <a:r>
              <a:rPr lang="pl-PL" dirty="0"/>
              <a:t> </a:t>
            </a:r>
            <a:r>
              <a:rPr lang="en-US" dirty="0"/>
              <a:t>a lot.</a:t>
            </a:r>
            <a:endParaRPr lang="pl-PL" dirty="0"/>
          </a:p>
          <a:p>
            <a:pPr marL="285750" indent="-285750">
              <a:buFont typeface="Arial" panose="020B0604020202020204" pitchFamily="34" charset="0"/>
              <a:buChar char="•"/>
            </a:pPr>
            <a:r>
              <a:rPr lang="en-US" b="1" dirty="0"/>
              <a:t>After an upgrade from a previous version of SQL Server. </a:t>
            </a:r>
            <a:r>
              <a:rPr lang="en-US" dirty="0"/>
              <a:t>Statistics information can</a:t>
            </a:r>
            <a:r>
              <a:rPr lang="pl-PL" dirty="0"/>
              <a:t> </a:t>
            </a:r>
            <a:r>
              <a:rPr lang="en-US" dirty="0"/>
              <a:t>change with a new version of SQL Server; to be on the safe side, you should update the</a:t>
            </a:r>
            <a:r>
              <a:rPr lang="pl-PL" dirty="0"/>
              <a:t> </a:t>
            </a:r>
            <a:r>
              <a:rPr lang="en-US" dirty="0"/>
              <a:t>statistics for the upgraded databases.</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249174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478423"/>
          </a:xfrm>
          <a:prstGeom prst="rect">
            <a:avLst/>
          </a:prstGeom>
          <a:noFill/>
        </p:spPr>
        <p:txBody>
          <a:bodyPr wrap="square" rtlCol="0">
            <a:spAutoFit/>
          </a:bodyPr>
          <a:lstStyle/>
          <a:p>
            <a:r>
              <a:rPr lang="pl-PL" sz="2800" b="1" dirty="0" err="1"/>
              <a:t>Incremental</a:t>
            </a:r>
            <a:r>
              <a:rPr lang="pl-PL" sz="2800" b="1" dirty="0"/>
              <a:t> </a:t>
            </a:r>
            <a:r>
              <a:rPr lang="pl-PL" sz="2800" b="1" dirty="0" err="1"/>
              <a:t>Statistics</a:t>
            </a:r>
            <a:endParaRPr lang="en-US" sz="2800" b="1" dirty="0"/>
          </a:p>
          <a:p>
            <a:endParaRPr lang="en-US" dirty="0"/>
          </a:p>
          <a:p>
            <a:r>
              <a:rPr lang="en-US" sz="1600" dirty="0"/>
              <a:t>When </a:t>
            </a:r>
            <a:r>
              <a:rPr lang="en-US" sz="1600" b="1" dirty="0"/>
              <a:t>INCREMENTAL</a:t>
            </a:r>
            <a:r>
              <a:rPr lang="en-US" sz="1600" dirty="0"/>
              <a:t> option of CREATE STATISTICS is ON, the statistics created are </a:t>
            </a:r>
            <a:r>
              <a:rPr lang="en-US" sz="1600" b="1" dirty="0"/>
              <a:t>per partition statistics</a:t>
            </a:r>
            <a:r>
              <a:rPr lang="en-US" sz="1600" dirty="0"/>
              <a:t>. When OFF, the statistics tree is dropped and SQL Server re-computes the statistics. The default is OFF. This setting overrides the database level INCREMENTAL property.</a:t>
            </a:r>
          </a:p>
          <a:p>
            <a:endParaRPr lang="en-US" sz="1600" dirty="0"/>
          </a:p>
          <a:p>
            <a:r>
              <a:rPr lang="en-US" sz="1600" dirty="0"/>
              <a:t>When new partitions are added to a large table, statistics should be updated to include the new partitions. However the time required to scan the entire table (FULLSCAN or SAMPLE option) might be quite long. Also, scanning the entire table isn't necessary because only the statistics on the new partitions might be needed. The incremental option creates and stores statistics on a per partition basis, and when updated, only refreshes statistics on those partitions that need new statistics</a:t>
            </a:r>
          </a:p>
          <a:p>
            <a:endParaRPr lang="en-US" sz="1600" dirty="0"/>
          </a:p>
          <a:p>
            <a:r>
              <a:rPr lang="en-US" sz="1600" dirty="0"/>
              <a:t>Incremental stats are not supported for following statistics types:</a:t>
            </a:r>
          </a:p>
          <a:p>
            <a:endParaRPr lang="en-US" sz="1600" dirty="0"/>
          </a:p>
          <a:p>
            <a:pPr marL="742950" lvl="1" indent="-285750">
              <a:buFont typeface="Arial" panose="020B0604020202020204" pitchFamily="34" charset="0"/>
              <a:buChar char="•"/>
            </a:pPr>
            <a:r>
              <a:rPr lang="en-US" sz="1600" dirty="0"/>
              <a:t>Statistics created with indexes that are not partition-aligned with the base table.</a:t>
            </a:r>
          </a:p>
          <a:p>
            <a:pPr marL="742950" lvl="1" indent="-285750">
              <a:buFont typeface="Arial" panose="020B0604020202020204" pitchFamily="34" charset="0"/>
              <a:buChar char="•"/>
            </a:pPr>
            <a:r>
              <a:rPr lang="en-US" sz="1600" dirty="0"/>
              <a:t>Statistics created on Always On readable secondary databases.</a:t>
            </a:r>
          </a:p>
          <a:p>
            <a:pPr marL="742950" lvl="1" indent="-285750">
              <a:buFont typeface="Arial" panose="020B0604020202020204" pitchFamily="34" charset="0"/>
              <a:buChar char="•"/>
            </a:pPr>
            <a:r>
              <a:rPr lang="en-US" sz="1600" dirty="0"/>
              <a:t>Statistics created on read-only databases.</a:t>
            </a:r>
          </a:p>
          <a:p>
            <a:pPr marL="742950" lvl="1" indent="-285750">
              <a:buFont typeface="Arial" panose="020B0604020202020204" pitchFamily="34" charset="0"/>
              <a:buChar char="•"/>
            </a:pPr>
            <a:r>
              <a:rPr lang="en-US" sz="1600" dirty="0"/>
              <a:t>Statistics created on filtered indexes.</a:t>
            </a:r>
          </a:p>
          <a:p>
            <a:pPr marL="742950" lvl="1" indent="-285750">
              <a:buFont typeface="Arial" panose="020B0604020202020204" pitchFamily="34" charset="0"/>
              <a:buChar char="•"/>
            </a:pPr>
            <a:r>
              <a:rPr lang="en-US" sz="1600" dirty="0"/>
              <a:t>Statistics created on views.</a:t>
            </a:r>
          </a:p>
          <a:p>
            <a:pPr marL="742950" lvl="1" indent="-285750">
              <a:buFont typeface="Arial" panose="020B0604020202020204" pitchFamily="34" charset="0"/>
              <a:buChar char="•"/>
            </a:pPr>
            <a:r>
              <a:rPr lang="en-US" sz="1600" dirty="0"/>
              <a:t>Statistics created on internal tables.</a:t>
            </a:r>
          </a:p>
          <a:p>
            <a:pPr marL="742950" lvl="1" indent="-285750">
              <a:buFont typeface="Arial" panose="020B0604020202020204" pitchFamily="34" charset="0"/>
              <a:buChar char="•"/>
            </a:pPr>
            <a:r>
              <a:rPr lang="en-US" sz="1600" dirty="0"/>
              <a:t>Statistics created with spatial indexes or XML indexes.</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Tree>
    <p:extLst>
      <p:ext uri="{BB962C8B-B14F-4D97-AF65-F5344CB8AC3E}">
        <p14:creationId xmlns:p14="http://schemas.microsoft.com/office/powerpoint/2010/main" val="74962120"/>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1263</TotalTime>
  <Words>1236</Words>
  <Application>Microsoft Office PowerPoint</Application>
  <PresentationFormat>Panoramiczny</PresentationFormat>
  <Paragraphs>82</Paragraphs>
  <Slides>10</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10</vt:i4>
      </vt:variant>
    </vt:vector>
  </HeadingPairs>
  <TitlesOfParts>
    <vt:vector size="15" baseType="lpstr">
      <vt:lpstr>Arial</vt:lpstr>
      <vt:lpstr>Calibri</vt:lpstr>
      <vt:lpstr>Corbel</vt:lpstr>
      <vt:lpstr>Wingdings 2</vt:lpstr>
      <vt:lpstr>Ramka</vt:lpstr>
      <vt:lpstr>Developing SQL Databases</vt:lpstr>
      <vt:lpstr>Statistics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Tomek Kostyrka</cp:lastModifiedBy>
  <cp:revision>473</cp:revision>
  <dcterms:created xsi:type="dcterms:W3CDTF">2016-10-31T15:19:50Z</dcterms:created>
  <dcterms:modified xsi:type="dcterms:W3CDTF">2018-12-14T15:11:14Z</dcterms:modified>
</cp:coreProperties>
</file>