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14"/>
  </p:notesMasterIdLst>
  <p:sldIdLst>
    <p:sldId id="256" r:id="rId2"/>
    <p:sldId id="301" r:id="rId3"/>
    <p:sldId id="302" r:id="rId4"/>
    <p:sldId id="303" r:id="rId5"/>
    <p:sldId id="305" r:id="rId6"/>
    <p:sldId id="304" r:id="rId7"/>
    <p:sldId id="287" r:id="rId8"/>
    <p:sldId id="295" r:id="rId9"/>
    <p:sldId id="296" r:id="rId10"/>
    <p:sldId id="297" r:id="rId11"/>
    <p:sldId id="298" r:id="rId12"/>
    <p:sldId id="30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z Kostyrka" userId="b9ddf25a-2c00-439f-9630-145529670053" providerId="ADAL" clId="{4090FFD2-4387-48FF-9DC1-7846A25859A3}"/>
    <pc:docChg chg="addSld modSld">
      <pc:chgData name="Tomasz Kostyrka" userId="b9ddf25a-2c00-439f-9630-145529670053" providerId="ADAL" clId="{4090FFD2-4387-48FF-9DC1-7846A25859A3}" dt="2018-03-19T19:36:16.438" v="5" actId="1076"/>
      <pc:docMkLst>
        <pc:docMk/>
      </pc:docMkLst>
      <pc:sldChg chg="addSp modSp add">
        <pc:chgData name="Tomasz Kostyrka" userId="b9ddf25a-2c00-439f-9630-145529670053" providerId="ADAL" clId="{4090FFD2-4387-48FF-9DC1-7846A25859A3}" dt="2018-03-19T19:36:16.438" v="5" actId="1076"/>
        <pc:sldMkLst>
          <pc:docMk/>
          <pc:sldMk cId="1600249952" sldId="306"/>
        </pc:sldMkLst>
        <pc:picChg chg="add mod">
          <ac:chgData name="Tomasz Kostyrka" userId="b9ddf25a-2c00-439f-9630-145529670053" providerId="ADAL" clId="{4090FFD2-4387-48FF-9DC1-7846A25859A3}" dt="2018-03-19T19:36:16.438" v="5" actId="1076"/>
          <ac:picMkLst>
            <pc:docMk/>
            <pc:sldMk cId="1600249952" sldId="306"/>
            <ac:picMk id="1026" creationId="{94D0EE11-B232-4AB9-9CFE-44B70FF4F4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BFF9-92D7-4756-94D1-9DFD5B674B4C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5BD-0667-4525-9170-FF6C18A763B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F7F7-57FA-447E-B70A-7DD7B1B2002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D01E-A9A6-4E77-9885-8642996DF748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62BC-779F-4392-B447-86197396447C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D2ED-71C4-4430-BD89-ADC5A48C6DF6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5062-E948-4145-8D3A-E50044FBB08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DDDA-7DC8-4641-94FD-A74A8B904D48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82EE-B73A-41AF-AE60-92B3FEA36E6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1679-CB3C-4AA1-8F16-EA049E6DEE44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70CC-242E-4B09-8E77-20DA1A178B5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FBFB17-BD4E-4F72-A426-B503C42E5B16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-to-one_(data_model)" TargetMode="External"/><Relationship Id="rId2" Type="http://schemas.openxmlformats.org/officeDocument/2006/relationships/hyperlink" Target="https://en.wikipedia.org/wiki/Cardinality_(data_modeling)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Many-to-many_(data_model)" TargetMode="External"/><Relationship Id="rId4" Type="http://schemas.openxmlformats.org/officeDocument/2006/relationships/hyperlink" Target="https://en.wikipedia.org/wiki/One-to-many_(data_model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cs typeface="Arial" panose="020B0604020202020204" pitchFamily="34" charset="0"/>
              </a:rPr>
              <a:t>Database Fundamentals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RIGHT (OUTER) JOIN</a:t>
            </a:r>
          </a:p>
          <a:p>
            <a:pPr lvl="1"/>
            <a:r>
              <a:rPr lang="en-GB" dirty="0"/>
              <a:t>All rows in the second-named table (the "right" table, which appears rightmost in the JOIN clause) are included. Unmatched rows in the left table are not included.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B5E3ECA8-5774-41D8-BCE7-8E1758256161}"/>
              </a:ext>
            </a:extLst>
          </p:cNvPr>
          <p:cNvGraphicFramePr>
            <a:graphicFrameLocks noGrp="1"/>
          </p:cNvGraphicFramePr>
          <p:nvPr/>
        </p:nvGraphicFramePr>
        <p:xfrm>
          <a:off x="604007" y="1977479"/>
          <a:ext cx="4762500" cy="1703070"/>
        </p:xfrm>
        <a:graphic>
          <a:graphicData uri="http://schemas.openxmlformats.org/drawingml/2006/table">
            <a:tbl>
              <a:tblPr/>
              <a:tblGrid>
                <a:gridCol w="1587500">
                  <a:extLst>
                    <a:ext uri="{9D8B030D-6E8A-4147-A177-3AD203B41FA5}">
                      <a16:colId xmlns:a16="http://schemas.microsoft.com/office/drawing/2014/main" val="964987576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235401887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179135456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Klient Korporacyjny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2678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Pracownik_ID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2647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8751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34849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Lidl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24557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Biedronka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05460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BF31AFFC-745E-412A-8C5F-03EF14413277}"/>
              </a:ext>
            </a:extLst>
          </p:cNvPr>
          <p:cNvGraphicFramePr>
            <a:graphicFrameLocks noGrp="1"/>
          </p:cNvGraphicFramePr>
          <p:nvPr/>
        </p:nvGraphicFramePr>
        <p:xfrm>
          <a:off x="5871635" y="1977479"/>
          <a:ext cx="4762500" cy="1419225"/>
        </p:xfrm>
        <a:graphic>
          <a:graphicData uri="http://schemas.openxmlformats.org/drawingml/2006/table">
            <a:tbl>
              <a:tblPr/>
              <a:tblGrid>
                <a:gridCol w="1587500">
                  <a:extLst>
                    <a:ext uri="{9D8B030D-6E8A-4147-A177-3AD203B41FA5}">
                      <a16:colId xmlns:a16="http://schemas.microsoft.com/office/drawing/2014/main" val="29363683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620446358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3324732031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Pracownik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4569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Imię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Nazwisko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762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Kowalski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3713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Nowak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0609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Wojciech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Dudek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832313"/>
                  </a:ext>
                </a:extLst>
              </a:tr>
            </a:tbl>
          </a:graphicData>
        </a:graphic>
      </p:graphicFrame>
      <p:sp>
        <p:nvSpPr>
          <p:cNvPr id="26" name="Strzałka: w dół 25">
            <a:extLst>
              <a:ext uri="{FF2B5EF4-FFF2-40B4-BE49-F238E27FC236}">
                <a16:creationId xmlns:a16="http://schemas.microsoft.com/office/drawing/2014/main" id="{01483EDE-241A-4CE6-B0CD-1A95D1247523}"/>
              </a:ext>
            </a:extLst>
          </p:cNvPr>
          <p:cNvSpPr/>
          <p:nvPr/>
        </p:nvSpPr>
        <p:spPr>
          <a:xfrm>
            <a:off x="4623758" y="3959525"/>
            <a:ext cx="483080" cy="75049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6BC5CE9-8F44-45DE-8060-306624F3ABEB}"/>
              </a:ext>
            </a:extLst>
          </p:cNvPr>
          <p:cNvSpPr txBox="1"/>
          <p:nvPr/>
        </p:nvSpPr>
        <p:spPr>
          <a:xfrm>
            <a:off x="5253487" y="4114800"/>
            <a:ext cx="534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RIGHT JOIN ON </a:t>
            </a:r>
            <a:r>
              <a:rPr lang="pl-PL" b="1" dirty="0" err="1"/>
              <a:t>kk.Pracownik_ID</a:t>
            </a:r>
            <a:r>
              <a:rPr lang="pl-PL" b="1" dirty="0"/>
              <a:t> = p.ID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789ED48-78D4-4060-A107-49AE7EBFF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49783"/>
              </p:ext>
            </p:extLst>
          </p:nvPr>
        </p:nvGraphicFramePr>
        <p:xfrm>
          <a:off x="1942051" y="4988999"/>
          <a:ext cx="7315200" cy="11033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34281602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213043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14115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449326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77252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25911776"/>
                    </a:ext>
                  </a:extLst>
                </a:gridCol>
              </a:tblGrid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Nazwa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Pracownik_ID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Imię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Nazwisko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233247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Makro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Michał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Kowalski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42018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Auchan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Michał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Kowalski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058207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Lidl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Nowak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77189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Wojciech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Dudek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405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63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FULL OUTER JOIN</a:t>
            </a:r>
          </a:p>
          <a:p>
            <a:pPr lvl="1"/>
            <a:r>
              <a:rPr lang="en-GB" dirty="0"/>
              <a:t>All rows in all joined tables are included, whether they are matched or not.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B5E3ECA8-5774-41D8-BCE7-8E1758256161}"/>
              </a:ext>
            </a:extLst>
          </p:cNvPr>
          <p:cNvGraphicFramePr>
            <a:graphicFrameLocks noGrp="1"/>
          </p:cNvGraphicFramePr>
          <p:nvPr/>
        </p:nvGraphicFramePr>
        <p:xfrm>
          <a:off x="604007" y="1977479"/>
          <a:ext cx="4762500" cy="1703070"/>
        </p:xfrm>
        <a:graphic>
          <a:graphicData uri="http://schemas.openxmlformats.org/drawingml/2006/table">
            <a:tbl>
              <a:tblPr/>
              <a:tblGrid>
                <a:gridCol w="1587500">
                  <a:extLst>
                    <a:ext uri="{9D8B030D-6E8A-4147-A177-3AD203B41FA5}">
                      <a16:colId xmlns:a16="http://schemas.microsoft.com/office/drawing/2014/main" val="964987576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235401887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179135456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Klient Korporacyjny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2678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Pracownik_ID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2647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8751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34849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Lidl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24557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Biedronka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05460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BF31AFFC-745E-412A-8C5F-03EF14413277}"/>
              </a:ext>
            </a:extLst>
          </p:cNvPr>
          <p:cNvGraphicFramePr>
            <a:graphicFrameLocks noGrp="1"/>
          </p:cNvGraphicFramePr>
          <p:nvPr/>
        </p:nvGraphicFramePr>
        <p:xfrm>
          <a:off x="5871635" y="1977479"/>
          <a:ext cx="4762500" cy="1419225"/>
        </p:xfrm>
        <a:graphic>
          <a:graphicData uri="http://schemas.openxmlformats.org/drawingml/2006/table">
            <a:tbl>
              <a:tblPr/>
              <a:tblGrid>
                <a:gridCol w="1587500">
                  <a:extLst>
                    <a:ext uri="{9D8B030D-6E8A-4147-A177-3AD203B41FA5}">
                      <a16:colId xmlns:a16="http://schemas.microsoft.com/office/drawing/2014/main" val="29363683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620446358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3324732031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Pracownik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4569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Imię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Nazwisko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762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Kowalski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3713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Nowak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0609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Wojciech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Dudek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832313"/>
                  </a:ext>
                </a:extLst>
              </a:tr>
            </a:tbl>
          </a:graphicData>
        </a:graphic>
      </p:graphicFrame>
      <p:sp>
        <p:nvSpPr>
          <p:cNvPr id="26" name="Strzałka: w dół 25">
            <a:extLst>
              <a:ext uri="{FF2B5EF4-FFF2-40B4-BE49-F238E27FC236}">
                <a16:creationId xmlns:a16="http://schemas.microsoft.com/office/drawing/2014/main" id="{01483EDE-241A-4CE6-B0CD-1A95D1247523}"/>
              </a:ext>
            </a:extLst>
          </p:cNvPr>
          <p:cNvSpPr/>
          <p:nvPr/>
        </p:nvSpPr>
        <p:spPr>
          <a:xfrm>
            <a:off x="4623758" y="3959525"/>
            <a:ext cx="483080" cy="75049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6BC5CE9-8F44-45DE-8060-306624F3ABEB}"/>
              </a:ext>
            </a:extLst>
          </p:cNvPr>
          <p:cNvSpPr txBox="1"/>
          <p:nvPr/>
        </p:nvSpPr>
        <p:spPr>
          <a:xfrm>
            <a:off x="5253487" y="4114800"/>
            <a:ext cx="534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FULL OUTER JOIN ON </a:t>
            </a:r>
            <a:r>
              <a:rPr lang="pl-PL" b="1" dirty="0" err="1"/>
              <a:t>kk.Pracownik_ID</a:t>
            </a:r>
            <a:r>
              <a:rPr lang="pl-PL" b="1" dirty="0"/>
              <a:t> = p.ID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44D2192-733B-4AEB-90EE-4366569C8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32561"/>
              </p:ext>
            </p:extLst>
          </p:nvPr>
        </p:nvGraphicFramePr>
        <p:xfrm>
          <a:off x="1942051" y="4918383"/>
          <a:ext cx="7315200" cy="13240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55716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576681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72828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5418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801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54339093"/>
                    </a:ext>
                  </a:extLst>
                </a:gridCol>
              </a:tblGrid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Nazwa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Pracownik_ID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Imię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Nazwisko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058278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Makro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Michał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Kowalski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749048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Auchan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Michał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Kowalski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116225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Lidl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Nowak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599696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Biedronka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49559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Wojciech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Dudek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8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84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2085BDF4-9DCD-4581-B5E0-942A2550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926A800-F348-49AA-9C44-CB2E538A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Znalezione obrazy dla zapytania sql query comes into a bar">
            <a:extLst>
              <a:ext uri="{FF2B5EF4-FFF2-40B4-BE49-F238E27FC236}">
                <a16:creationId xmlns:a16="http://schemas.microsoft.com/office/drawing/2014/main" id="{94D0EE11-B232-4AB9-9CFE-44B70FF4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26" y="843358"/>
            <a:ext cx="2949547" cy="517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24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CARDINALITY/RELATIONSHIPS</a:t>
            </a:r>
          </a:p>
          <a:p>
            <a:pPr lvl="1"/>
            <a:r>
              <a:rPr lang="en-US" dirty="0"/>
              <a:t>In the relational model, tables can be related as any of "one-to-many", "many-to-many" "one-to-zero-or-one", etc.. This is said to be the </a:t>
            </a:r>
            <a:r>
              <a:rPr lang="en-US" b="1" dirty="0">
                <a:highlight>
                  <a:srgbClr val="FFFF00"/>
                </a:highlight>
              </a:rPr>
              <a:t>cardinality of a given table in relation to another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9A8996D-54CA-476A-8D5E-D6415581010A}"/>
              </a:ext>
            </a:extLst>
          </p:cNvPr>
          <p:cNvSpPr/>
          <p:nvPr/>
        </p:nvSpPr>
        <p:spPr>
          <a:xfrm>
            <a:off x="604007" y="1959998"/>
            <a:ext cx="105777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+mj-lt"/>
              </a:rPr>
              <a:t>A </a:t>
            </a:r>
            <a:r>
              <a:rPr lang="pl-PL" b="1" dirty="0">
                <a:solidFill>
                  <a:srgbClr val="222222"/>
                </a:solidFill>
                <a:latin typeface="+mj-lt"/>
              </a:rPr>
              <a:t>”</a:t>
            </a:r>
            <a:r>
              <a:rPr lang="en-US" b="1" dirty="0">
                <a:solidFill>
                  <a:srgbClr val="222222"/>
                </a:solidFill>
                <a:latin typeface="+mj-lt"/>
              </a:rPr>
              <a:t>one-to-one</a:t>
            </a:r>
            <a:r>
              <a:rPr lang="pl-PL" b="1" dirty="0">
                <a:solidFill>
                  <a:srgbClr val="222222"/>
                </a:solidFill>
                <a:latin typeface="+mj-lt"/>
              </a:rPr>
              <a:t>”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 relationship is a type of cardinality that refers to the relationship between two entities (see also entity–relationship model) A and B in which one element of A may only be linked to one element of B, and vice versa.</a:t>
            </a:r>
            <a:endParaRPr lang="pl-PL" dirty="0">
              <a:solidFill>
                <a:srgbClr val="22222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+mj-lt"/>
              </a:rPr>
              <a:t>A </a:t>
            </a:r>
            <a:r>
              <a:rPr lang="pl-PL" b="1" dirty="0">
                <a:solidFill>
                  <a:srgbClr val="222222"/>
                </a:solidFill>
                <a:latin typeface="+mj-lt"/>
              </a:rPr>
              <a:t>”</a:t>
            </a:r>
            <a:r>
              <a:rPr lang="en-US" b="1" dirty="0">
                <a:solidFill>
                  <a:srgbClr val="222222"/>
                </a:solidFill>
                <a:latin typeface="+mj-lt"/>
              </a:rPr>
              <a:t>one-to-many</a:t>
            </a:r>
            <a:r>
              <a:rPr lang="pl-PL" b="1" dirty="0">
                <a:solidFill>
                  <a:srgbClr val="222222"/>
                </a:solidFill>
                <a:latin typeface="+mj-lt"/>
              </a:rPr>
              <a:t>”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 relationship is a type of cardinality that refers to the relationship between two entities (see also entity–relationship model) A and B in which an element of A may be linked to many elements of B, but a member of B is linked to only one element of A</a:t>
            </a:r>
            <a:endParaRPr lang="pl-PL" dirty="0">
              <a:solidFill>
                <a:srgbClr val="22222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+mj-lt"/>
              </a:rPr>
              <a:t>A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 </a:t>
            </a:r>
            <a:r>
              <a:rPr lang="pl-PL" dirty="0">
                <a:solidFill>
                  <a:srgbClr val="222222"/>
                </a:solidFill>
                <a:latin typeface="+mj-lt"/>
              </a:rPr>
              <a:t>„</a:t>
            </a:r>
            <a:r>
              <a:rPr lang="en-US" b="1" dirty="0">
                <a:solidFill>
                  <a:srgbClr val="222222"/>
                </a:solidFill>
                <a:latin typeface="+mj-lt"/>
              </a:rPr>
              <a:t>many-to-many</a:t>
            </a:r>
            <a:r>
              <a:rPr lang="pl-PL" b="1" dirty="0">
                <a:solidFill>
                  <a:srgbClr val="222222"/>
                </a:solidFill>
                <a:latin typeface="+mj-lt"/>
              </a:rPr>
              <a:t>”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 relationship is a type of cardinality that refers to the relationship between two entities[1] A and B in which A may contain a parent instance for which there are many children in B and vice versa.</a:t>
            </a:r>
            <a:endParaRPr lang="pl-PL" dirty="0">
              <a:solidFill>
                <a:srgbClr val="22222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+mj-lt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DFFF36A-D94B-42F3-85AF-61C5949DEC9A}"/>
              </a:ext>
            </a:extLst>
          </p:cNvPr>
          <p:cNvSpPr/>
          <p:nvPr/>
        </p:nvSpPr>
        <p:spPr>
          <a:xfrm>
            <a:off x="5388232" y="4879022"/>
            <a:ext cx="579357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2"/>
              </a:rPr>
              <a:t>https://en.wikipedia.org/wiki/Cardinality_(data_modeling)</a:t>
            </a:r>
            <a:endParaRPr lang="pl-PL" dirty="0"/>
          </a:p>
          <a:p>
            <a:r>
              <a:rPr lang="pl-PL" dirty="0">
                <a:hlinkClick r:id="rId3"/>
              </a:rPr>
              <a:t>https://en.wikipedia.org/wiki/One-to-one_(data_model)</a:t>
            </a:r>
            <a:endParaRPr lang="pl-PL" dirty="0"/>
          </a:p>
          <a:p>
            <a:r>
              <a:rPr lang="pl-PL" dirty="0">
                <a:hlinkClick r:id="rId4"/>
              </a:rPr>
              <a:t>https://en.wikipedia.org/wiki/One-to-many_(data_model)</a:t>
            </a:r>
            <a:endParaRPr lang="pl-PL" dirty="0"/>
          </a:p>
          <a:p>
            <a:r>
              <a:rPr lang="pl-PL" dirty="0">
                <a:hlinkClick r:id="rId5"/>
              </a:rPr>
              <a:t>https://en.wikipedia.org/wiki/Many-to-many_(data_model)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002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ONE – TO – ONE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C897E86-DB61-4A12-9494-AE62580A2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4888"/>
              </p:ext>
            </p:extLst>
          </p:nvPr>
        </p:nvGraphicFramePr>
        <p:xfrm>
          <a:off x="604007" y="1745252"/>
          <a:ext cx="5537200" cy="1685925"/>
        </p:xfrm>
        <a:graphic>
          <a:graphicData uri="http://schemas.openxmlformats.org/drawingml/2006/table">
            <a:tbl>
              <a:tblPr/>
              <a:tblGrid>
                <a:gridCol w="469362">
                  <a:extLst>
                    <a:ext uri="{9D8B030D-6E8A-4147-A177-3AD203B41FA5}">
                      <a16:colId xmlns:a16="http://schemas.microsoft.com/office/drawing/2014/main" val="4035939734"/>
                    </a:ext>
                  </a:extLst>
                </a:gridCol>
                <a:gridCol w="1626909">
                  <a:extLst>
                    <a:ext uri="{9D8B030D-6E8A-4147-A177-3AD203B41FA5}">
                      <a16:colId xmlns:a16="http://schemas.microsoft.com/office/drawing/2014/main" val="936476720"/>
                    </a:ext>
                  </a:extLst>
                </a:gridCol>
                <a:gridCol w="1626909">
                  <a:extLst>
                    <a:ext uri="{9D8B030D-6E8A-4147-A177-3AD203B41FA5}">
                      <a16:colId xmlns:a16="http://schemas.microsoft.com/office/drawing/2014/main" val="1186996468"/>
                    </a:ext>
                  </a:extLst>
                </a:gridCol>
                <a:gridCol w="1814020">
                  <a:extLst>
                    <a:ext uri="{9D8B030D-6E8A-4147-A177-3AD203B41FA5}">
                      <a16:colId xmlns:a16="http://schemas.microsoft.com/office/drawing/2014/main" val="24936298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224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Abercrombie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Region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57012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Region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83454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Humberto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Acevedo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Region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8737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Ackerman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State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2184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State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07705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Agarwal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797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7F9CA37-BDFF-4229-A41C-3839A2ABB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32234"/>
              </p:ext>
            </p:extLst>
          </p:nvPr>
        </p:nvGraphicFramePr>
        <p:xfrm>
          <a:off x="6256098" y="3724229"/>
          <a:ext cx="5143500" cy="16859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82909933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2135168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25860713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83859495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7435746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55134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1252534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1972-05-15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320-555-0195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5984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2342324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1964-12-13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212-555-0187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59045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3432114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1965-01-23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612-555-0100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63518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4521904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1965-04-19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913-555-0172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5903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5611694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1946-02-16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903-555-0145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7403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6701484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1942-10-29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849-555-0139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496546"/>
                  </a:ext>
                </a:extLst>
              </a:tr>
            </a:tbl>
          </a:graphicData>
        </a:graphic>
      </p:graphicFrame>
      <p:cxnSp>
        <p:nvCxnSpPr>
          <p:cNvPr id="12" name="Łącznik: łamany 11">
            <a:extLst>
              <a:ext uri="{FF2B5EF4-FFF2-40B4-BE49-F238E27FC236}">
                <a16:creationId xmlns:a16="http://schemas.microsoft.com/office/drawing/2014/main" id="{2026EC6E-ABCA-4B62-8416-6CD7304479E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04007" y="2625634"/>
            <a:ext cx="5652091" cy="1941557"/>
          </a:xfrm>
          <a:prstGeom prst="bentConnector3">
            <a:avLst>
              <a:gd name="adj1" fmla="val -5468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190CDE9-468F-451D-A32C-6E8EA7B1D195}"/>
              </a:ext>
            </a:extLst>
          </p:cNvPr>
          <p:cNvSpPr txBox="1"/>
          <p:nvPr/>
        </p:nvSpPr>
        <p:spPr>
          <a:xfrm>
            <a:off x="2979662" y="3971901"/>
            <a:ext cx="177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chemeClr val="accent1">
                    <a:lumMod val="75000"/>
                  </a:schemeClr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388088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ONE – TO – MANY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CDA59A3-10DA-4BBE-8582-8552966FA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99129"/>
              </p:ext>
            </p:extLst>
          </p:nvPr>
        </p:nvGraphicFramePr>
        <p:xfrm>
          <a:off x="604007" y="1923369"/>
          <a:ext cx="5803901" cy="1695450"/>
        </p:xfrm>
        <a:graphic>
          <a:graphicData uri="http://schemas.openxmlformats.org/drawingml/2006/table">
            <a:tbl>
              <a:tblPr/>
              <a:tblGrid>
                <a:gridCol w="1116379">
                  <a:extLst>
                    <a:ext uri="{9D8B030D-6E8A-4147-A177-3AD203B41FA5}">
                      <a16:colId xmlns:a16="http://schemas.microsoft.com/office/drawing/2014/main" val="3747089322"/>
                    </a:ext>
                  </a:extLst>
                </a:gridCol>
                <a:gridCol w="1626995">
                  <a:extLst>
                    <a:ext uri="{9D8B030D-6E8A-4147-A177-3AD203B41FA5}">
                      <a16:colId xmlns:a16="http://schemas.microsoft.com/office/drawing/2014/main" val="4001351322"/>
                    </a:ext>
                  </a:extLst>
                </a:gridCol>
                <a:gridCol w="1626995">
                  <a:extLst>
                    <a:ext uri="{9D8B030D-6E8A-4147-A177-3AD203B41FA5}">
                      <a16:colId xmlns:a16="http://schemas.microsoft.com/office/drawing/2014/main" val="1273562423"/>
                    </a:ext>
                  </a:extLst>
                </a:gridCol>
                <a:gridCol w="1433532">
                  <a:extLst>
                    <a:ext uri="{9D8B030D-6E8A-4147-A177-3AD203B41FA5}">
                      <a16:colId xmlns:a16="http://schemas.microsoft.com/office/drawing/2014/main" val="401689007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EmployeeKey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8405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Abercrombie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997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81218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Humberto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Acevedo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10994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Ackerman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8889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5527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Agarwal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9589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2BB13214-78BE-4E19-A732-BF8AAA69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01608"/>
              </p:ext>
            </p:extLst>
          </p:nvPr>
        </p:nvGraphicFramePr>
        <p:xfrm>
          <a:off x="7648895" y="3887447"/>
          <a:ext cx="2946400" cy="7334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895926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235223745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TitleKey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2617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Region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9114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31111"/>
                  </a:ext>
                </a:extLst>
              </a:tr>
            </a:tbl>
          </a:graphicData>
        </a:graphic>
      </p:graphicFrame>
      <p:cxnSp>
        <p:nvCxnSpPr>
          <p:cNvPr id="13" name="Łącznik: łamany 12">
            <a:extLst>
              <a:ext uri="{FF2B5EF4-FFF2-40B4-BE49-F238E27FC236}">
                <a16:creationId xmlns:a16="http://schemas.microsoft.com/office/drawing/2014/main" id="{EA45B7DB-1CEE-4D06-AA84-38EEF731DE5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407908" y="2771094"/>
            <a:ext cx="1240987" cy="148306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440F3F0-6951-4EDA-A996-D31B8ECA04A0}"/>
              </a:ext>
            </a:extLst>
          </p:cNvPr>
          <p:cNvSpPr txBox="1"/>
          <p:nvPr/>
        </p:nvSpPr>
        <p:spPr>
          <a:xfrm>
            <a:off x="7028401" y="2771094"/>
            <a:ext cx="177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chemeClr val="accent1">
                    <a:lumMod val="75000"/>
                  </a:schemeClr>
                </a:solidFill>
              </a:rPr>
              <a:t>n:1</a:t>
            </a:r>
          </a:p>
        </p:txBody>
      </p:sp>
    </p:spTree>
    <p:extLst>
      <p:ext uri="{BB962C8B-B14F-4D97-AF65-F5344CB8AC3E}">
        <p14:creationId xmlns:p14="http://schemas.microsoft.com/office/powerpoint/2010/main" val="359113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MANY – TO – MANY (1): NON EQUI JOIN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FA0D678-9F52-493E-82D1-7B38FEF18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8159"/>
              </p:ext>
            </p:extLst>
          </p:nvPr>
        </p:nvGraphicFramePr>
        <p:xfrm>
          <a:off x="473378" y="1817601"/>
          <a:ext cx="5414956" cy="1685925"/>
        </p:xfrm>
        <a:graphic>
          <a:graphicData uri="http://schemas.openxmlformats.org/drawingml/2006/table">
            <a:tbl>
              <a:tblPr/>
              <a:tblGrid>
                <a:gridCol w="1256637">
                  <a:extLst>
                    <a:ext uri="{9D8B030D-6E8A-4147-A177-3AD203B41FA5}">
                      <a16:colId xmlns:a16="http://schemas.microsoft.com/office/drawing/2014/main" val="3286052792"/>
                    </a:ext>
                  </a:extLst>
                </a:gridCol>
                <a:gridCol w="1358184">
                  <a:extLst>
                    <a:ext uri="{9D8B030D-6E8A-4147-A177-3AD203B41FA5}">
                      <a16:colId xmlns:a16="http://schemas.microsoft.com/office/drawing/2014/main" val="3411516823"/>
                    </a:ext>
                  </a:extLst>
                </a:gridCol>
                <a:gridCol w="1554139">
                  <a:extLst>
                    <a:ext uri="{9D8B030D-6E8A-4147-A177-3AD203B41FA5}">
                      <a16:colId xmlns:a16="http://schemas.microsoft.com/office/drawing/2014/main" val="2366727121"/>
                    </a:ext>
                  </a:extLst>
                </a:gridCol>
                <a:gridCol w="1245996">
                  <a:extLst>
                    <a:ext uri="{9D8B030D-6E8A-4147-A177-3AD203B41FA5}">
                      <a16:colId xmlns:a16="http://schemas.microsoft.com/office/drawing/2014/main" val="254129806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EmployeeKey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Bonus 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7455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Abercrombie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4269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95292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Humberto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Acevedo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04896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Ackerman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05468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95196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Agarwal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763803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10B8E60F-E2E3-4320-98C5-BD442FC1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94527"/>
              </p:ext>
            </p:extLst>
          </p:nvPr>
        </p:nvGraphicFramePr>
        <p:xfrm>
          <a:off x="7116952" y="3115426"/>
          <a:ext cx="4584701" cy="1209675"/>
        </p:xfrm>
        <a:graphic>
          <a:graphicData uri="http://schemas.openxmlformats.org/drawingml/2006/table">
            <a:tbl>
              <a:tblPr/>
              <a:tblGrid>
                <a:gridCol w="1256430">
                  <a:extLst>
                    <a:ext uri="{9D8B030D-6E8A-4147-A177-3AD203B41FA5}">
                      <a16:colId xmlns:a16="http://schemas.microsoft.com/office/drawing/2014/main" val="4033393037"/>
                    </a:ext>
                  </a:extLst>
                </a:gridCol>
                <a:gridCol w="1357960">
                  <a:extLst>
                    <a:ext uri="{9D8B030D-6E8A-4147-A177-3AD203B41FA5}">
                      <a16:colId xmlns:a16="http://schemas.microsoft.com/office/drawing/2014/main" val="1545321230"/>
                    </a:ext>
                  </a:extLst>
                </a:gridCol>
                <a:gridCol w="1970311">
                  <a:extLst>
                    <a:ext uri="{9D8B030D-6E8A-4147-A177-3AD203B41FA5}">
                      <a16:colId xmlns:a16="http://schemas.microsoft.com/office/drawing/2014/main" val="144087334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Bonus Level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5814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100$ gift card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72117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 Voucher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6631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iPhone 5S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80977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SalesAmount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Bonus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850014"/>
                  </a:ext>
                </a:extLst>
              </a:tr>
            </a:tbl>
          </a:graphicData>
        </a:graphic>
      </p:graphicFrame>
      <p:cxnSp>
        <p:nvCxnSpPr>
          <p:cNvPr id="23" name="Łącznik: łamany 22">
            <a:extLst>
              <a:ext uri="{FF2B5EF4-FFF2-40B4-BE49-F238E27FC236}">
                <a16:creationId xmlns:a16="http://schemas.microsoft.com/office/drawing/2014/main" id="{A2DF6FE1-C927-453B-AB15-9D49AB14777F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rot="10800000">
            <a:off x="5888334" y="2660563"/>
            <a:ext cx="1228618" cy="1059700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84FF8143-CD28-47B6-AD1B-6C7DA28AB32C}"/>
              </a:ext>
            </a:extLst>
          </p:cNvPr>
          <p:cNvSpPr txBox="1"/>
          <p:nvPr/>
        </p:nvSpPr>
        <p:spPr>
          <a:xfrm>
            <a:off x="6227346" y="2010832"/>
            <a:ext cx="177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chemeClr val="accent1">
                    <a:lumMod val="75000"/>
                  </a:schemeClr>
                </a:solidFill>
              </a:rPr>
              <a:t>n:m</a:t>
            </a:r>
          </a:p>
        </p:txBody>
      </p:sp>
    </p:spTree>
    <p:extLst>
      <p:ext uri="{BB962C8B-B14F-4D97-AF65-F5344CB8AC3E}">
        <p14:creationId xmlns:p14="http://schemas.microsoft.com/office/powerpoint/2010/main" val="275334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MANY – TO – MANY (2): BRIDGE TABLE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AF63265-2CC6-4B3E-9082-BC7BBD0B4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66186"/>
              </p:ext>
            </p:extLst>
          </p:nvPr>
        </p:nvGraphicFramePr>
        <p:xfrm>
          <a:off x="604007" y="1490662"/>
          <a:ext cx="4254499" cy="1695450"/>
        </p:xfrm>
        <a:graphic>
          <a:graphicData uri="http://schemas.openxmlformats.org/drawingml/2006/table">
            <a:tbl>
              <a:tblPr/>
              <a:tblGrid>
                <a:gridCol w="1256362">
                  <a:extLst>
                    <a:ext uri="{9D8B030D-6E8A-4147-A177-3AD203B41FA5}">
                      <a16:colId xmlns:a16="http://schemas.microsoft.com/office/drawing/2014/main" val="910792348"/>
                    </a:ext>
                  </a:extLst>
                </a:gridCol>
                <a:gridCol w="1370577">
                  <a:extLst>
                    <a:ext uri="{9D8B030D-6E8A-4147-A177-3AD203B41FA5}">
                      <a16:colId xmlns:a16="http://schemas.microsoft.com/office/drawing/2014/main" val="2416936831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388354491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EmployeeKey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7956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Abercrombie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152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12167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Humberto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Acevedo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14737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Ackerman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00379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43297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Agarwal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78241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4229CEA-818D-4537-AEAA-FEEE84E89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64089"/>
              </p:ext>
            </p:extLst>
          </p:nvPr>
        </p:nvGraphicFramePr>
        <p:xfrm>
          <a:off x="604007" y="3857625"/>
          <a:ext cx="2628900" cy="1457325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36378501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8607535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EquipmentKey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58109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72887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87987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9762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44897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Amex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886037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1DF8E69-F608-4492-9208-8FA32CF1E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93624"/>
              </p:ext>
            </p:extLst>
          </p:nvPr>
        </p:nvGraphicFramePr>
        <p:xfrm>
          <a:off x="6825026" y="2314574"/>
          <a:ext cx="2628900" cy="2181225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40713120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83971265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EmployeeKey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EquipmentKey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1198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75804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61752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0712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4368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079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6921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9574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50781"/>
                  </a:ext>
                </a:extLst>
              </a:tr>
            </a:tbl>
          </a:graphicData>
        </a:graphic>
      </p:graphicFrame>
      <p:cxnSp>
        <p:nvCxnSpPr>
          <p:cNvPr id="14" name="Łącznik: łamany 13">
            <a:extLst>
              <a:ext uri="{FF2B5EF4-FFF2-40B4-BE49-F238E27FC236}">
                <a16:creationId xmlns:a16="http://schemas.microsoft.com/office/drawing/2014/main" id="{EEE95929-3087-4287-8335-896E8F6D5019}"/>
              </a:ext>
            </a:extLst>
          </p:cNvPr>
          <p:cNvCxnSpPr>
            <a:endCxn id="5" idx="3"/>
          </p:cNvCxnSpPr>
          <p:nvPr/>
        </p:nvCxnSpPr>
        <p:spPr>
          <a:xfrm rot="10800000">
            <a:off x="4858506" y="2338387"/>
            <a:ext cx="1966520" cy="106800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: łamany 15">
            <a:extLst>
              <a:ext uri="{FF2B5EF4-FFF2-40B4-BE49-F238E27FC236}">
                <a16:creationId xmlns:a16="http://schemas.microsoft.com/office/drawing/2014/main" id="{A5DFCBA0-179F-4C87-BF10-FB0947E0C447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4619392" y="1794865"/>
            <a:ext cx="819151" cy="6221019"/>
          </a:xfrm>
          <a:prstGeom prst="bentConnector3">
            <a:avLst>
              <a:gd name="adj1" fmla="val 12790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41F33C50-3E4A-473E-9053-1EC046D03AD9}"/>
              </a:ext>
            </a:extLst>
          </p:cNvPr>
          <p:cNvSpPr txBox="1"/>
          <p:nvPr/>
        </p:nvSpPr>
        <p:spPr>
          <a:xfrm>
            <a:off x="5430714" y="1679731"/>
            <a:ext cx="177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chemeClr val="accent1">
                    <a:lumMod val="75000"/>
                  </a:schemeClr>
                </a:solidFill>
              </a:rPr>
              <a:t>n:1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BB04D3F-7F83-4D75-A1F9-DCB906432624}"/>
              </a:ext>
            </a:extLst>
          </p:cNvPr>
          <p:cNvSpPr txBox="1"/>
          <p:nvPr/>
        </p:nvSpPr>
        <p:spPr>
          <a:xfrm>
            <a:off x="4607554" y="4891971"/>
            <a:ext cx="177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chemeClr val="accent1">
                    <a:lumMod val="75000"/>
                  </a:schemeClr>
                </a:solidFill>
              </a:rPr>
              <a:t>m:1</a:t>
            </a:r>
          </a:p>
        </p:txBody>
      </p:sp>
    </p:spTree>
    <p:extLst>
      <p:ext uri="{BB962C8B-B14F-4D97-AF65-F5344CB8AC3E}">
        <p14:creationId xmlns:p14="http://schemas.microsoft.com/office/powerpoint/2010/main" val="135059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INNER JOIN</a:t>
            </a:r>
          </a:p>
          <a:p>
            <a:pPr lvl="1"/>
            <a:r>
              <a:rPr lang="en-GB" dirty="0"/>
              <a:t>A join that displays only the rows that have a match in both joined tables. </a:t>
            </a:r>
          </a:p>
          <a:p>
            <a:pPr lvl="1"/>
            <a:r>
              <a:rPr lang="en-GB" dirty="0"/>
              <a:t>(This is the default type of join in the Query and View Designer.)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604007" y="1821809"/>
            <a:ext cx="9991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LEFT (OUTER) JOIN</a:t>
            </a:r>
          </a:p>
          <a:p>
            <a:pPr lvl="1"/>
            <a:r>
              <a:rPr lang="en-GB" dirty="0"/>
              <a:t>All rows from the first-named table (the "left" table, which appears leftmost in the JOIN clause) are included. Unmatched rows in the right table do not appear.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04007" y="2980888"/>
            <a:ext cx="9991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RIGHT (OUTER) JOIN</a:t>
            </a:r>
          </a:p>
          <a:p>
            <a:pPr lvl="1"/>
            <a:r>
              <a:rPr lang="en-GB" dirty="0"/>
              <a:t>All rows in the second-named table (the "right" table, which appears rightmost in the JOIN clause) are included. Unmatched rows in the left table are not included.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04007" y="4139967"/>
            <a:ext cx="9991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FULL OUTER JOIN</a:t>
            </a:r>
          </a:p>
          <a:p>
            <a:pPr lvl="1"/>
            <a:r>
              <a:rPr lang="en-GB" dirty="0"/>
              <a:t>All rows in all joined tables are included, whether they are matched or not.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04007" y="5016908"/>
            <a:ext cx="9991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CROSS JOIN</a:t>
            </a:r>
          </a:p>
          <a:p>
            <a:pPr lvl="1"/>
            <a:r>
              <a:rPr lang="en-GB" dirty="0"/>
              <a:t> A join whose result set includes one row for each possible pairing of rows from the two tables.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89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INNER JOIN</a:t>
            </a:r>
          </a:p>
          <a:p>
            <a:pPr lvl="1"/>
            <a:r>
              <a:rPr lang="en-GB" dirty="0"/>
              <a:t>A join that displays only the rows that have a match in both joined tables. </a:t>
            </a:r>
          </a:p>
          <a:p>
            <a:pPr lvl="1"/>
            <a:r>
              <a:rPr lang="en-GB" dirty="0"/>
              <a:t>(This is the default type of join in the Query and View Designer.)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B5E3ECA8-5774-41D8-BCE7-8E1758256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20357"/>
              </p:ext>
            </p:extLst>
          </p:nvPr>
        </p:nvGraphicFramePr>
        <p:xfrm>
          <a:off x="604007" y="1977479"/>
          <a:ext cx="4762500" cy="1703070"/>
        </p:xfrm>
        <a:graphic>
          <a:graphicData uri="http://schemas.openxmlformats.org/drawingml/2006/table">
            <a:tbl>
              <a:tblPr/>
              <a:tblGrid>
                <a:gridCol w="1587500">
                  <a:extLst>
                    <a:ext uri="{9D8B030D-6E8A-4147-A177-3AD203B41FA5}">
                      <a16:colId xmlns:a16="http://schemas.microsoft.com/office/drawing/2014/main" val="964987576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235401887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179135456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Klient Korporacyjny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2678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Pracownik_ID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2647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8751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34849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Lidl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24557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Biedronka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05460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BF31AFFC-745E-412A-8C5F-03EF14413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06481"/>
              </p:ext>
            </p:extLst>
          </p:nvPr>
        </p:nvGraphicFramePr>
        <p:xfrm>
          <a:off x="5871635" y="1977479"/>
          <a:ext cx="4762500" cy="1419225"/>
        </p:xfrm>
        <a:graphic>
          <a:graphicData uri="http://schemas.openxmlformats.org/drawingml/2006/table">
            <a:tbl>
              <a:tblPr/>
              <a:tblGrid>
                <a:gridCol w="1587500">
                  <a:extLst>
                    <a:ext uri="{9D8B030D-6E8A-4147-A177-3AD203B41FA5}">
                      <a16:colId xmlns:a16="http://schemas.microsoft.com/office/drawing/2014/main" val="29363683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620446358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3324732031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Pracownik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4569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Imię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Nazwisko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762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Kowalski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3713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Nowak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0609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Wojciech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Dudek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832313"/>
                  </a:ext>
                </a:extLst>
              </a:tr>
            </a:tbl>
          </a:graphicData>
        </a:graphic>
      </p:graphicFrame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A78F3BCC-B04F-47D7-8613-05EAD0B87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08871"/>
              </p:ext>
            </p:extLst>
          </p:nvPr>
        </p:nvGraphicFramePr>
        <p:xfrm>
          <a:off x="1942051" y="4958336"/>
          <a:ext cx="7315200" cy="8827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196794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72667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151459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0709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612525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52142352"/>
                    </a:ext>
                  </a:extLst>
                </a:gridCol>
              </a:tblGrid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Nazwa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Pracownik_ID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Imię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Nazwisko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75443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Makro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Michał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Kowalski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98603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Auchan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Michał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Kowalski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698652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Lidl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Nowak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689381"/>
                  </a:ext>
                </a:extLst>
              </a:tr>
            </a:tbl>
          </a:graphicData>
        </a:graphic>
      </p:graphicFrame>
      <p:sp>
        <p:nvSpPr>
          <p:cNvPr id="26" name="Strzałka: w dół 25">
            <a:extLst>
              <a:ext uri="{FF2B5EF4-FFF2-40B4-BE49-F238E27FC236}">
                <a16:creationId xmlns:a16="http://schemas.microsoft.com/office/drawing/2014/main" id="{01483EDE-241A-4CE6-B0CD-1A95D1247523}"/>
              </a:ext>
            </a:extLst>
          </p:cNvPr>
          <p:cNvSpPr/>
          <p:nvPr/>
        </p:nvSpPr>
        <p:spPr>
          <a:xfrm>
            <a:off x="4623758" y="3959525"/>
            <a:ext cx="483080" cy="75049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6BC5CE9-8F44-45DE-8060-306624F3ABEB}"/>
              </a:ext>
            </a:extLst>
          </p:cNvPr>
          <p:cNvSpPr txBox="1"/>
          <p:nvPr/>
        </p:nvSpPr>
        <p:spPr>
          <a:xfrm>
            <a:off x="5253487" y="4114800"/>
            <a:ext cx="534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INNER JOIN ON </a:t>
            </a:r>
            <a:r>
              <a:rPr lang="pl-PL" b="1" dirty="0" err="1"/>
              <a:t>kk.Pracownik_ID</a:t>
            </a:r>
            <a:r>
              <a:rPr lang="pl-PL" b="1" dirty="0"/>
              <a:t> = p.ID</a:t>
            </a:r>
          </a:p>
        </p:txBody>
      </p:sp>
    </p:spTree>
    <p:extLst>
      <p:ext uri="{BB962C8B-B14F-4D97-AF65-F5344CB8AC3E}">
        <p14:creationId xmlns:p14="http://schemas.microsoft.com/office/powerpoint/2010/main" val="203374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LEFT (OUTER) JOIN</a:t>
            </a:r>
          </a:p>
          <a:p>
            <a:pPr lvl="1"/>
            <a:r>
              <a:rPr lang="en-GB" dirty="0"/>
              <a:t>All rows from the first-named table (the "left" table, which appears leftmost in the JOIN clause) are included. Unmatched rows in the right table do not appear.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B5E3ECA8-5774-41D8-BCE7-8E1758256161}"/>
              </a:ext>
            </a:extLst>
          </p:cNvPr>
          <p:cNvGraphicFramePr>
            <a:graphicFrameLocks noGrp="1"/>
          </p:cNvGraphicFramePr>
          <p:nvPr/>
        </p:nvGraphicFramePr>
        <p:xfrm>
          <a:off x="604007" y="1977479"/>
          <a:ext cx="4762500" cy="1703070"/>
        </p:xfrm>
        <a:graphic>
          <a:graphicData uri="http://schemas.openxmlformats.org/drawingml/2006/table">
            <a:tbl>
              <a:tblPr/>
              <a:tblGrid>
                <a:gridCol w="1587500">
                  <a:extLst>
                    <a:ext uri="{9D8B030D-6E8A-4147-A177-3AD203B41FA5}">
                      <a16:colId xmlns:a16="http://schemas.microsoft.com/office/drawing/2014/main" val="964987576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235401887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179135456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Klient Korporacyjny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2678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Pracownik_ID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2647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8751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34849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Lidl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24557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Biedronka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05460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BF31AFFC-745E-412A-8C5F-03EF14413277}"/>
              </a:ext>
            </a:extLst>
          </p:cNvPr>
          <p:cNvGraphicFramePr>
            <a:graphicFrameLocks noGrp="1"/>
          </p:cNvGraphicFramePr>
          <p:nvPr/>
        </p:nvGraphicFramePr>
        <p:xfrm>
          <a:off x="5871635" y="1977479"/>
          <a:ext cx="4762500" cy="1419225"/>
        </p:xfrm>
        <a:graphic>
          <a:graphicData uri="http://schemas.openxmlformats.org/drawingml/2006/table">
            <a:tbl>
              <a:tblPr/>
              <a:tblGrid>
                <a:gridCol w="1587500">
                  <a:extLst>
                    <a:ext uri="{9D8B030D-6E8A-4147-A177-3AD203B41FA5}">
                      <a16:colId xmlns:a16="http://schemas.microsoft.com/office/drawing/2014/main" val="29363683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620446358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3324732031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Pracownik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4569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Imię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Nazwisko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762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Kowalski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3713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Nowak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0609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Wojciech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Dudek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832313"/>
                  </a:ext>
                </a:extLst>
              </a:tr>
            </a:tbl>
          </a:graphicData>
        </a:graphic>
      </p:graphicFrame>
      <p:sp>
        <p:nvSpPr>
          <p:cNvPr id="26" name="Strzałka: w dół 25">
            <a:extLst>
              <a:ext uri="{FF2B5EF4-FFF2-40B4-BE49-F238E27FC236}">
                <a16:creationId xmlns:a16="http://schemas.microsoft.com/office/drawing/2014/main" id="{01483EDE-241A-4CE6-B0CD-1A95D1247523}"/>
              </a:ext>
            </a:extLst>
          </p:cNvPr>
          <p:cNvSpPr/>
          <p:nvPr/>
        </p:nvSpPr>
        <p:spPr>
          <a:xfrm>
            <a:off x="4623758" y="3959525"/>
            <a:ext cx="483080" cy="75049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6BC5CE9-8F44-45DE-8060-306624F3ABEB}"/>
              </a:ext>
            </a:extLst>
          </p:cNvPr>
          <p:cNvSpPr txBox="1"/>
          <p:nvPr/>
        </p:nvSpPr>
        <p:spPr>
          <a:xfrm>
            <a:off x="5253487" y="4114800"/>
            <a:ext cx="534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LEFT JOIN ON </a:t>
            </a:r>
            <a:r>
              <a:rPr lang="pl-PL" b="1" dirty="0" err="1"/>
              <a:t>kk.Pracownik_ID</a:t>
            </a:r>
            <a:r>
              <a:rPr lang="pl-PL" b="1" dirty="0"/>
              <a:t> = p.ID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129EEF5-0F7A-41DC-8423-F9294DEB8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45256"/>
              </p:ext>
            </p:extLst>
          </p:nvPr>
        </p:nvGraphicFramePr>
        <p:xfrm>
          <a:off x="1942051" y="4918383"/>
          <a:ext cx="7315200" cy="11033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36889742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847575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70478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112041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01314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04737296"/>
                    </a:ext>
                  </a:extLst>
                </a:gridCol>
              </a:tblGrid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Nazwa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Pracownik_ID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Imię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Nazwisko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695881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Makro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Michał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Kowalski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932303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Auchan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Michał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Kowalski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33942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Lidl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Nowak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460907"/>
                  </a:ext>
                </a:extLst>
              </a:tr>
              <a:tr h="2179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Biedronka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315" marR="7315" marT="73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315" marR="7315" marT="73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377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670451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667</TotalTime>
  <Words>1169</Words>
  <Application>Microsoft Office PowerPoint</Application>
  <PresentationFormat>Panoramiczny</PresentationFormat>
  <Paragraphs>493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 2</vt:lpstr>
      <vt:lpstr>Ramka</vt:lpstr>
      <vt:lpstr>Database Fundamentals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Tomek Kostyrka</cp:lastModifiedBy>
  <cp:revision>383</cp:revision>
  <dcterms:created xsi:type="dcterms:W3CDTF">2016-10-31T15:19:50Z</dcterms:created>
  <dcterms:modified xsi:type="dcterms:W3CDTF">2018-10-21T06:46:03Z</dcterms:modified>
</cp:coreProperties>
</file>