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3"/>
  </p:notesMasterIdLst>
  <p:sldIdLst>
    <p:sldId id="256" r:id="rId2"/>
    <p:sldId id="331" r:id="rId3"/>
    <p:sldId id="333" r:id="rId4"/>
    <p:sldId id="337" r:id="rId5"/>
    <p:sldId id="334" r:id="rId6"/>
    <p:sldId id="338" r:id="rId7"/>
    <p:sldId id="335" r:id="rId8"/>
    <p:sldId id="339" r:id="rId9"/>
    <p:sldId id="340" r:id="rId10"/>
    <p:sldId id="336" r:id="rId11"/>
    <p:sldId id="33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4" d="100"/>
          <a:sy n="114" d="100"/>
        </p:scale>
        <p:origin x="426" y="1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01/11/2018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1</a:t>
            </a:fld>
            <a:endParaRPr lang="en-GB"/>
          </a:p>
        </p:txBody>
      </p:sp>
    </p:spTree>
    <p:extLst>
      <p:ext uri="{BB962C8B-B14F-4D97-AF65-F5344CB8AC3E}">
        <p14:creationId xmlns:p14="http://schemas.microsoft.com/office/powerpoint/2010/main" val="140972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E6511AE-6BCB-4398-BD1D-05D3C2F0054D}"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827D97C-24C0-4B5C-A80E-40B39BAAE63F}" type="datetime1">
              <a:rPr lang="en-US" smtClean="0"/>
              <a:t>11/1/2018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E028B01-4AE9-4A0A-B62F-5725ABC501C9}" type="datetime1">
              <a:rPr lang="en-US" smtClean="0"/>
              <a:t>11/1/2018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39EA180A-DC18-44AA-B9F3-A0200DF07BA4}"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25161C3B-B11B-40E4-B871-625D84AA5354}"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C5C65C-1186-419E-BFAD-013A26325DC4}" type="datetime1">
              <a:rPr lang="en-US" smtClean="0"/>
              <a:t>11/1/2018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742CAA8-724E-40CD-8301-50632B6CF5B7}" type="datetime1">
              <a:rPr lang="en-US" smtClean="0"/>
              <a:t>11/1/2018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6BDDD29F-7E21-4B7A-8AE9-71115E9235FB}" type="datetime1">
              <a:rPr lang="en-US" smtClean="0"/>
              <a:t>11/1/2018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705AA8-CCD5-46E2-B301-A8811435A645}" type="datetime1">
              <a:rPr lang="en-US" smtClean="0"/>
              <a:t>11/1/2018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3BE9C1F3-7BBF-43EF-A558-DABF3AA9DF34}" type="datetime1">
              <a:rPr lang="en-US" smtClean="0"/>
              <a:t>11/1/2018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4773B028-36EF-4728-A777-B9C9CEDF1F0B}" type="datetime1">
              <a:rPr lang="en-US" smtClean="0"/>
              <a:t>11/1/2018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CAAE83D-2D07-4431-B231-DBDFEB77BE3B}" type="datetime1">
              <a:rPr lang="en-US" smtClean="0"/>
              <a:t>11/1/2018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QueryStore</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447645"/>
          </a:xfrm>
          <a:prstGeom prst="rect">
            <a:avLst/>
          </a:prstGeom>
          <a:noFill/>
        </p:spPr>
        <p:txBody>
          <a:bodyPr wrap="square" rtlCol="0">
            <a:spAutoFit/>
          </a:bodyPr>
          <a:lstStyle/>
          <a:p>
            <a:r>
              <a:rPr lang="pl-PL" sz="2800" b="1" dirty="0" err="1"/>
              <a:t>SPs</a:t>
            </a:r>
            <a:endParaRPr lang="en-US" sz="2800" b="1" dirty="0"/>
          </a:p>
          <a:p>
            <a:pPr lvl="1"/>
            <a:endParaRPr lang="pl-PL" sz="1600" b="1" dirty="0"/>
          </a:p>
          <a:p>
            <a:pPr lvl="1"/>
            <a:r>
              <a:rPr lang="en-US" sz="1600" b="1" dirty="0" err="1"/>
              <a:t>sp_query_store_flush_db</a:t>
            </a:r>
            <a:r>
              <a:rPr lang="en-US" sz="1600" b="1" dirty="0"/>
              <a:t> </a:t>
            </a:r>
            <a:endParaRPr lang="pl-PL" sz="1600" b="1" dirty="0"/>
          </a:p>
          <a:p>
            <a:pPr lvl="2"/>
            <a:r>
              <a:rPr lang="en-US" sz="1600" i="1" dirty="0"/>
              <a:t>Flush the portion of the query store currently in memory to disk. This stored procedure takes no arguments.</a:t>
            </a:r>
          </a:p>
          <a:p>
            <a:pPr lvl="1"/>
            <a:endParaRPr lang="pl-PL" sz="1600" dirty="0"/>
          </a:p>
          <a:p>
            <a:pPr lvl="1"/>
            <a:r>
              <a:rPr lang="en-US" sz="1600" b="1" dirty="0" err="1"/>
              <a:t>sp_query_store_force_plan</a:t>
            </a:r>
            <a:r>
              <a:rPr lang="en-US" sz="1600" b="1" dirty="0"/>
              <a:t> </a:t>
            </a:r>
            <a:endParaRPr lang="pl-PL" sz="1600" b="1" dirty="0"/>
          </a:p>
          <a:p>
            <a:pPr lvl="2"/>
            <a:r>
              <a:rPr lang="en-US" sz="1600" i="1" dirty="0"/>
              <a:t>Force SQL Server to use a specified query plan for a specified query. You provide identifiers for the query and plan as arguments for this</a:t>
            </a:r>
            <a:r>
              <a:rPr lang="pl-PL" sz="1600" i="1" dirty="0"/>
              <a:t> </a:t>
            </a:r>
            <a:r>
              <a:rPr lang="en-US" sz="1600" i="1" dirty="0"/>
              <a:t>stored procedure.</a:t>
            </a:r>
          </a:p>
          <a:p>
            <a:pPr lvl="1"/>
            <a:endParaRPr lang="pl-PL" sz="1600" dirty="0"/>
          </a:p>
          <a:p>
            <a:pPr lvl="1"/>
            <a:r>
              <a:rPr lang="en-US" sz="1600" b="1" dirty="0" err="1"/>
              <a:t>sp_query_store_unforce_plan</a:t>
            </a:r>
            <a:r>
              <a:rPr lang="en-US" sz="1600" b="1" dirty="0"/>
              <a:t> </a:t>
            </a:r>
            <a:endParaRPr lang="pl-PL" sz="1600" b="1" dirty="0"/>
          </a:p>
          <a:p>
            <a:pPr lvl="2"/>
            <a:r>
              <a:rPr lang="en-US" sz="1600" i="1" dirty="0"/>
              <a:t>Keep a specified query plan in the query store, but no longer force SQL Server to use it for a specified query.</a:t>
            </a:r>
          </a:p>
          <a:p>
            <a:pPr lvl="1"/>
            <a:endParaRPr lang="pl-PL" sz="1600" dirty="0"/>
          </a:p>
          <a:p>
            <a:pPr lvl="1"/>
            <a:r>
              <a:rPr lang="en-US" sz="1600" b="1" dirty="0" err="1"/>
              <a:t>sp_query_store_remove_plan</a:t>
            </a:r>
            <a:r>
              <a:rPr lang="en-US" sz="1600" b="1" dirty="0"/>
              <a:t> </a:t>
            </a:r>
            <a:endParaRPr lang="pl-PL" sz="1600" b="1" dirty="0"/>
          </a:p>
          <a:p>
            <a:pPr lvl="2"/>
            <a:r>
              <a:rPr lang="en-US" sz="1600" i="1" dirty="0"/>
              <a:t>Remove a specified query plan from the query store.</a:t>
            </a:r>
          </a:p>
          <a:p>
            <a:pPr lvl="1"/>
            <a:endParaRPr lang="pl-PL" sz="1600" dirty="0"/>
          </a:p>
          <a:p>
            <a:pPr lvl="1"/>
            <a:r>
              <a:rPr lang="en-US" sz="1600" b="1" dirty="0" err="1"/>
              <a:t>sp_query_store_remove_query</a:t>
            </a:r>
            <a:r>
              <a:rPr lang="en-US" sz="1600" b="1" dirty="0"/>
              <a:t> </a:t>
            </a:r>
            <a:endParaRPr lang="pl-PL" sz="1600" b="1" dirty="0"/>
          </a:p>
          <a:p>
            <a:pPr lvl="2"/>
            <a:r>
              <a:rPr lang="en-US" sz="1600" i="1" dirty="0"/>
              <a:t>Remove a specified query from the query store, in addition to the query plans and runtime execution statistics related to it.</a:t>
            </a:r>
          </a:p>
          <a:p>
            <a:pPr lvl="1"/>
            <a:endParaRPr lang="pl-PL" sz="1600" dirty="0"/>
          </a:p>
          <a:p>
            <a:pPr lvl="1"/>
            <a:r>
              <a:rPr lang="en-US" sz="1600" b="1" dirty="0" err="1"/>
              <a:t>sp_query_store_reset_exec_stats</a:t>
            </a:r>
            <a:r>
              <a:rPr lang="en-US" sz="1600" b="1" dirty="0"/>
              <a:t> </a:t>
            </a:r>
            <a:endParaRPr lang="pl-PL" sz="1600" b="1" dirty="0"/>
          </a:p>
          <a:p>
            <a:pPr lvl="2"/>
            <a:r>
              <a:rPr lang="en-US" sz="1600" i="1" dirty="0"/>
              <a:t>Reset the runtime execution statistics for a specified plan.</a:t>
            </a:r>
            <a:endParaRPr lang="pl-PL" sz="1600"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66551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538883"/>
          </a:xfrm>
          <a:prstGeom prst="rect">
            <a:avLst/>
          </a:prstGeom>
          <a:noFill/>
        </p:spPr>
        <p:txBody>
          <a:bodyPr wrap="square" rtlCol="0">
            <a:spAutoFit/>
          </a:bodyPr>
          <a:lstStyle/>
          <a:p>
            <a:r>
              <a:rPr lang="pl-PL" sz="2800" b="1" dirty="0"/>
              <a:t>LINKS:</a:t>
            </a:r>
            <a:endParaRPr lang="en-US" sz="2800" b="1" dirty="0"/>
          </a:p>
          <a:p>
            <a:endParaRPr lang="en-US" dirty="0"/>
          </a:p>
          <a:p>
            <a:pPr lvl="1"/>
            <a:r>
              <a:rPr lang="pl-PL" sz="1200" i="1" dirty="0"/>
              <a:t>https://blogs.technet.microsoft.com/dataplatform/2017/01/31/query-store-how-it-works-how-to-use-it/</a:t>
            </a:r>
          </a:p>
          <a:p>
            <a:pPr lvl="1"/>
            <a:r>
              <a:rPr lang="pl-PL" sz="1200" i="1" dirty="0"/>
              <a:t>https://pl.seequality.net/sql-server-2016-query-store_1/</a:t>
            </a:r>
          </a:p>
          <a:p>
            <a:pPr lvl="1"/>
            <a:r>
              <a:rPr lang="pl-PL" sz="1200" i="1" dirty="0"/>
              <a:t>https://pl.seequality.net/sql-server-2016-query-store-2/</a:t>
            </a:r>
          </a:p>
          <a:p>
            <a:pPr lvl="1"/>
            <a:r>
              <a:rPr lang="pl-PL" sz="1200" i="1" dirty="0"/>
              <a:t>https://docs.microsoft.com/en-us/sql/relational-databases/performance/monitoring-performance-by-using-the-query-store?view=sql-server-2017</a:t>
            </a:r>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73890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908215"/>
          </a:xfrm>
          <a:prstGeom prst="rect">
            <a:avLst/>
          </a:prstGeom>
          <a:noFill/>
        </p:spPr>
        <p:txBody>
          <a:bodyPr wrap="square" rtlCol="0">
            <a:spAutoFit/>
          </a:bodyPr>
          <a:lstStyle/>
          <a:p>
            <a:r>
              <a:rPr lang="pl-PL" sz="2800" b="1" dirty="0" err="1"/>
              <a:t>QueryStore</a:t>
            </a:r>
            <a:endParaRPr lang="en-US" sz="2800" b="1" dirty="0"/>
          </a:p>
          <a:p>
            <a:endParaRPr lang="en-US" dirty="0"/>
          </a:p>
          <a:p>
            <a:pPr lvl="1"/>
            <a:r>
              <a:rPr lang="en-US" dirty="0"/>
              <a:t>By default, Query Store is not enabled. You can enable it at the database level in SQL Server Management Studio by using Object Explorer to navigate to the database for which you want to enable Query Store. Right-click the database name to open the Database Properties dialog ox and click the Query Store tab. In the Operation Mode (Requested) drop-down list, select Read Write.</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93582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4BD24236-8B7D-4A10-ABC2-75F4BB929B6D}"/>
              </a:ext>
            </a:extLst>
          </p:cNvPr>
          <p:cNvSpPr>
            <a:spLocks noGrp="1"/>
          </p:cNvSpPr>
          <p:nvPr>
            <p:ph type="ftr" sz="quarter" idx="11"/>
          </p:nvPr>
        </p:nvSpPr>
        <p:spPr/>
        <p:txBody>
          <a:bodyPr/>
          <a:lstStyle/>
          <a:p>
            <a:r>
              <a:rPr lang="en-US"/>
              <a:t>Developing SQL Databases</a:t>
            </a:r>
            <a:endParaRPr lang="en-US" dirty="0"/>
          </a:p>
        </p:txBody>
      </p:sp>
      <p:pic>
        <p:nvPicPr>
          <p:cNvPr id="3" name="Obraz 2">
            <a:extLst>
              <a:ext uri="{FF2B5EF4-FFF2-40B4-BE49-F238E27FC236}">
                <a16:creationId xmlns:a16="http://schemas.microsoft.com/office/drawing/2014/main" id="{97788B92-EA86-4EB3-90A6-E695F5201058}"/>
              </a:ext>
            </a:extLst>
          </p:cNvPr>
          <p:cNvPicPr>
            <a:picLocks noChangeAspect="1"/>
          </p:cNvPicPr>
          <p:nvPr/>
        </p:nvPicPr>
        <p:blipFill>
          <a:blip r:embed="rId2"/>
          <a:stretch>
            <a:fillRect/>
          </a:stretch>
        </p:blipFill>
        <p:spPr>
          <a:xfrm>
            <a:off x="3693574" y="805343"/>
            <a:ext cx="4804852" cy="5247314"/>
          </a:xfrm>
          <a:prstGeom prst="rect">
            <a:avLst/>
          </a:prstGeom>
        </p:spPr>
      </p:pic>
    </p:spTree>
    <p:extLst>
      <p:ext uri="{BB962C8B-B14F-4D97-AF65-F5344CB8AC3E}">
        <p14:creationId xmlns:p14="http://schemas.microsoft.com/office/powerpoint/2010/main" val="382707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01205"/>
          </a:xfrm>
          <a:prstGeom prst="rect">
            <a:avLst/>
          </a:prstGeom>
          <a:noFill/>
        </p:spPr>
        <p:txBody>
          <a:bodyPr wrap="square" rtlCol="0">
            <a:spAutoFit/>
          </a:bodyPr>
          <a:lstStyle/>
          <a:p>
            <a:r>
              <a:rPr lang="pl-PL" sz="2800" b="1" dirty="0" err="1"/>
              <a:t>QueryStore</a:t>
            </a:r>
            <a:r>
              <a:rPr lang="pl-PL" sz="2800" b="1" dirty="0"/>
              <a:t> </a:t>
            </a:r>
            <a:r>
              <a:rPr lang="pl-PL" sz="2800" b="1" dirty="0" err="1"/>
              <a:t>Settings</a:t>
            </a:r>
            <a:endParaRPr lang="en-US" sz="2800" b="1" dirty="0"/>
          </a:p>
          <a:p>
            <a:endParaRPr lang="en-US" dirty="0"/>
          </a:p>
          <a:p>
            <a:pPr lvl="1"/>
            <a:r>
              <a:rPr lang="en-US" b="1" dirty="0"/>
              <a:t>Data Flush Interval (Minutes) </a:t>
            </a:r>
            <a:endParaRPr lang="pl-PL" b="1" dirty="0"/>
          </a:p>
          <a:p>
            <a:pPr lvl="1"/>
            <a:r>
              <a:rPr lang="pl-PL" dirty="0"/>
              <a:t>	</a:t>
            </a:r>
            <a:r>
              <a:rPr lang="en-US" dirty="0"/>
              <a:t>The frequency in minutes at which SQL Server writes data collected by the query store to disk.</a:t>
            </a:r>
          </a:p>
          <a:p>
            <a:pPr lvl="1"/>
            <a:endParaRPr lang="pl-PL" dirty="0"/>
          </a:p>
          <a:p>
            <a:pPr lvl="1"/>
            <a:r>
              <a:rPr lang="en-US" b="1" dirty="0"/>
              <a:t>Statistics Collection Interval </a:t>
            </a:r>
            <a:endParaRPr lang="pl-PL" b="1" dirty="0"/>
          </a:p>
          <a:p>
            <a:pPr lvl="2"/>
            <a:r>
              <a:rPr lang="en-US" dirty="0"/>
              <a:t>The granularity of time for which SQL Server aggregates runtime execution statistics for the query store. You can choose one of the following intervals: 1 minute, 5 minutes, 10 minutes, 15 minutes, 30 minutes, 1 hour, or 1 day. If you capture data at a high frequency, bear in mind that the query store requires more space to store more finely grained data.</a:t>
            </a:r>
          </a:p>
          <a:p>
            <a:pPr lvl="1"/>
            <a:endParaRPr lang="pl-PL" dirty="0"/>
          </a:p>
          <a:p>
            <a:pPr lvl="1"/>
            <a:r>
              <a:rPr lang="en-US" b="1" dirty="0"/>
              <a:t>Max Size (MB) </a:t>
            </a:r>
            <a:endParaRPr lang="pl-PL" b="1" dirty="0"/>
          </a:p>
          <a:p>
            <a:pPr lvl="2"/>
            <a:r>
              <a:rPr lang="en-US" dirty="0"/>
              <a:t>The maximum amount of space allocated to the query store. The default value is 100 MB per database. If your database is active, this value might not be large enough to store query plans and related information.</a:t>
            </a:r>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414841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708981"/>
          </a:xfrm>
          <a:prstGeom prst="rect">
            <a:avLst/>
          </a:prstGeom>
          <a:noFill/>
        </p:spPr>
        <p:txBody>
          <a:bodyPr wrap="square" rtlCol="0">
            <a:spAutoFit/>
          </a:bodyPr>
          <a:lstStyle/>
          <a:p>
            <a:r>
              <a:rPr lang="pl-PL" sz="2800" b="1" dirty="0" err="1"/>
              <a:t>QueryStore</a:t>
            </a:r>
            <a:r>
              <a:rPr lang="pl-PL" sz="2800" b="1" dirty="0"/>
              <a:t> </a:t>
            </a:r>
            <a:r>
              <a:rPr lang="pl-PL" sz="2800" b="1" dirty="0" err="1"/>
              <a:t>Settings</a:t>
            </a:r>
            <a:endParaRPr lang="en-US" sz="2800" b="1" dirty="0"/>
          </a:p>
          <a:p>
            <a:endParaRPr lang="en-US" dirty="0"/>
          </a:p>
          <a:p>
            <a:pPr lvl="1"/>
            <a:r>
              <a:rPr lang="en-US" b="1" dirty="0"/>
              <a:t>Query Store Capture Mode</a:t>
            </a:r>
            <a:endParaRPr lang="pl-PL" b="1" dirty="0"/>
          </a:p>
          <a:p>
            <a:pPr lvl="2"/>
            <a:r>
              <a:rPr lang="en-US" dirty="0"/>
              <a:t>The specification of the types of queries for which SQL Server captures data for the query store</a:t>
            </a:r>
            <a:r>
              <a:rPr lang="pl-PL" dirty="0"/>
              <a:t>. </a:t>
            </a:r>
            <a:r>
              <a:rPr lang="en-US" dirty="0"/>
              <a:t>You can choose one of the following options:</a:t>
            </a:r>
            <a:endParaRPr lang="pl-PL" dirty="0"/>
          </a:p>
          <a:p>
            <a:pPr lvl="1"/>
            <a:endParaRPr lang="en-US" dirty="0"/>
          </a:p>
          <a:p>
            <a:pPr lvl="2"/>
            <a:r>
              <a:rPr lang="en-US" sz="1400" i="1" dirty="0"/>
              <a:t>None </a:t>
            </a:r>
            <a:r>
              <a:rPr lang="pl-PL" sz="1400" i="1" dirty="0"/>
              <a:t>		</a:t>
            </a:r>
            <a:r>
              <a:rPr lang="en-US" sz="1400" i="1" dirty="0"/>
              <a:t>The query store stops collecting data for new queries, but continues capturing data for existing queries.</a:t>
            </a:r>
          </a:p>
          <a:p>
            <a:pPr lvl="2"/>
            <a:r>
              <a:rPr lang="en-US" sz="1400" i="1" dirty="0"/>
              <a:t>All </a:t>
            </a:r>
            <a:r>
              <a:rPr lang="pl-PL" sz="1400" i="1" dirty="0"/>
              <a:t>		</a:t>
            </a:r>
            <a:r>
              <a:rPr lang="en-US" sz="1400" i="1" dirty="0"/>
              <a:t>The query store captures data for all queries.</a:t>
            </a:r>
          </a:p>
          <a:p>
            <a:pPr lvl="2"/>
            <a:r>
              <a:rPr lang="en-US" sz="1400" i="1" dirty="0"/>
              <a:t>Auto </a:t>
            </a:r>
            <a:r>
              <a:rPr lang="pl-PL" sz="1400" i="1" dirty="0"/>
              <a:t>		</a:t>
            </a:r>
            <a:r>
              <a:rPr lang="en-US" sz="1400" i="1" dirty="0"/>
              <a:t>The query store captures data for relevant queries. It ignores infrequent queries and queries with insignificant </a:t>
            </a:r>
            <a:r>
              <a:rPr lang="pl-PL" sz="1400" i="1" dirty="0"/>
              <a:t>				</a:t>
            </a:r>
            <a:r>
              <a:rPr lang="en-US" sz="1400" i="1" dirty="0"/>
              <a:t>compile and execution duration.</a:t>
            </a:r>
          </a:p>
          <a:p>
            <a:pPr lvl="1"/>
            <a:endParaRPr lang="pl-PL" dirty="0"/>
          </a:p>
          <a:p>
            <a:pPr lvl="1"/>
            <a:r>
              <a:rPr lang="en-US" b="1" dirty="0"/>
              <a:t>Size Based Cleanup Mode </a:t>
            </a:r>
            <a:endParaRPr lang="pl-PL" b="1" dirty="0"/>
          </a:p>
          <a:p>
            <a:pPr lvl="2"/>
            <a:r>
              <a:rPr lang="en-US" dirty="0"/>
              <a:t>The specification of whether the cleanup process activates when the query store data approaches its maximum size (Auto) or never runs</a:t>
            </a:r>
            <a:r>
              <a:rPr lang="pl-PL" dirty="0"/>
              <a:t> </a:t>
            </a:r>
            <a:r>
              <a:rPr lang="en-US" dirty="0"/>
              <a:t>(OFF).</a:t>
            </a:r>
            <a:endParaRPr lang="pl-PL" dirty="0"/>
          </a:p>
          <a:p>
            <a:pPr lvl="1"/>
            <a:endParaRPr lang="en-US" dirty="0"/>
          </a:p>
          <a:p>
            <a:pPr lvl="1"/>
            <a:r>
              <a:rPr lang="en-US" b="1" dirty="0"/>
              <a:t>Stale Query Threshold (Days) </a:t>
            </a:r>
            <a:endParaRPr lang="pl-PL" b="1" dirty="0"/>
          </a:p>
          <a:p>
            <a:pPr lvl="2"/>
            <a:r>
              <a:rPr lang="en-US" dirty="0"/>
              <a:t>The number of days that SQL Server keeps data in the query store.</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74003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9E79BE89-9391-4E0A-AFE5-D4972A4E1D0C}"/>
              </a:ext>
            </a:extLst>
          </p:cNvPr>
          <p:cNvSpPr>
            <a:spLocks noGrp="1"/>
          </p:cNvSpPr>
          <p:nvPr>
            <p:ph type="ftr" sz="quarter" idx="11"/>
          </p:nvPr>
        </p:nvSpPr>
        <p:spPr/>
        <p:txBody>
          <a:bodyPr/>
          <a:lstStyle/>
          <a:p>
            <a:r>
              <a:rPr lang="en-US"/>
              <a:t>Developing SQL Databases</a:t>
            </a:r>
            <a:endParaRPr lang="en-US" dirty="0"/>
          </a:p>
        </p:txBody>
      </p:sp>
      <p:pic>
        <p:nvPicPr>
          <p:cNvPr id="3" name="Obraz 2">
            <a:extLst>
              <a:ext uri="{FF2B5EF4-FFF2-40B4-BE49-F238E27FC236}">
                <a16:creationId xmlns:a16="http://schemas.microsoft.com/office/drawing/2014/main" id="{84E261F8-2291-4452-BAA2-2A40658D40D3}"/>
              </a:ext>
            </a:extLst>
          </p:cNvPr>
          <p:cNvPicPr>
            <a:picLocks noChangeAspect="1"/>
          </p:cNvPicPr>
          <p:nvPr/>
        </p:nvPicPr>
        <p:blipFill>
          <a:blip r:embed="rId2"/>
          <a:stretch>
            <a:fillRect/>
          </a:stretch>
        </p:blipFill>
        <p:spPr>
          <a:xfrm>
            <a:off x="804862" y="571500"/>
            <a:ext cx="10582275" cy="571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39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816977"/>
          </a:xfrm>
          <a:prstGeom prst="rect">
            <a:avLst/>
          </a:prstGeom>
          <a:noFill/>
        </p:spPr>
        <p:txBody>
          <a:bodyPr wrap="square" rtlCol="0">
            <a:spAutoFit/>
          </a:bodyPr>
          <a:lstStyle/>
          <a:p>
            <a:r>
              <a:rPr lang="pl-PL" sz="2800" b="1" dirty="0" err="1"/>
              <a:t>DMVs</a:t>
            </a:r>
            <a:endParaRPr lang="en-US" sz="2800" b="1" dirty="0"/>
          </a:p>
          <a:p>
            <a:endParaRPr lang="en-US" dirty="0"/>
          </a:p>
          <a:p>
            <a:pPr lvl="1"/>
            <a:r>
              <a:rPr lang="en-US" dirty="0"/>
              <a:t>The query store captures information about query plans and runtime execution statistics until the maximum space allocation is reached. You can review this data in the following DMVs:</a:t>
            </a:r>
            <a:endParaRPr lang="pl-PL" dirty="0"/>
          </a:p>
          <a:p>
            <a:pPr lvl="1"/>
            <a:endParaRPr lang="en-US" dirty="0"/>
          </a:p>
          <a:p>
            <a:pPr lvl="1"/>
            <a:r>
              <a:rPr lang="en-US" sz="1600" b="1" dirty="0" err="1"/>
              <a:t>sys.query_store_plan</a:t>
            </a:r>
            <a:endParaRPr lang="pl-PL" sz="1600" b="1" dirty="0"/>
          </a:p>
          <a:p>
            <a:pPr lvl="2"/>
            <a:r>
              <a:rPr lang="en-US" sz="1600" i="1" dirty="0"/>
              <a:t>Query plan information, such as </a:t>
            </a:r>
            <a:r>
              <a:rPr lang="en-US" sz="1600" i="1" dirty="0" err="1"/>
              <a:t>Showplan</a:t>
            </a:r>
            <a:r>
              <a:rPr lang="en-US" sz="1600" i="1" dirty="0"/>
              <a:t> XML, the number of compilations, the date and time of the initial and last compilations, the last execution date and time, and the average and most recent duration of compilation, among other details. The query plan available in this DMV is the estimated plan only.</a:t>
            </a:r>
            <a:endParaRPr lang="pl-PL" sz="1600" i="1" dirty="0"/>
          </a:p>
          <a:p>
            <a:pPr lvl="1"/>
            <a:endParaRPr lang="en-US" sz="1600" dirty="0"/>
          </a:p>
          <a:p>
            <a:pPr lvl="1"/>
            <a:r>
              <a:rPr lang="en-US" sz="1600" b="1" dirty="0" err="1"/>
              <a:t>sys.query_store_query</a:t>
            </a:r>
            <a:endParaRPr lang="pl-PL" sz="1600" b="1" dirty="0"/>
          </a:p>
          <a:p>
            <a:pPr lvl="2"/>
            <a:r>
              <a:rPr lang="en-US" sz="1600" i="1" dirty="0"/>
              <a:t>Aggregated runtime execution statistics for a query, including CPU binding, memory, optimization, and compilation statistics. This information is stored at the statement level and not at the batch level which is different from the behavior of </a:t>
            </a:r>
            <a:r>
              <a:rPr lang="en-US" sz="1600" i="1" dirty="0" err="1"/>
              <a:t>sys.dm_exec_query_stats</a:t>
            </a:r>
            <a:r>
              <a:rPr lang="en-US" sz="1600" i="1" dirty="0"/>
              <a:t>.</a:t>
            </a:r>
            <a:endParaRPr lang="pl-PL" sz="1600" i="1" dirty="0"/>
          </a:p>
          <a:p>
            <a:pPr lvl="1"/>
            <a:endParaRPr lang="en-US" sz="1600" dirty="0"/>
          </a:p>
          <a:p>
            <a:pPr lvl="1"/>
            <a:r>
              <a:rPr lang="en-US" sz="1600" b="1" dirty="0" err="1"/>
              <a:t>sys.query_store_query_text</a:t>
            </a:r>
            <a:endParaRPr lang="pl-PL" sz="1600" b="1" dirty="0"/>
          </a:p>
          <a:p>
            <a:pPr lvl="2"/>
            <a:r>
              <a:rPr lang="en-US" sz="1600" i="1" dirty="0"/>
              <a:t>The text of the executed query.</a:t>
            </a:r>
            <a:endParaRPr lang="pl-PL" sz="1600" i="1" dirty="0"/>
          </a:p>
          <a:p>
            <a:pPr lvl="1"/>
            <a:endParaRPr lang="pl-PL" sz="1600" dirty="0"/>
          </a:p>
          <a:p>
            <a:pPr lvl="1"/>
            <a:r>
              <a:rPr lang="en-US" sz="1600" b="1" dirty="0" err="1"/>
              <a:t>sys.query_store_runtime_stats</a:t>
            </a:r>
            <a:r>
              <a:rPr lang="en-US" sz="1600" b="1" dirty="0"/>
              <a:t> </a:t>
            </a:r>
            <a:endParaRPr lang="pl-PL" sz="1600" b="1" dirty="0"/>
          </a:p>
          <a:p>
            <a:pPr lvl="2"/>
            <a:r>
              <a:rPr lang="en-US" sz="1600" i="1" dirty="0"/>
              <a:t>Runtime execution statistics for a query, such as first and last execution date and time, the number of executions, statistics (average, last, minimum, maximum, and standard deviation) for query duration, CPU time, logical IO reads and writes, physical IO reads and writes, CLR time, DOP, maximum used memory, and row counts.</a:t>
            </a:r>
            <a:endParaRPr lang="pl-PL"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13360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66108ADF-8271-4C5A-AB12-60D85EABACE7}"/>
              </a:ext>
            </a:extLst>
          </p:cNvPr>
          <p:cNvSpPr>
            <a:spLocks noGrp="1"/>
          </p:cNvSpPr>
          <p:nvPr>
            <p:ph type="ftr" sz="quarter" idx="11"/>
          </p:nvPr>
        </p:nvSpPr>
        <p:spPr/>
        <p:txBody>
          <a:bodyPr/>
          <a:lstStyle/>
          <a:p>
            <a:r>
              <a:rPr lang="en-US"/>
              <a:t>Developing SQL Databases</a:t>
            </a:r>
            <a:endParaRPr lang="en-US" dirty="0"/>
          </a:p>
        </p:txBody>
      </p:sp>
      <p:pic>
        <p:nvPicPr>
          <p:cNvPr id="3" name="Obraz 2">
            <a:extLst>
              <a:ext uri="{FF2B5EF4-FFF2-40B4-BE49-F238E27FC236}">
                <a16:creationId xmlns:a16="http://schemas.microsoft.com/office/drawing/2014/main" id="{5458A99E-7796-4500-8D06-BA371A2421DE}"/>
              </a:ext>
            </a:extLst>
          </p:cNvPr>
          <p:cNvPicPr>
            <a:picLocks noChangeAspect="1"/>
          </p:cNvPicPr>
          <p:nvPr/>
        </p:nvPicPr>
        <p:blipFill>
          <a:blip r:embed="rId2"/>
          <a:stretch>
            <a:fillRect/>
          </a:stretch>
        </p:blipFill>
        <p:spPr>
          <a:xfrm>
            <a:off x="1033462" y="533400"/>
            <a:ext cx="10125075" cy="579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069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7F80FB79-29F8-4403-B94A-E585853AAF0A}"/>
              </a:ext>
            </a:extLst>
          </p:cNvPr>
          <p:cNvSpPr>
            <a:spLocks noGrp="1"/>
          </p:cNvSpPr>
          <p:nvPr>
            <p:ph type="ftr" sz="quarter" idx="11"/>
          </p:nvPr>
        </p:nvSpPr>
        <p:spPr/>
        <p:txBody>
          <a:bodyPr/>
          <a:lstStyle/>
          <a:p>
            <a:r>
              <a:rPr lang="en-US"/>
              <a:t>Developing SQL Databases</a:t>
            </a:r>
            <a:endParaRPr lang="en-US" dirty="0"/>
          </a:p>
        </p:txBody>
      </p:sp>
      <p:pic>
        <p:nvPicPr>
          <p:cNvPr id="3" name="Obraz 2">
            <a:extLst>
              <a:ext uri="{FF2B5EF4-FFF2-40B4-BE49-F238E27FC236}">
                <a16:creationId xmlns:a16="http://schemas.microsoft.com/office/drawing/2014/main" id="{1DD1B61F-7A53-471B-A52C-078C6ED7D99F}"/>
              </a:ext>
            </a:extLst>
          </p:cNvPr>
          <p:cNvPicPr>
            <a:picLocks noChangeAspect="1"/>
          </p:cNvPicPr>
          <p:nvPr/>
        </p:nvPicPr>
        <p:blipFill>
          <a:blip r:embed="rId2"/>
          <a:stretch>
            <a:fillRect/>
          </a:stretch>
        </p:blipFill>
        <p:spPr>
          <a:xfrm>
            <a:off x="2362877" y="228192"/>
            <a:ext cx="7466245" cy="61281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797196"/>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1289</TotalTime>
  <Words>632</Words>
  <Application>Microsoft Office PowerPoint</Application>
  <PresentationFormat>Panoramiczny</PresentationFormat>
  <Paragraphs>80</Paragraphs>
  <Slides>11</Slides>
  <Notes>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11</vt:i4>
      </vt:variant>
    </vt:vector>
  </HeadingPairs>
  <TitlesOfParts>
    <vt:vector size="16" baseType="lpstr">
      <vt:lpstr>Arial</vt:lpstr>
      <vt:lpstr>Calibri</vt:lpstr>
      <vt:lpstr>Corbel</vt:lpstr>
      <vt:lpstr>Wingdings 2</vt:lpstr>
      <vt:lpstr>Ramka</vt:lpstr>
      <vt:lpstr>Developing SQL Databases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Tomek Kostyrka</cp:lastModifiedBy>
  <cp:revision>497</cp:revision>
  <dcterms:created xsi:type="dcterms:W3CDTF">2016-10-31T15:19:50Z</dcterms:created>
  <dcterms:modified xsi:type="dcterms:W3CDTF">2018-11-01T11:03:57Z</dcterms:modified>
</cp:coreProperties>
</file>