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903" r:id="rId1"/>
  </p:sldMasterIdLst>
  <p:notesMasterIdLst>
    <p:notesMasterId r:id="rId19"/>
  </p:notesMasterIdLst>
  <p:sldIdLst>
    <p:sldId id="256" r:id="rId2"/>
    <p:sldId id="281" r:id="rId3"/>
    <p:sldId id="282" r:id="rId4"/>
    <p:sldId id="293" r:id="rId5"/>
    <p:sldId id="285" r:id="rId6"/>
    <p:sldId id="286" r:id="rId7"/>
    <p:sldId id="287" r:id="rId8"/>
    <p:sldId id="288" r:id="rId9"/>
    <p:sldId id="289" r:id="rId10"/>
    <p:sldId id="294" r:id="rId11"/>
    <p:sldId id="290" r:id="rId12"/>
    <p:sldId id="284" r:id="rId13"/>
    <p:sldId id="283" r:id="rId14"/>
    <p:sldId id="295" r:id="rId15"/>
    <p:sldId id="298" r:id="rId16"/>
    <p:sldId id="296" r:id="rId17"/>
    <p:sldId id="29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4294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mek" initials="T" lastIdx="1" clrIdx="0">
    <p:extLst>
      <p:ext uri="{19B8F6BF-5375-455C-9EA6-DF929625EA0E}">
        <p15:presenceInfo xmlns:p15="http://schemas.microsoft.com/office/powerpoint/2012/main" userId="Tome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 pośredni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Bez stylu, siatka tabeli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Styl jasny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Styl jasny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1EBBBCC-DAD2-459C-BE2E-F6DE35CF9A28}" styleName="Styl ciemny 2 - Akcent 3/Ak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Styl ciemny 2 - Akcent 1/Ak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Styl ciemny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Styl jasny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Bez stylu, bez siatki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Styl z motywem 1 — Ak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Styl z motywem 1 — Ak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Styl z motywem 1 — Ak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C083E6E3-FA7D-4D7B-A595-EF9225AFEA82}" styleName="Styl jasny 1 — Ak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Styl jasny 1 — Ak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Styl jasny 1 — Ak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Styl jasny 3 — Ak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Styl pośredni 1 — Ak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Styl pośredni 2 — Ak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Styl pośredni 3 — Ak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78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68" y="102"/>
      </p:cViewPr>
      <p:guideLst>
        <p:guide pos="4294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2FB546-F199-4B4F-99BF-57E72CB8BE0D}" type="datetimeFigureOut">
              <a:rPr lang="en-GB" smtClean="0"/>
              <a:t>26/08/2018</a:t>
            </a:fld>
            <a:endParaRPr lang="en-GB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B43C7B-64C2-4B21-B7E6-9E6D13FCEB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0747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B97B5-CD53-4045-9EAB-8675E61DEBFF}" type="datetime1">
              <a:rPr lang="en-US" smtClean="0"/>
              <a:t>8/26/2018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Developing SQL Databases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94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2E2F4-43B8-4444-AA47-B1745BCB38D5}" type="datetime1">
              <a:rPr lang="en-US" smtClean="0"/>
              <a:t>8/26/2018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Developing SQL Databases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66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1EBDA-92E6-40EF-8B05-F511C7F9FEF3}" type="datetime1">
              <a:rPr lang="en-US" smtClean="0"/>
              <a:t>8/26/2018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Developing SQL Databases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490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47470-A926-4F8F-B54B-9CD8FE1AE246}" type="datetime1">
              <a:rPr lang="en-US" smtClean="0"/>
              <a:t>8/26/2018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Developing SQL Databases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572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453AE-6942-4706-95D7-B941FA946658}" type="datetime1">
              <a:rPr lang="en-US" smtClean="0"/>
              <a:t>8/26/2018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Developing SQL Databases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19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5DE8E-F3D1-43D3-AA4E-AD1474DCFEA5}" type="datetime1">
              <a:rPr lang="en-US" smtClean="0"/>
              <a:t>8/26/2018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Developing SQL Databases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685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04977-84DE-42EE-A6BE-94658AD3A20A}" type="datetime1">
              <a:rPr lang="en-US" smtClean="0"/>
              <a:t>8/26/2018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Developing SQL Databases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999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7578A-6273-4B7A-8481-BC3DC51245D3}" type="datetime1">
              <a:rPr lang="en-US" smtClean="0"/>
              <a:t>8/26/2018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Developing SQL Databases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077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4314A-B21F-46BB-BE72-50070CD80ECC}" type="datetime1">
              <a:rPr lang="en-US" smtClean="0"/>
              <a:t>8/26/2018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Developing SQL Databases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135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C3F01-2333-4625-81F9-3F061226A6CA}" type="datetime1">
              <a:rPr lang="en-US" smtClean="0"/>
              <a:t>8/26/2018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Developing SQL Databases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479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527E7-0EFF-4D9C-9765-9427F2C57259}" type="datetime1">
              <a:rPr lang="en-US" smtClean="0"/>
              <a:t>8/26/2018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r>
              <a:rPr lang="en-US"/>
              <a:t>Developing SQL Databases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585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7D9E37C-E6FE-426E-AAEF-6A78AD0B3306}" type="datetime1">
              <a:rPr lang="en-US" smtClean="0"/>
              <a:t>8/26/2018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Developing SQL Databases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532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10" r:id="rId7"/>
    <p:sldLayoutId id="2147483911" r:id="rId8"/>
    <p:sldLayoutId id="2147483912" r:id="rId9"/>
    <p:sldLayoutId id="2147483913" r:id="rId10"/>
    <p:sldLayoutId id="2147483914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b="1" dirty="0"/>
              <a:t>Developing SQL Databases</a:t>
            </a:r>
            <a:endParaRPr lang="pl-PL" b="1" dirty="0">
              <a:cs typeface="Arial" panose="020B0604020202020204" pitchFamily="34" charset="0"/>
            </a:endParaRP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err="1">
                <a:latin typeface="Arial" panose="020B0604020202020204" pitchFamily="34" charset="0"/>
                <a:cs typeface="Arial" panose="020B0604020202020204" pitchFamily="34" charset="0"/>
              </a:rPr>
              <a:t>Constraints</a:t>
            </a:r>
            <a:endParaRPr lang="pl-P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3571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ole tekstowe 8"/>
          <p:cNvSpPr txBox="1"/>
          <p:nvPr/>
        </p:nvSpPr>
        <p:spPr>
          <a:xfrm>
            <a:off x="604007" y="662730"/>
            <a:ext cx="9991288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b="1" dirty="0" err="1"/>
              <a:t>Foreign</a:t>
            </a:r>
            <a:r>
              <a:rPr lang="pl-PL" sz="3200" b="1" dirty="0"/>
              <a:t> </a:t>
            </a:r>
            <a:r>
              <a:rPr lang="pl-PL" sz="3200" b="1" dirty="0" err="1"/>
              <a:t>Key</a:t>
            </a:r>
            <a:r>
              <a:rPr lang="pl-PL" sz="3200" b="1" dirty="0"/>
              <a:t> - </a:t>
            </a:r>
            <a:r>
              <a:rPr lang="en-US" sz="3200" b="1" dirty="0"/>
              <a:t>Cascading Referential Integrity</a:t>
            </a:r>
            <a:endParaRPr lang="en-US" dirty="0"/>
          </a:p>
          <a:p>
            <a:pPr lvl="1"/>
            <a:endParaRPr lang="pl-PL" dirty="0"/>
          </a:p>
          <a:p>
            <a:pPr lvl="1"/>
            <a:r>
              <a:rPr lang="en-US" dirty="0"/>
              <a:t>By using cascading referential integrity constraints, you can define the actions that the SQL Server takes when a user tries to delete or update a key to which existing foreign keys point.</a:t>
            </a:r>
            <a:endParaRPr lang="pl-PL" dirty="0"/>
          </a:p>
          <a:p>
            <a:pPr lvl="1"/>
            <a:endParaRPr lang="en-US" dirty="0"/>
          </a:p>
          <a:p>
            <a:pPr lvl="1"/>
            <a:r>
              <a:rPr lang="en-US" dirty="0"/>
              <a:t>NO ACTION is the default if ON DELETE or ON UPDATE is not specified.</a:t>
            </a:r>
          </a:p>
          <a:p>
            <a:pPr lvl="1"/>
            <a:endParaRPr lang="pl-PL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/>
              <a:t>ON DELETE</a:t>
            </a:r>
            <a:r>
              <a:rPr lang="pl-PL" dirty="0"/>
              <a:t>/UPDATE</a:t>
            </a:r>
            <a:r>
              <a:rPr lang="en-US" dirty="0"/>
              <a:t> </a:t>
            </a:r>
            <a:r>
              <a:rPr lang="en-US" b="1" dirty="0"/>
              <a:t>NO ACTION</a:t>
            </a:r>
            <a:endParaRPr lang="pl-PL" b="1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/>
              <a:t>ON DELETE</a:t>
            </a:r>
            <a:r>
              <a:rPr lang="pl-PL" dirty="0"/>
              <a:t>/UPDATE</a:t>
            </a:r>
            <a:r>
              <a:rPr lang="en-US" dirty="0"/>
              <a:t> </a:t>
            </a:r>
            <a:r>
              <a:rPr lang="pl-PL" b="1" dirty="0"/>
              <a:t>SET NULL</a:t>
            </a:r>
            <a:endParaRPr lang="en-US" b="1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/>
              <a:t>ON DELETE</a:t>
            </a:r>
            <a:r>
              <a:rPr lang="pl-PL" dirty="0"/>
              <a:t>/UPDATE</a:t>
            </a:r>
            <a:r>
              <a:rPr lang="en-US" dirty="0"/>
              <a:t> </a:t>
            </a:r>
            <a:r>
              <a:rPr lang="pl-PL" b="1" dirty="0"/>
              <a:t>DEFAULT</a:t>
            </a:r>
            <a:endParaRPr lang="en-US" b="1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/>
              <a:t>ON DELETE</a:t>
            </a:r>
            <a:r>
              <a:rPr lang="pl-PL" dirty="0"/>
              <a:t>/UPDATE</a:t>
            </a:r>
            <a:r>
              <a:rPr lang="en-US" dirty="0"/>
              <a:t> </a:t>
            </a:r>
            <a:r>
              <a:rPr lang="pl-PL" b="1" dirty="0"/>
              <a:t>CASCADE</a:t>
            </a:r>
            <a:endParaRPr lang="en-US" b="1" dirty="0"/>
          </a:p>
          <a:p>
            <a:pPr lvl="1"/>
            <a:endParaRPr lang="pl-PL" dirty="0"/>
          </a:p>
          <a:p>
            <a:pPr lvl="1"/>
            <a:endParaRPr lang="pl-PL" dirty="0"/>
          </a:p>
        </p:txBody>
      </p:sp>
      <p:sp>
        <p:nvSpPr>
          <p:cNvPr id="11" name="Symbol zastępczy numeru slajdu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  <p:sp>
        <p:nvSpPr>
          <p:cNvPr id="12" name="Symbol zastępczy stopki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Developing SQL Databases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887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ole tekstowe 8"/>
          <p:cNvSpPr txBox="1"/>
          <p:nvPr/>
        </p:nvSpPr>
        <p:spPr>
          <a:xfrm>
            <a:off x="604007" y="662730"/>
            <a:ext cx="9991288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b="1" dirty="0" err="1"/>
              <a:t>Unique</a:t>
            </a:r>
            <a:r>
              <a:rPr lang="pl-PL" sz="3200" b="1" dirty="0"/>
              <a:t> </a:t>
            </a:r>
            <a:r>
              <a:rPr lang="pl-PL" sz="3200" b="1" dirty="0" err="1"/>
              <a:t>Key</a:t>
            </a:r>
            <a:endParaRPr lang="pl-PL" sz="3200" b="1" dirty="0"/>
          </a:p>
          <a:p>
            <a:pPr lvl="1"/>
            <a:r>
              <a:rPr lang="en-US" dirty="0"/>
              <a:t>A unique key constraint will allow you to enforce the uniqueness property of columns, in addition to a primary key within a table.</a:t>
            </a:r>
            <a:endParaRPr lang="pl-PL" dirty="0"/>
          </a:p>
          <a:p>
            <a:pPr lvl="1"/>
            <a:endParaRPr lang="en-US" dirty="0"/>
          </a:p>
          <a:p>
            <a:pPr lvl="1"/>
            <a:r>
              <a:rPr lang="en-US" dirty="0"/>
              <a:t>A unique constraint acts similarly to a primary key but with two important differences:</a:t>
            </a:r>
            <a:endParaRPr lang="pl-PL" dirty="0"/>
          </a:p>
          <a:p>
            <a:pPr lvl="1"/>
            <a:endParaRPr lang="en-US" dirty="0"/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Columns containing a unique key constraint </a:t>
            </a:r>
            <a:r>
              <a:rPr lang="en-US" b="1" dirty="0"/>
              <a:t>may contain only one row with a NULL value</a:t>
            </a:r>
            <a:r>
              <a:rPr lang="en-US" dirty="0"/>
              <a:t>. You cannot have two rows containing a NULL value in this column, as that would violate the unique constraint’s duplicate value error.</a:t>
            </a:r>
            <a:endParaRPr lang="pl-PL" dirty="0"/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A table may have </a:t>
            </a:r>
            <a:r>
              <a:rPr lang="en-US" b="1" dirty="0"/>
              <a:t>multiple unique key constraints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endParaRPr lang="en-GB" dirty="0"/>
          </a:p>
        </p:txBody>
      </p:sp>
      <p:sp>
        <p:nvSpPr>
          <p:cNvPr id="11" name="Symbol zastępczy numeru slajdu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  <p:sp>
        <p:nvSpPr>
          <p:cNvPr id="12" name="Symbol zastępczy stopki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Developing SQL Databases</a:t>
            </a:r>
            <a:endParaRPr lang="en-US" dirty="0"/>
          </a:p>
        </p:txBody>
      </p:sp>
      <p:sp>
        <p:nvSpPr>
          <p:cNvPr id="2" name="Prostokąt 1"/>
          <p:cNvSpPr/>
          <p:nvPr/>
        </p:nvSpPr>
        <p:spPr>
          <a:xfrm>
            <a:off x="729025" y="3784694"/>
            <a:ext cx="649389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[Sales]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CurrencyRate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CurrencyRateID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[INT]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UNIQUE</a:t>
            </a:r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CurrencyRateDate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[DATETIME] 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FromCurrencyCode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[NCHAR]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ToCurrencyCode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[NCHAR]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AverageRate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[MONEY] 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EndOfDayRate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[MONEY] 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en-GB" dirty="0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6713" y="3224212"/>
            <a:ext cx="401955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515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Bonus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IDENTITY</a:t>
            </a:r>
          </a:p>
          <a:p>
            <a:r>
              <a:rPr lang="pl-PL" dirty="0"/>
              <a:t>COMPUTED COLUMNS</a:t>
            </a:r>
          </a:p>
          <a:p>
            <a:r>
              <a:rPr lang="pl-PL" dirty="0"/>
              <a:t>ROW/PAGE COMPRESSION</a:t>
            </a:r>
          </a:p>
          <a:p>
            <a:r>
              <a:rPr lang="pl-PL" dirty="0"/>
              <a:t>SEQUENCE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Developing SQL Databases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855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ole tekstowe 8"/>
          <p:cNvSpPr txBox="1"/>
          <p:nvPr/>
        </p:nvSpPr>
        <p:spPr>
          <a:xfrm>
            <a:off x="604007" y="662730"/>
            <a:ext cx="9991288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2400" b="1" dirty="0"/>
              <a:t>IDENTITY</a:t>
            </a:r>
          </a:p>
          <a:p>
            <a:pPr lvl="1" algn="just"/>
            <a:r>
              <a:rPr lang="en-GB" dirty="0"/>
              <a:t>An Identity column is a column (also known as a field) in a database table that is made up of values generated by the database.</a:t>
            </a:r>
            <a:endParaRPr lang="pl-PL" dirty="0"/>
          </a:p>
          <a:p>
            <a:pPr lvl="1" algn="just"/>
            <a:endParaRPr lang="pl-PL" dirty="0"/>
          </a:p>
          <a:p>
            <a:pPr lvl="1" algn="just"/>
            <a:r>
              <a:rPr lang="en-GB" dirty="0"/>
              <a:t>An identity column differs from a primary key in that its values are managed by the server and usually cannot be modified. In many cases an identity column is used as a primary key; however, this is not always the case.</a:t>
            </a:r>
            <a:endParaRPr lang="pl-PL" dirty="0"/>
          </a:p>
          <a:p>
            <a:pPr lvl="1" algn="just"/>
            <a:endParaRPr lang="en-GB" dirty="0"/>
          </a:p>
          <a:p>
            <a:pPr lvl="1" algn="just"/>
            <a:r>
              <a:rPr lang="en-GB" dirty="0"/>
              <a:t>It is a common misconception that an identity column will enforce uniqueness; however, this is not the case. If you want to enforce uniqueness on the column you must include the appropriate constraint too.</a:t>
            </a:r>
            <a:endParaRPr lang="pl-PL" dirty="0"/>
          </a:p>
          <a:p>
            <a:pPr lvl="1" algn="just"/>
            <a:endParaRPr lang="en-GB" dirty="0"/>
          </a:p>
          <a:p>
            <a:pPr lvl="1" algn="just"/>
            <a:r>
              <a:rPr lang="en-GB" dirty="0"/>
              <a:t>In Microsoft SQL Server you have options for both the seed (starting value) and the increment. By default the seed and increment are both 1.</a:t>
            </a:r>
            <a:endParaRPr lang="pl-PL" dirty="0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Developing SQL Databases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4496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ole tekstowe 8"/>
          <p:cNvSpPr txBox="1"/>
          <p:nvPr/>
        </p:nvSpPr>
        <p:spPr>
          <a:xfrm>
            <a:off x="604007" y="662730"/>
            <a:ext cx="99912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2400" b="1" dirty="0"/>
              <a:t>COMPUTED COLUMNS</a:t>
            </a:r>
          </a:p>
          <a:p>
            <a:pPr lvl="1" algn="just"/>
            <a:endParaRPr lang="pl-PL" dirty="0"/>
          </a:p>
          <a:p>
            <a:pPr lvl="1" algn="just"/>
            <a:r>
              <a:rPr lang="en-US" dirty="0"/>
              <a:t>Unless otherwise specified, computed columns </a:t>
            </a:r>
            <a:r>
              <a:rPr lang="en-US" b="1" dirty="0"/>
              <a:t>are virtual columns </a:t>
            </a:r>
            <a:r>
              <a:rPr lang="en-US" dirty="0"/>
              <a:t>that are not physically stored in the table. Their values are recalculated every time they are referenced in a query. The Database Engine uses the </a:t>
            </a:r>
            <a:r>
              <a:rPr lang="en-US" b="1" dirty="0"/>
              <a:t>PERSISTED</a:t>
            </a:r>
            <a:r>
              <a:rPr lang="en-US" dirty="0"/>
              <a:t> keyword in the CREATE TABLE and ALTER TABLE statements to physically store computed columns in the table.</a:t>
            </a:r>
            <a:endParaRPr lang="pl-PL" dirty="0"/>
          </a:p>
          <a:p>
            <a:pPr lvl="1" algn="just"/>
            <a:endParaRPr lang="pl-PL" dirty="0"/>
          </a:p>
          <a:p>
            <a:pPr lvl="1" algn="just"/>
            <a:r>
              <a:rPr lang="en-US" dirty="0"/>
              <a:t>Computed columns used as CHECK, FOREIGN KEY, or NOT NULL constraints must be marked PERSISTED. A computed column can be used as a key column in an index or as part of any PRIMARY KEY or UNIQUE constraint if the computed column value is defined by a deterministic expression and the data type of the result is allowed in index columns.</a:t>
            </a:r>
          </a:p>
          <a:p>
            <a:pPr lvl="1" algn="just"/>
            <a:endParaRPr lang="en-US" dirty="0"/>
          </a:p>
          <a:p>
            <a:pPr lvl="1" algn="just"/>
            <a:r>
              <a:rPr lang="en-US" dirty="0"/>
              <a:t>A computed column cannot be the target of an INSERT or UPDATE statement.</a:t>
            </a:r>
            <a:endParaRPr lang="pl-PL" dirty="0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Developing SQL Databases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0441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ole tekstowe 8"/>
          <p:cNvSpPr txBox="1"/>
          <p:nvPr/>
        </p:nvSpPr>
        <p:spPr>
          <a:xfrm>
            <a:off x="604007" y="662730"/>
            <a:ext cx="99912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2400" b="1" dirty="0"/>
              <a:t>COMPUTED COLUMNS</a:t>
            </a:r>
          </a:p>
          <a:p>
            <a:pPr lvl="1" algn="just"/>
            <a:endParaRPr lang="pl-PL" dirty="0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Developing SQL Databases</a:t>
            </a:r>
            <a:endParaRPr lang="en-US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FAFD5DF9-48B3-4AA4-B407-71084E613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3665" y="1427840"/>
            <a:ext cx="7161630" cy="492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5113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ole tekstowe 8"/>
          <p:cNvSpPr txBox="1"/>
          <p:nvPr/>
        </p:nvSpPr>
        <p:spPr>
          <a:xfrm>
            <a:off x="604007" y="662730"/>
            <a:ext cx="999128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2400" b="1" dirty="0"/>
              <a:t>SEQUENCE</a:t>
            </a:r>
          </a:p>
          <a:p>
            <a:pPr lvl="1" algn="just"/>
            <a:r>
              <a:rPr lang="en-US" dirty="0"/>
              <a:t>A sequence is a user-defined schema bound object that </a:t>
            </a:r>
            <a:r>
              <a:rPr lang="en-US" b="1" dirty="0"/>
              <a:t>generates a sequence of numeric values </a:t>
            </a:r>
            <a:r>
              <a:rPr lang="en-US" dirty="0"/>
              <a:t>according to the specification with which the sequence was created. The sequence of numeric values is generated </a:t>
            </a:r>
            <a:r>
              <a:rPr lang="en-US" b="1" dirty="0"/>
              <a:t>in an ascending or descending order </a:t>
            </a:r>
            <a:r>
              <a:rPr lang="en-US" dirty="0"/>
              <a:t>at a </a:t>
            </a:r>
            <a:r>
              <a:rPr lang="en-US" b="1" dirty="0"/>
              <a:t>defined interval </a:t>
            </a:r>
            <a:r>
              <a:rPr lang="en-US" dirty="0"/>
              <a:t>and </a:t>
            </a:r>
            <a:r>
              <a:rPr lang="en-US" b="1" dirty="0"/>
              <a:t>can be configured to restart (cycle)</a:t>
            </a:r>
            <a:r>
              <a:rPr lang="en-US" dirty="0"/>
              <a:t> when exhausted. Sequences, unlike identity columns, </a:t>
            </a:r>
            <a:r>
              <a:rPr lang="en-US" b="1" dirty="0"/>
              <a:t>are not associated with specific tables.</a:t>
            </a:r>
            <a:r>
              <a:rPr lang="en-US" dirty="0"/>
              <a:t> Applications refer to a sequence object to retrieve its next value. The relationship between sequences and tables is controlled by the application. User applications can reference a sequence object and coordinate the values across multiple rows and tables.</a:t>
            </a:r>
            <a:endParaRPr lang="pl-PL" dirty="0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16</a:t>
            </a:fld>
            <a:endParaRPr lang="en-US" dirty="0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Developing SQL Databases</a:t>
            </a:r>
            <a:endParaRPr lang="en-US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692EA653-8FDE-453A-B669-561099C98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3156" y="3268761"/>
            <a:ext cx="5390979" cy="2880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7394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ole tekstowe 8"/>
          <p:cNvSpPr txBox="1"/>
          <p:nvPr/>
        </p:nvSpPr>
        <p:spPr>
          <a:xfrm>
            <a:off x="604008" y="662730"/>
            <a:ext cx="4890782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2400" b="1" dirty="0"/>
              <a:t>ROW/PAGE COMPRESSION</a:t>
            </a:r>
          </a:p>
          <a:p>
            <a:pPr lvl="1" algn="just"/>
            <a:r>
              <a:rPr lang="en-US" dirty="0"/>
              <a:t>You can compress the data in a table, in addition to the indexes, to get more efficient storage</a:t>
            </a:r>
            <a:r>
              <a:rPr lang="pl-PL" dirty="0"/>
              <a:t>. </a:t>
            </a:r>
            <a:r>
              <a:rPr lang="en-US" dirty="0"/>
              <a:t>Table compression has two levels:</a:t>
            </a:r>
            <a:endParaRPr lang="pl-PL" dirty="0"/>
          </a:p>
          <a:p>
            <a:pPr lvl="1" algn="just"/>
            <a:endParaRPr lang="en-US" dirty="0"/>
          </a:p>
          <a:p>
            <a:pPr marL="800100" lvl="1" indent="-342900" algn="just">
              <a:buFont typeface="+mj-lt"/>
              <a:buAutoNum type="arabicPeriod"/>
            </a:pPr>
            <a:r>
              <a:rPr lang="en-US" dirty="0"/>
              <a:t>Row For row-level compression, SQL Server applies a more compact storage format</a:t>
            </a:r>
            <a:r>
              <a:rPr lang="pl-PL" dirty="0"/>
              <a:t> </a:t>
            </a:r>
            <a:r>
              <a:rPr lang="en-US" dirty="0"/>
              <a:t>to each row of a table.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n-US" dirty="0"/>
              <a:t>Page Page-level compression includes row-level plus additional compression algorithms</a:t>
            </a:r>
            <a:r>
              <a:rPr lang="pl-PL" dirty="0"/>
              <a:t> </a:t>
            </a:r>
            <a:r>
              <a:rPr lang="en-US" dirty="0"/>
              <a:t>that can be performed at the page level.</a:t>
            </a:r>
            <a:endParaRPr lang="pl-PL" dirty="0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17</a:t>
            </a:fld>
            <a:endParaRPr lang="en-US" dirty="0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Developing SQL Databases</a:t>
            </a:r>
            <a:endParaRPr lang="en-US" dirty="0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D162BF0A-97E9-42E6-B0D2-F9796FD7E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5918" y="662730"/>
            <a:ext cx="5198222" cy="1832663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1BE94B18-3EEC-4A0F-AB36-BC8DBB7B16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5918" y="2495393"/>
            <a:ext cx="5198222" cy="1820415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61021C1C-3E54-438E-8F8D-89DABAB642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5918" y="4399549"/>
            <a:ext cx="4778343" cy="1748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137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3200" b="1" dirty="0"/>
              <a:t>CONSTRAINTS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NOT NULL</a:t>
            </a:r>
          </a:p>
          <a:p>
            <a:r>
              <a:rPr lang="pl-PL" dirty="0"/>
              <a:t>UNIQUE</a:t>
            </a:r>
          </a:p>
          <a:p>
            <a:r>
              <a:rPr lang="pl-PL" dirty="0"/>
              <a:t>CHECK</a:t>
            </a:r>
          </a:p>
          <a:p>
            <a:r>
              <a:rPr lang="pl-PL" dirty="0"/>
              <a:t>DEFAULT</a:t>
            </a:r>
          </a:p>
          <a:p>
            <a:r>
              <a:rPr lang="pl-PL" dirty="0"/>
              <a:t>PRIMARY KEY</a:t>
            </a:r>
          </a:p>
          <a:p>
            <a:r>
              <a:rPr lang="pl-PL" dirty="0"/>
              <a:t>FOREIGN KEY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Developing SQL Databases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327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ole tekstowe 8"/>
          <p:cNvSpPr txBox="1"/>
          <p:nvPr/>
        </p:nvSpPr>
        <p:spPr>
          <a:xfrm>
            <a:off x="604007" y="662730"/>
            <a:ext cx="9991288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2800" b="1" dirty="0"/>
              <a:t>CONSTRAINTS</a:t>
            </a:r>
          </a:p>
          <a:p>
            <a:pPr lvl="1" algn="just"/>
            <a:r>
              <a:rPr lang="en-GB" dirty="0"/>
              <a:t>SQL constraints are used to specify rules for the data in a table.</a:t>
            </a:r>
            <a:endParaRPr lang="pl-PL" dirty="0"/>
          </a:p>
          <a:p>
            <a:pPr lvl="1" algn="just"/>
            <a:endParaRPr lang="en-GB" dirty="0"/>
          </a:p>
          <a:p>
            <a:pPr lvl="1" algn="just"/>
            <a:r>
              <a:rPr lang="en-GB" dirty="0"/>
              <a:t>If there is any violation between the constraint and the data action, the action is aborted by the constraint.</a:t>
            </a:r>
            <a:r>
              <a:rPr lang="pl-PL" dirty="0"/>
              <a:t> </a:t>
            </a:r>
            <a:r>
              <a:rPr lang="en-GB" dirty="0"/>
              <a:t>Constraints can be specified when the table is created (inside the CREATE TABLE statement) or after the table is created (inside the ALTER TABLE statement).</a:t>
            </a:r>
            <a:endParaRPr lang="pl-PL" dirty="0"/>
          </a:p>
          <a:p>
            <a:pPr lvl="1" algn="just"/>
            <a:endParaRPr lang="pl-PL" dirty="0"/>
          </a:p>
          <a:p>
            <a:pPr lvl="1" algn="just"/>
            <a:r>
              <a:rPr lang="en-GB" dirty="0"/>
              <a:t>In SQL, we have the following constraints:</a:t>
            </a:r>
          </a:p>
          <a:p>
            <a:pPr lvl="1" algn="just"/>
            <a:endParaRPr lang="en-GB" dirty="0"/>
          </a:p>
          <a:p>
            <a:pPr lvl="1" algn="just"/>
            <a:r>
              <a:rPr lang="en-GB" b="1" dirty="0"/>
              <a:t>NOT NULL</a:t>
            </a:r>
            <a:r>
              <a:rPr lang="pl-PL" b="1" dirty="0"/>
              <a:t>:</a:t>
            </a:r>
            <a:r>
              <a:rPr lang="pl-PL" dirty="0"/>
              <a:t>	</a:t>
            </a:r>
            <a:r>
              <a:rPr lang="en-GB" dirty="0"/>
              <a:t>Indicates that a column cannot store NULL value</a:t>
            </a:r>
          </a:p>
          <a:p>
            <a:pPr lvl="1" algn="just"/>
            <a:r>
              <a:rPr lang="en-GB" b="1" dirty="0"/>
              <a:t>UNIQUE</a:t>
            </a:r>
            <a:r>
              <a:rPr lang="pl-PL" b="1" dirty="0"/>
              <a:t>:	</a:t>
            </a:r>
            <a:r>
              <a:rPr lang="en-GB" dirty="0"/>
              <a:t>Ensures that each row for a column must have a unique value</a:t>
            </a:r>
          </a:p>
          <a:p>
            <a:pPr lvl="1" algn="just"/>
            <a:r>
              <a:rPr lang="en-GB" b="1" dirty="0"/>
              <a:t>CHECK</a:t>
            </a:r>
            <a:r>
              <a:rPr lang="pl-PL" b="1" dirty="0"/>
              <a:t>:</a:t>
            </a:r>
            <a:r>
              <a:rPr lang="pl-PL" dirty="0"/>
              <a:t>		</a:t>
            </a:r>
            <a:r>
              <a:rPr lang="en-GB" dirty="0"/>
              <a:t>Ensures that the value in a column meets a specific condition</a:t>
            </a:r>
          </a:p>
          <a:p>
            <a:pPr lvl="1" algn="just"/>
            <a:r>
              <a:rPr lang="en-GB" b="1" dirty="0"/>
              <a:t>DEFAULT</a:t>
            </a:r>
            <a:r>
              <a:rPr lang="pl-PL" b="1" dirty="0"/>
              <a:t>:</a:t>
            </a:r>
            <a:r>
              <a:rPr lang="pl-PL" dirty="0"/>
              <a:t>	</a:t>
            </a:r>
            <a:r>
              <a:rPr lang="en-GB" dirty="0"/>
              <a:t>Specifies a default value for a column</a:t>
            </a:r>
            <a:endParaRPr lang="pl-PL" dirty="0"/>
          </a:p>
          <a:p>
            <a:pPr lvl="1" algn="just"/>
            <a:endParaRPr lang="en-GB" dirty="0"/>
          </a:p>
          <a:p>
            <a:pPr lvl="1" algn="just"/>
            <a:r>
              <a:rPr lang="en-GB" b="1" dirty="0"/>
              <a:t>PRIMARY KEY</a:t>
            </a:r>
            <a:r>
              <a:rPr lang="pl-PL" b="1" dirty="0"/>
              <a:t>:</a:t>
            </a:r>
            <a:r>
              <a:rPr lang="pl-PL" dirty="0"/>
              <a:t>	</a:t>
            </a:r>
            <a:r>
              <a:rPr lang="en-GB" dirty="0"/>
              <a:t>A combination of a NOT NULL and UNIQUE. Ensures that a column (or combination of two or more columns) have a unique identity which helps to find a particular record in a table more easily and quickly</a:t>
            </a:r>
          </a:p>
          <a:p>
            <a:pPr lvl="1" algn="just"/>
            <a:r>
              <a:rPr lang="en-GB" b="1" dirty="0"/>
              <a:t>FOREIGN KEY</a:t>
            </a:r>
            <a:r>
              <a:rPr lang="pl-PL" b="1" dirty="0"/>
              <a:t>:</a:t>
            </a:r>
            <a:r>
              <a:rPr lang="pl-PL" dirty="0"/>
              <a:t>	</a:t>
            </a:r>
            <a:r>
              <a:rPr lang="en-GB" dirty="0"/>
              <a:t>Ensure the referential integrity of the data in one table to match values in another table</a:t>
            </a:r>
            <a:endParaRPr lang="pl-PL" dirty="0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Developing SQL Databases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328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ole tekstowe 8"/>
          <p:cNvSpPr txBox="1"/>
          <p:nvPr/>
        </p:nvSpPr>
        <p:spPr>
          <a:xfrm>
            <a:off x="604007" y="662730"/>
            <a:ext cx="999128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/>
              <a:t>CONSTRAINTS</a:t>
            </a:r>
          </a:p>
          <a:p>
            <a:pPr lvl="1"/>
            <a:endParaRPr lang="pl-PL" dirty="0"/>
          </a:p>
        </p:txBody>
      </p:sp>
      <p:sp>
        <p:nvSpPr>
          <p:cNvPr id="11" name="Symbol zastępczy numeru slajdu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  <p:sp>
        <p:nvSpPr>
          <p:cNvPr id="12" name="Symbol zastępczy stopki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Developing SQL Databases</a:t>
            </a:r>
            <a:endParaRPr lang="en-US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54C78A52-CF37-4B8A-A66D-F301B7C53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4921" y="1606245"/>
            <a:ext cx="9300210" cy="460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621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ole tekstowe 8"/>
          <p:cNvSpPr txBox="1"/>
          <p:nvPr/>
        </p:nvSpPr>
        <p:spPr>
          <a:xfrm>
            <a:off x="604007" y="662730"/>
            <a:ext cx="9991288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b="1" dirty="0" err="1"/>
              <a:t>Primary</a:t>
            </a:r>
            <a:r>
              <a:rPr lang="pl-PL" sz="3200" b="1" dirty="0"/>
              <a:t> </a:t>
            </a:r>
            <a:r>
              <a:rPr lang="pl-PL" sz="3200" b="1" dirty="0" err="1"/>
              <a:t>Key</a:t>
            </a:r>
            <a:endParaRPr lang="pl-PL" sz="3200" b="1" dirty="0"/>
          </a:p>
          <a:p>
            <a:pPr lvl="1"/>
            <a:r>
              <a:rPr lang="en-US" dirty="0"/>
              <a:t>Perhaps the most important concept of designing any database table is ensuring that it has a</a:t>
            </a:r>
            <a:r>
              <a:rPr lang="pl-PL" dirty="0"/>
              <a:t> </a:t>
            </a:r>
            <a:r>
              <a:rPr lang="en-US" dirty="0"/>
              <a:t>primary key – an attribute or set of attributes that can be used to uniquely identify each row.</a:t>
            </a:r>
          </a:p>
          <a:p>
            <a:pPr lvl="1"/>
            <a:r>
              <a:rPr lang="en-US" dirty="0"/>
              <a:t>Every table must have a primary key; without a primary key, it’s not a valid table.</a:t>
            </a:r>
            <a:r>
              <a:rPr lang="pl-PL" dirty="0"/>
              <a:t> </a:t>
            </a:r>
          </a:p>
          <a:p>
            <a:pPr lvl="1"/>
            <a:endParaRPr lang="pl-PL" dirty="0"/>
          </a:p>
          <a:p>
            <a:pPr lvl="1"/>
            <a:r>
              <a:rPr lang="en-US" dirty="0"/>
              <a:t>By definition, a primary key</a:t>
            </a:r>
            <a:r>
              <a:rPr lang="pl-PL" dirty="0"/>
              <a:t>: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must be </a:t>
            </a:r>
            <a:r>
              <a:rPr lang="en-US" b="1" dirty="0"/>
              <a:t>unique</a:t>
            </a:r>
            <a:r>
              <a:rPr lang="en-US" dirty="0"/>
              <a:t> </a:t>
            </a:r>
            <a:endParaRPr lang="pl-PL" dirty="0"/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must have a value that is </a:t>
            </a:r>
            <a:r>
              <a:rPr lang="en-US" b="1" dirty="0"/>
              <a:t>not null</a:t>
            </a:r>
            <a:endParaRPr lang="pl-PL" b="1" dirty="0"/>
          </a:p>
          <a:p>
            <a:pPr lvl="1"/>
            <a:endParaRPr lang="pl-PL" b="1" dirty="0"/>
          </a:p>
          <a:p>
            <a:pPr lvl="1"/>
            <a:r>
              <a:rPr lang="en-US" dirty="0"/>
              <a:t>In some tables, there might be multiple possible primary keys to choose from, such as employee number, driver’s license number, or another government-issued number such as a Social Security Number (SSN). </a:t>
            </a:r>
            <a:endParaRPr lang="pl-PL" dirty="0"/>
          </a:p>
          <a:p>
            <a:pPr lvl="1"/>
            <a:endParaRPr lang="en-US" dirty="0"/>
          </a:p>
          <a:p>
            <a:pPr lvl="1"/>
            <a:r>
              <a:rPr lang="en-US" dirty="0"/>
              <a:t>In this case, all the potential primary keys are known as </a:t>
            </a:r>
            <a:r>
              <a:rPr lang="en-US" b="1" dirty="0"/>
              <a:t>candidate keys</a:t>
            </a:r>
            <a:r>
              <a:rPr lang="en-US" dirty="0"/>
              <a:t>.</a:t>
            </a:r>
            <a:endParaRPr lang="pl-PL" dirty="0"/>
          </a:p>
          <a:p>
            <a:pPr lvl="1"/>
            <a:endParaRPr lang="en-US" dirty="0"/>
          </a:p>
          <a:p>
            <a:pPr lvl="1"/>
            <a:r>
              <a:rPr lang="en-US" dirty="0"/>
              <a:t>Candidate keys that are not selected as the primary key are then known as </a:t>
            </a:r>
            <a:r>
              <a:rPr lang="en-US" b="1" dirty="0"/>
              <a:t>alternate keys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endParaRPr lang="en-GB" dirty="0"/>
          </a:p>
        </p:txBody>
      </p:sp>
      <p:sp>
        <p:nvSpPr>
          <p:cNvPr id="11" name="Symbol zastępczy numeru slajdu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  <p:sp>
        <p:nvSpPr>
          <p:cNvPr id="12" name="Symbol zastępczy stopki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Developing SQL Databases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672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ole tekstowe 8"/>
          <p:cNvSpPr txBox="1"/>
          <p:nvPr/>
        </p:nvSpPr>
        <p:spPr>
          <a:xfrm>
            <a:off x="604007" y="662730"/>
            <a:ext cx="999128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b="1" dirty="0" err="1"/>
              <a:t>Primary</a:t>
            </a:r>
            <a:r>
              <a:rPr lang="pl-PL" sz="3200" b="1" dirty="0"/>
              <a:t> </a:t>
            </a:r>
            <a:r>
              <a:rPr lang="pl-PL" sz="3200" b="1" dirty="0" err="1"/>
              <a:t>Key</a:t>
            </a:r>
            <a:endParaRPr lang="pl-PL" sz="3200" b="1" dirty="0"/>
          </a:p>
          <a:p>
            <a:pPr lvl="1"/>
            <a:r>
              <a:rPr lang="pl-PL" dirty="0"/>
              <a:t>C</a:t>
            </a:r>
            <a:r>
              <a:rPr lang="en-US" dirty="0" err="1"/>
              <a:t>reating</a:t>
            </a:r>
            <a:r>
              <a:rPr lang="en-US" dirty="0"/>
              <a:t> a </a:t>
            </a:r>
            <a:r>
              <a:rPr lang="pl-PL" dirty="0" err="1"/>
              <a:t>primary</a:t>
            </a:r>
            <a:r>
              <a:rPr lang="en-US" dirty="0"/>
              <a:t> key constraint </a:t>
            </a:r>
            <a:r>
              <a:rPr lang="en-US" b="1" dirty="0"/>
              <a:t>automatically create</a:t>
            </a:r>
            <a:r>
              <a:rPr lang="pl-PL" b="1" dirty="0"/>
              <a:t>s</a:t>
            </a:r>
            <a:r>
              <a:rPr lang="en-US" b="1" dirty="0"/>
              <a:t> a corresponding index</a:t>
            </a:r>
            <a:r>
              <a:rPr lang="en-US" dirty="0"/>
              <a:t>.</a:t>
            </a:r>
            <a:endParaRPr lang="en-GB" dirty="0"/>
          </a:p>
          <a:p>
            <a:endParaRPr lang="pl-PL" sz="3200" b="1" dirty="0"/>
          </a:p>
        </p:txBody>
      </p:sp>
      <p:sp>
        <p:nvSpPr>
          <p:cNvPr id="11" name="Symbol zastępczy numeru slajdu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  <p:sp>
        <p:nvSpPr>
          <p:cNvPr id="12" name="Symbol zastępczy stopki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Developing SQL Databases</a:t>
            </a:r>
            <a:endParaRPr lang="en-US" dirty="0"/>
          </a:p>
        </p:txBody>
      </p:sp>
      <p:sp>
        <p:nvSpPr>
          <p:cNvPr id="5" name="Prostokąt 4"/>
          <p:cNvSpPr/>
          <p:nvPr/>
        </p:nvSpPr>
        <p:spPr>
          <a:xfrm>
            <a:off x="1090569" y="1783064"/>
            <a:ext cx="536828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tab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le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_PK</a:t>
            </a:r>
          </a:p>
          <a:p>
            <a:r>
              <a:rPr lang="en-GB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GB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ol_int1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l-PL" sz="16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GB" sz="16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r>
              <a:rPr lang="pl-PL" sz="1600" dirty="0">
                <a:solidFill>
                  <a:srgbClr val="808080"/>
                </a:solidFill>
                <a:latin typeface="Consolas" panose="020B0609020204030204" pitchFamily="49" charset="0"/>
              </a:rPr>
              <a:t>	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PRIMARY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KEY</a:t>
            </a:r>
            <a:r>
              <a:rPr lang="en-GB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GB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ol_int2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l-PL" sz="16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GB" sz="1600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endParaRPr lang="en-GB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GB" sz="1600" dirty="0"/>
          </a:p>
          <a:p>
            <a:endParaRPr lang="pl-PL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tab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le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_PK2</a:t>
            </a:r>
          </a:p>
          <a:p>
            <a:r>
              <a:rPr lang="en-GB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GB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ol_int1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l-PL" sz="16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GB" sz="16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GB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ol_int2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l-PL" sz="16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GB" sz="1600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endParaRPr lang="en-GB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GB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GB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ALTER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tab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le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_PK2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ADD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CONSTRAINT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PK2_</a:t>
            </a:r>
            <a:r>
              <a:rPr lang="pl-PL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key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pl-PL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PRIMARY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KEY </a:t>
            </a:r>
            <a:r>
              <a:rPr lang="pl-PL" sz="16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ol_int1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GB" sz="1600" dirty="0"/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8853" y="1783064"/>
            <a:ext cx="3657600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589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ole tekstowe 8"/>
          <p:cNvSpPr txBox="1"/>
          <p:nvPr/>
        </p:nvSpPr>
        <p:spPr>
          <a:xfrm>
            <a:off x="604007" y="662730"/>
            <a:ext cx="999128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b="1" dirty="0" err="1"/>
              <a:t>Composite</a:t>
            </a:r>
            <a:r>
              <a:rPr lang="pl-PL" sz="3200" b="1" dirty="0"/>
              <a:t> </a:t>
            </a:r>
            <a:r>
              <a:rPr lang="pl-PL" sz="3200" b="1" dirty="0" err="1"/>
              <a:t>Primary</a:t>
            </a:r>
            <a:r>
              <a:rPr lang="pl-PL" sz="3200" b="1" dirty="0"/>
              <a:t> </a:t>
            </a:r>
            <a:r>
              <a:rPr lang="pl-PL" sz="3200" b="1" dirty="0" err="1"/>
              <a:t>Key</a:t>
            </a:r>
            <a:endParaRPr lang="pl-PL" sz="3200" b="1" dirty="0"/>
          </a:p>
          <a:p>
            <a:pPr lvl="1"/>
            <a:r>
              <a:rPr lang="en-US" dirty="0"/>
              <a:t>A composite primary key occurs when you define </a:t>
            </a:r>
            <a:r>
              <a:rPr lang="en-US" b="1" dirty="0"/>
              <a:t>more than one column </a:t>
            </a:r>
            <a:r>
              <a:rPr lang="en-US" dirty="0"/>
              <a:t>as your primary key.</a:t>
            </a:r>
            <a:endParaRPr lang="pl-PL" dirty="0"/>
          </a:p>
        </p:txBody>
      </p:sp>
      <p:sp>
        <p:nvSpPr>
          <p:cNvPr id="11" name="Symbol zastępczy numeru slajdu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  <p:sp>
        <p:nvSpPr>
          <p:cNvPr id="12" name="Symbol zastępczy stopki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Developing SQL Databases</a:t>
            </a:r>
            <a:endParaRPr lang="en-US" dirty="0"/>
          </a:p>
        </p:txBody>
      </p:sp>
      <p:sp>
        <p:nvSpPr>
          <p:cNvPr id="4" name="Prostokąt 3"/>
          <p:cNvSpPr/>
          <p:nvPr/>
        </p:nvSpPr>
        <p:spPr>
          <a:xfrm>
            <a:off x="1065402" y="1704915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CurrencyRate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CurrencyRateDate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[DATETIME] 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FromCurrencyCode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[NCHAR]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ToCurrencyCode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[NCHAR]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	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AverageRate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[MONEY]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EndOfDayRate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[MONEY]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CONSTRAINT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PK_Curr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PRIMARY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KEY 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	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CurrencyRateDate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lvl="5"/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FromCurrencyCode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5"/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ToCurrencyCode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en-GB" dirty="0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1402" y="1704915"/>
            <a:ext cx="4821234" cy="4471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220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ole tekstowe 8"/>
          <p:cNvSpPr txBox="1"/>
          <p:nvPr/>
        </p:nvSpPr>
        <p:spPr>
          <a:xfrm>
            <a:off x="604007" y="662730"/>
            <a:ext cx="9991288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b="1" dirty="0" err="1"/>
              <a:t>Foreign</a:t>
            </a:r>
            <a:r>
              <a:rPr lang="pl-PL" sz="3200" b="1" dirty="0"/>
              <a:t> </a:t>
            </a:r>
            <a:r>
              <a:rPr lang="pl-PL" sz="3200" b="1" dirty="0" err="1"/>
              <a:t>Key</a:t>
            </a:r>
            <a:endParaRPr lang="pl-PL" sz="3200" b="1" dirty="0"/>
          </a:p>
          <a:p>
            <a:pPr lvl="1"/>
            <a:r>
              <a:rPr lang="en-US" dirty="0"/>
              <a:t>A foreign key (FK) is a </a:t>
            </a:r>
            <a:r>
              <a:rPr lang="en-US" b="1" dirty="0"/>
              <a:t>column or combination of columns </a:t>
            </a:r>
            <a:r>
              <a:rPr lang="en-US" dirty="0"/>
              <a:t>that is used to establish and enforce a link between the data in two tables to control the data that can be stored in the foreign key table. </a:t>
            </a:r>
            <a:endParaRPr lang="pl-PL" dirty="0"/>
          </a:p>
          <a:p>
            <a:pPr lvl="1"/>
            <a:endParaRPr lang="pl-PL" dirty="0"/>
          </a:p>
          <a:p>
            <a:pPr lvl="1"/>
            <a:r>
              <a:rPr lang="en-US" dirty="0"/>
              <a:t>In a foreign key reference, a link is created between two tables when the column or columns that hold the primary key value for one table are referenced by the column or columns in another table.</a:t>
            </a:r>
            <a:r>
              <a:rPr lang="pl-PL" dirty="0"/>
              <a:t> </a:t>
            </a:r>
            <a:r>
              <a:rPr lang="en-US" dirty="0"/>
              <a:t>This column becomes a foreign key in the second table.</a:t>
            </a:r>
          </a:p>
          <a:p>
            <a:pPr lvl="1"/>
            <a:endParaRPr lang="pl-PL" dirty="0"/>
          </a:p>
          <a:p>
            <a:pPr lvl="1"/>
            <a:r>
              <a:rPr lang="en-US" dirty="0"/>
              <a:t>Unlike primary key constraints, creating a foreign key constraint </a:t>
            </a:r>
            <a:r>
              <a:rPr lang="en-US" b="1" dirty="0"/>
              <a:t>does not automatically create a corresponding index</a:t>
            </a:r>
            <a:r>
              <a:rPr lang="en-US" dirty="0"/>
              <a:t>.</a:t>
            </a:r>
            <a:endParaRPr lang="en-GB" dirty="0"/>
          </a:p>
        </p:txBody>
      </p:sp>
      <p:sp>
        <p:nvSpPr>
          <p:cNvPr id="11" name="Symbol zastępczy numeru slajdu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  <p:sp>
        <p:nvSpPr>
          <p:cNvPr id="12" name="Symbol zastępczy stopki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Developing SQL Databases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938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ole tekstowe 8"/>
          <p:cNvSpPr txBox="1"/>
          <p:nvPr/>
        </p:nvSpPr>
        <p:spPr>
          <a:xfrm>
            <a:off x="604007" y="662730"/>
            <a:ext cx="9991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b="1" dirty="0" err="1"/>
              <a:t>Foreign</a:t>
            </a:r>
            <a:r>
              <a:rPr lang="pl-PL" sz="3200" b="1" dirty="0"/>
              <a:t> </a:t>
            </a:r>
            <a:r>
              <a:rPr lang="pl-PL" sz="3200" b="1" dirty="0" err="1"/>
              <a:t>Key</a:t>
            </a:r>
            <a:endParaRPr lang="pl-PL" sz="3200" b="1" dirty="0"/>
          </a:p>
        </p:txBody>
      </p:sp>
      <p:sp>
        <p:nvSpPr>
          <p:cNvPr id="11" name="Symbol zastępczy numeru slajdu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  <p:sp>
        <p:nvSpPr>
          <p:cNvPr id="12" name="Symbol zastępczy stopki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Developing SQL Databases</a:t>
            </a:r>
            <a:endParaRPr lang="en-US" dirty="0"/>
          </a:p>
        </p:txBody>
      </p:sp>
      <p:sp>
        <p:nvSpPr>
          <p:cNvPr id="5" name="Prostokąt 4"/>
          <p:cNvSpPr/>
          <p:nvPr/>
        </p:nvSpPr>
        <p:spPr>
          <a:xfrm>
            <a:off x="956344" y="1562853"/>
            <a:ext cx="6613191" cy="4478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5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GB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500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GB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tab_pracownicy</a:t>
            </a:r>
            <a:endParaRPr lang="en-GB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5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GB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GB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prac_ID</a:t>
            </a:r>
            <a:r>
              <a:rPr lang="pl-PL" sz="15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GB" sz="15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n-GB" sz="15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1500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lang="en-GB" sz="15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pl-PL" sz="1500" dirty="0">
                <a:solidFill>
                  <a:srgbClr val="808080"/>
                </a:solidFill>
                <a:latin typeface="Consolas" panose="020B0609020204030204" pitchFamily="49" charset="0"/>
              </a:rPr>
              <a:t>	</a:t>
            </a:r>
            <a:r>
              <a:rPr lang="en-GB" sz="1500" dirty="0">
                <a:solidFill>
                  <a:srgbClr val="0000FF"/>
                </a:solidFill>
                <a:latin typeface="Consolas" panose="020B0609020204030204" pitchFamily="49" charset="0"/>
              </a:rPr>
              <a:t>PRIMARY</a:t>
            </a:r>
            <a:r>
              <a:rPr lang="en-GB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500" dirty="0">
                <a:solidFill>
                  <a:srgbClr val="0000FF"/>
                </a:solidFill>
                <a:latin typeface="Consolas" panose="020B0609020204030204" pitchFamily="49" charset="0"/>
              </a:rPr>
              <a:t>KEY</a:t>
            </a:r>
            <a:r>
              <a:rPr lang="en-GB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5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GB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5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GB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GB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prac_Imie</a:t>
            </a:r>
            <a:r>
              <a:rPr lang="pl-PL" sz="15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GB" sz="15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n-GB" sz="15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1500" dirty="0">
                <a:solidFill>
                  <a:srgbClr val="000000"/>
                </a:solidFill>
                <a:latin typeface="Consolas" panose="020B0609020204030204" pitchFamily="49" charset="0"/>
              </a:rPr>
              <a:t>100</a:t>
            </a:r>
            <a:r>
              <a:rPr lang="en-GB" sz="1500" dirty="0">
                <a:solidFill>
                  <a:srgbClr val="808080"/>
                </a:solidFill>
                <a:latin typeface="Consolas" panose="020B0609020204030204" pitchFamily="49" charset="0"/>
              </a:rPr>
              <a:t>)NULL,</a:t>
            </a:r>
            <a:endParaRPr lang="en-GB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GB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prac_Nazwisko</a:t>
            </a:r>
            <a:r>
              <a:rPr lang="pl-PL" sz="15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GB" sz="15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n-GB" sz="15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1500" dirty="0">
                <a:solidFill>
                  <a:srgbClr val="000000"/>
                </a:solidFill>
                <a:latin typeface="Consolas" panose="020B0609020204030204" pitchFamily="49" charset="0"/>
              </a:rPr>
              <a:t>100</a:t>
            </a:r>
            <a:r>
              <a:rPr lang="en-GB" sz="1500" dirty="0">
                <a:solidFill>
                  <a:srgbClr val="808080"/>
                </a:solidFill>
                <a:latin typeface="Consolas" panose="020B0609020204030204" pitchFamily="49" charset="0"/>
              </a:rPr>
              <a:t>)NULL</a:t>
            </a:r>
            <a:endParaRPr lang="en-GB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5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GB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GB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5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GB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500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GB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tab_klienci</a:t>
            </a:r>
            <a:endParaRPr lang="en-GB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5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GB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GB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klient_ID</a:t>
            </a:r>
            <a:r>
              <a:rPr lang="pl-PL" sz="15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GB" sz="15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n-GB" sz="15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1500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lang="en-GB" sz="15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GB" sz="1500" dirty="0">
                <a:solidFill>
                  <a:srgbClr val="0000FF"/>
                </a:solidFill>
                <a:latin typeface="Consolas" panose="020B0609020204030204" pitchFamily="49" charset="0"/>
              </a:rPr>
              <a:t>PRIMARY</a:t>
            </a:r>
            <a:r>
              <a:rPr lang="en-GB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500" dirty="0">
                <a:solidFill>
                  <a:srgbClr val="0000FF"/>
                </a:solidFill>
                <a:latin typeface="Consolas" panose="020B0609020204030204" pitchFamily="49" charset="0"/>
              </a:rPr>
              <a:t>KEY</a:t>
            </a:r>
            <a:r>
              <a:rPr lang="en-GB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5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GB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5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GB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GB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klient_Imie</a:t>
            </a:r>
            <a:r>
              <a:rPr lang="pl-PL" sz="15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GB" sz="15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n-GB" sz="15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1500" dirty="0">
                <a:solidFill>
                  <a:srgbClr val="000000"/>
                </a:solidFill>
                <a:latin typeface="Consolas" panose="020B0609020204030204" pitchFamily="49" charset="0"/>
              </a:rPr>
              <a:t>100</a:t>
            </a:r>
            <a:r>
              <a:rPr lang="en-GB" sz="1500" dirty="0">
                <a:solidFill>
                  <a:srgbClr val="808080"/>
                </a:solidFill>
                <a:latin typeface="Consolas" panose="020B0609020204030204" pitchFamily="49" charset="0"/>
              </a:rPr>
              <a:t>)NULL,</a:t>
            </a:r>
            <a:endParaRPr lang="en-GB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GB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klient_Nazwisko</a:t>
            </a:r>
            <a:r>
              <a:rPr lang="pl-PL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GB" sz="15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n-GB" sz="15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1500" dirty="0">
                <a:solidFill>
                  <a:srgbClr val="000000"/>
                </a:solidFill>
                <a:latin typeface="Consolas" panose="020B0609020204030204" pitchFamily="49" charset="0"/>
              </a:rPr>
              <a:t>100</a:t>
            </a:r>
            <a:r>
              <a:rPr lang="en-GB" sz="1500" dirty="0">
                <a:solidFill>
                  <a:srgbClr val="808080"/>
                </a:solidFill>
                <a:latin typeface="Consolas" panose="020B0609020204030204" pitchFamily="49" charset="0"/>
              </a:rPr>
              <a:t>)NULL,</a:t>
            </a:r>
            <a:endParaRPr lang="en-GB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GB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prac_ID</a:t>
            </a:r>
            <a:r>
              <a:rPr lang="pl-PL" sz="15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GB" sz="15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n-GB" sz="15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1500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lang="en-GB" sz="15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GB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5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GB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GB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500" dirty="0">
                <a:solidFill>
                  <a:srgbClr val="0000FF"/>
                </a:solidFill>
                <a:latin typeface="Consolas" panose="020B0609020204030204" pitchFamily="49" charset="0"/>
              </a:rPr>
              <a:t>ALTER</a:t>
            </a:r>
            <a:r>
              <a:rPr lang="en-GB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500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pl-PL" sz="15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GB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tab_klienci</a:t>
            </a:r>
            <a:endParaRPr lang="en-GB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500" dirty="0">
                <a:solidFill>
                  <a:srgbClr val="0000FF"/>
                </a:solidFill>
                <a:latin typeface="Consolas" panose="020B0609020204030204" pitchFamily="49" charset="0"/>
              </a:rPr>
              <a:t>ADD</a:t>
            </a:r>
            <a:r>
              <a:rPr lang="en-GB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500" dirty="0">
                <a:solidFill>
                  <a:srgbClr val="0000FF"/>
                </a:solidFill>
                <a:latin typeface="Consolas" panose="020B0609020204030204" pitchFamily="49" charset="0"/>
              </a:rPr>
              <a:t>CONSTRAINT</a:t>
            </a:r>
            <a:r>
              <a:rPr lang="pl-PL" sz="15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GB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prac_ID_klienci_pracownicy</a:t>
            </a:r>
            <a:endParaRPr lang="en-GB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500" dirty="0">
                <a:solidFill>
                  <a:srgbClr val="0000FF"/>
                </a:solidFill>
                <a:latin typeface="Consolas" panose="020B0609020204030204" pitchFamily="49" charset="0"/>
              </a:rPr>
              <a:t>FOREIGN</a:t>
            </a:r>
            <a:r>
              <a:rPr lang="en-GB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500" dirty="0">
                <a:solidFill>
                  <a:srgbClr val="0000FF"/>
                </a:solidFill>
                <a:latin typeface="Consolas" panose="020B0609020204030204" pitchFamily="49" charset="0"/>
              </a:rPr>
              <a:t>KEY</a:t>
            </a:r>
            <a:r>
              <a:rPr lang="pl-PL" sz="15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GB" sz="15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prac_ID</a:t>
            </a:r>
            <a:r>
              <a:rPr lang="en-GB" sz="15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GB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500" dirty="0">
                <a:solidFill>
                  <a:srgbClr val="0000FF"/>
                </a:solidFill>
                <a:latin typeface="Consolas" panose="020B0609020204030204" pitchFamily="49" charset="0"/>
              </a:rPr>
              <a:t>REFERENCES</a:t>
            </a:r>
            <a:r>
              <a:rPr lang="pl-PL" sz="15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GB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tab_pracownicy</a:t>
            </a:r>
            <a:r>
              <a:rPr lang="en-GB" sz="15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prac_ID</a:t>
            </a:r>
            <a:r>
              <a:rPr lang="en-GB" sz="15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GB" sz="1500" dirty="0"/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9535" y="1562853"/>
            <a:ext cx="3600450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131161"/>
      </p:ext>
    </p:extLst>
  </p:cSld>
  <p:clrMapOvr>
    <a:masterClrMapping/>
  </p:clrMapOvr>
</p:sld>
</file>

<file path=ppt/theme/theme1.xml><?xml version="1.0" encoding="utf-8"?>
<a:theme xmlns:a="http://schemas.openxmlformats.org/drawingml/2006/main" name="Ramka">
  <a:themeElements>
    <a:clrScheme name="Ramka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Ramka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Ramka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1065</TotalTime>
  <Words>1122</Words>
  <Application>Microsoft Office PowerPoint</Application>
  <PresentationFormat>Panoramiczny</PresentationFormat>
  <Paragraphs>182</Paragraphs>
  <Slides>17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17</vt:i4>
      </vt:variant>
    </vt:vector>
  </HeadingPairs>
  <TitlesOfParts>
    <vt:vector size="23" baseType="lpstr">
      <vt:lpstr>Arial</vt:lpstr>
      <vt:lpstr>Calibri</vt:lpstr>
      <vt:lpstr>Consolas</vt:lpstr>
      <vt:lpstr>Corbel</vt:lpstr>
      <vt:lpstr>Wingdings 2</vt:lpstr>
      <vt:lpstr>Ramka</vt:lpstr>
      <vt:lpstr>Developing SQL Databases</vt:lpstr>
      <vt:lpstr>CONSTRAINTS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Bonus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Fundamentals</dc:title>
  <dc:creator>Tomek</dc:creator>
  <cp:lastModifiedBy>Tomasz Kostyrka</cp:lastModifiedBy>
  <cp:revision>349</cp:revision>
  <dcterms:created xsi:type="dcterms:W3CDTF">2016-10-31T15:19:50Z</dcterms:created>
  <dcterms:modified xsi:type="dcterms:W3CDTF">2018-08-26T18:08:11Z</dcterms:modified>
</cp:coreProperties>
</file>