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03" r:id="rId1"/>
  </p:sldMasterIdLst>
  <p:notesMasterIdLst>
    <p:notesMasterId r:id="rId13"/>
  </p:notesMasterIdLst>
  <p:sldIdLst>
    <p:sldId id="256" r:id="rId2"/>
    <p:sldId id="313" r:id="rId3"/>
    <p:sldId id="314" r:id="rId4"/>
    <p:sldId id="315" r:id="rId5"/>
    <p:sldId id="316" r:id="rId6"/>
    <p:sldId id="317" r:id="rId7"/>
    <p:sldId id="318" r:id="rId8"/>
    <p:sldId id="319" r:id="rId9"/>
    <p:sldId id="320" r:id="rId10"/>
    <p:sldId id="321" r:id="rId11"/>
    <p:sldId id="32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294" userDrawn="1">
          <p15:clr>
            <a:srgbClr val="A4A3A4"/>
          </p15:clr>
        </p15:guide>
        <p15:guide id="3"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ek" initials="T" lastIdx="1" clrIdx="0">
    <p:extLst>
      <p:ext uri="{19B8F6BF-5375-455C-9EA6-DF929625EA0E}">
        <p15:presenceInfo xmlns:p15="http://schemas.microsoft.com/office/powerpoint/2012/main" userId="Tom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Bez stylu, siatka tabeli">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Styl jasny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Styl jasny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EBBBCC-DAD2-459C-BE2E-F6DE35CF9A28}" styleName="Styl ciemny 2 - Akcent 3/Ak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Styl ciemny 2 - Akcent 1/Ak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Styl ciemny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Styl jasny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 z motywem 1 — Ak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Styl z motywem 1 — Ak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Styl z motywem 1 — Ak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Styl jasny 1 — Ak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Styl jasny 1 — Ak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Styl jasny 1 — Ak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8799B23B-EC83-4686-B30A-512413B5E67A}" styleName="Styl jasny 3 — Ak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Styl pośredni 1 — Ak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Styl pośredni 3 — Ak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8" autoAdjust="0"/>
    <p:restoredTop sz="94660"/>
  </p:normalViewPr>
  <p:slideViewPr>
    <p:cSldViewPr snapToGrid="0">
      <p:cViewPr varScale="1">
        <p:scale>
          <a:sx n="73" d="100"/>
          <a:sy n="73" d="100"/>
        </p:scale>
        <p:origin x="1332" y="66"/>
      </p:cViewPr>
      <p:guideLst>
        <p:guide pos="4294"/>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FB546-F199-4B4F-99BF-57E72CB8BE0D}" type="datetimeFigureOut">
              <a:rPr lang="en-GB" smtClean="0"/>
              <a:t>26/08/2018</a:t>
            </a:fld>
            <a:endParaRPr lang="en-GB"/>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43C7B-64C2-4B21-B7E6-9E6D13FCEBDF}" type="slidenum">
              <a:rPr lang="en-GB" smtClean="0"/>
              <a:t>‹#›</a:t>
            </a:fld>
            <a:endParaRPr lang="en-GB"/>
          </a:p>
        </p:txBody>
      </p:sp>
    </p:spTree>
    <p:extLst>
      <p:ext uri="{BB962C8B-B14F-4D97-AF65-F5344CB8AC3E}">
        <p14:creationId xmlns:p14="http://schemas.microsoft.com/office/powerpoint/2010/main" val="272074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pl-PL"/>
              <a:t>Kliknij, aby edytować styl</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762EC2F3-0632-422C-ADB8-9C061F953E30}" type="datetime1">
              <a:rPr lang="en-US" smtClean="0"/>
              <a:t>8/26/2018</a:t>
            </a:fld>
            <a:endParaRPr lang="en-US" dirty="0"/>
          </a:p>
        </p:txBody>
      </p:sp>
      <p:sp>
        <p:nvSpPr>
          <p:cNvPr id="5" name="Footer Placeholder 4"/>
          <p:cNvSpPr>
            <a:spLocks noGrp="1"/>
          </p:cNvSpPr>
          <p:nvPr>
            <p:ph type="ftr" sz="quarter" idx="11"/>
          </p:nvPr>
        </p:nvSpPr>
        <p:spPr/>
        <p:txBody>
          <a:bodyPr/>
          <a:lstStyle/>
          <a:p>
            <a:r>
              <a:rPr lang="en-US"/>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99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D7026110-76A6-4642-9966-38334C686CB4}" type="datetime1">
              <a:rPr lang="en-US" smtClean="0"/>
              <a:t>8/26/2018</a:t>
            </a:fld>
            <a:endParaRPr lang="en-US" dirty="0"/>
          </a:p>
        </p:txBody>
      </p:sp>
      <p:sp>
        <p:nvSpPr>
          <p:cNvPr id="8" name="Footer Placeholder 7"/>
          <p:cNvSpPr>
            <a:spLocks noGrp="1"/>
          </p:cNvSpPr>
          <p:nvPr>
            <p:ph type="ftr" sz="quarter" idx="11"/>
          </p:nvPr>
        </p:nvSpPr>
        <p:spPr/>
        <p:txBody>
          <a:bodyPr/>
          <a:lstStyle/>
          <a:p>
            <a:r>
              <a:rPr lang="en-US"/>
              <a:t>Developing SQL Databases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426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7ACDB48C-3BA3-4B79-A30D-C07F9380D638}" type="datetime1">
              <a:rPr lang="en-US" smtClean="0"/>
              <a:t>8/26/2018</a:t>
            </a:fld>
            <a:endParaRPr lang="en-US" dirty="0"/>
          </a:p>
        </p:txBody>
      </p:sp>
      <p:sp>
        <p:nvSpPr>
          <p:cNvPr id="8" name="Footer Placeholder 7"/>
          <p:cNvSpPr>
            <a:spLocks noGrp="1"/>
          </p:cNvSpPr>
          <p:nvPr>
            <p:ph type="ftr" sz="quarter" idx="11"/>
          </p:nvPr>
        </p:nvSpPr>
        <p:spPr/>
        <p:txBody>
          <a:bodyPr/>
          <a:lstStyle/>
          <a:p>
            <a:r>
              <a:rPr lang="en-US"/>
              <a:t>Developing SQL Databases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4549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A0C66271-D6F5-4AE2-8B6E-0DA61571CD32}" type="datetime1">
              <a:rPr lang="en-US" smtClean="0"/>
              <a:t>8/26/2018</a:t>
            </a:fld>
            <a:endParaRPr lang="en-US" dirty="0"/>
          </a:p>
        </p:txBody>
      </p:sp>
      <p:sp>
        <p:nvSpPr>
          <p:cNvPr id="5" name="Footer Placeholder 4"/>
          <p:cNvSpPr>
            <a:spLocks noGrp="1"/>
          </p:cNvSpPr>
          <p:nvPr>
            <p:ph type="ftr" sz="quarter" idx="11"/>
          </p:nvPr>
        </p:nvSpPr>
        <p:spPr/>
        <p:txBody>
          <a:bodyPr/>
          <a:lstStyle/>
          <a:p>
            <a:r>
              <a:rPr lang="en-US"/>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657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pl-PL"/>
              <a:t>Kliknij, aby edytować styl</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630CABDC-3CC8-4A06-A464-A2EFF3DAC8D2}" type="datetime1">
              <a:rPr lang="en-US" smtClean="0"/>
              <a:t>8/26/2018</a:t>
            </a:fld>
            <a:endParaRPr lang="en-US" dirty="0"/>
          </a:p>
        </p:txBody>
      </p:sp>
      <p:sp>
        <p:nvSpPr>
          <p:cNvPr id="5" name="Footer Placeholder 4"/>
          <p:cNvSpPr>
            <a:spLocks noGrp="1"/>
          </p:cNvSpPr>
          <p:nvPr>
            <p:ph type="ftr" sz="quarter" idx="11"/>
          </p:nvPr>
        </p:nvSpPr>
        <p:spPr/>
        <p:txBody>
          <a:bodyPr/>
          <a:lstStyle/>
          <a:p>
            <a:r>
              <a:rPr lang="en-US"/>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31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8" name="Date Placeholder 7"/>
          <p:cNvSpPr>
            <a:spLocks noGrp="1"/>
          </p:cNvSpPr>
          <p:nvPr>
            <p:ph type="dt" sz="half" idx="10"/>
          </p:nvPr>
        </p:nvSpPr>
        <p:spPr/>
        <p:txBody>
          <a:bodyPr/>
          <a:lstStyle/>
          <a:p>
            <a:fld id="{8CCF8F24-F461-4EDB-9CD4-AF58C798C503}" type="datetime1">
              <a:rPr lang="en-US" smtClean="0"/>
              <a:t>8/26/2018</a:t>
            </a:fld>
            <a:endParaRPr lang="en-US" dirty="0"/>
          </a:p>
        </p:txBody>
      </p:sp>
      <p:sp>
        <p:nvSpPr>
          <p:cNvPr id="9" name="Footer Placeholder 8"/>
          <p:cNvSpPr>
            <a:spLocks noGrp="1"/>
          </p:cNvSpPr>
          <p:nvPr>
            <p:ph type="ftr" sz="quarter" idx="11"/>
          </p:nvPr>
        </p:nvSpPr>
        <p:spPr/>
        <p:txBody>
          <a:bodyPr/>
          <a:lstStyle/>
          <a:p>
            <a:r>
              <a:rPr lang="en-US"/>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768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l-PL"/>
              <a:t>Kliknij, aby edytować styl</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2" name="Date Placeholder 1"/>
          <p:cNvSpPr>
            <a:spLocks noGrp="1"/>
          </p:cNvSpPr>
          <p:nvPr>
            <p:ph type="dt" sz="half" idx="10"/>
          </p:nvPr>
        </p:nvSpPr>
        <p:spPr/>
        <p:txBody>
          <a:bodyPr/>
          <a:lstStyle/>
          <a:p>
            <a:fld id="{6432248E-06B6-4B59-B11B-F3224894840E}" type="datetime1">
              <a:rPr lang="en-US" smtClean="0"/>
              <a:t>8/26/2018</a:t>
            </a:fld>
            <a:endParaRPr lang="en-US" dirty="0"/>
          </a:p>
        </p:txBody>
      </p:sp>
      <p:sp>
        <p:nvSpPr>
          <p:cNvPr id="11" name="Footer Placeholder 10"/>
          <p:cNvSpPr>
            <a:spLocks noGrp="1"/>
          </p:cNvSpPr>
          <p:nvPr>
            <p:ph type="ftr" sz="quarter" idx="11"/>
          </p:nvPr>
        </p:nvSpPr>
        <p:spPr/>
        <p:txBody>
          <a:bodyPr/>
          <a:lstStyle/>
          <a:p>
            <a:r>
              <a:rPr lang="en-US"/>
              <a:t>Developing SQL Databases</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9999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l-PL"/>
              <a:t>Kliknij, aby edytować styl</a:t>
            </a:r>
            <a:endParaRPr lang="en-US" dirty="0"/>
          </a:p>
        </p:txBody>
      </p:sp>
      <p:sp>
        <p:nvSpPr>
          <p:cNvPr id="2" name="Date Placeholder 1"/>
          <p:cNvSpPr>
            <a:spLocks noGrp="1"/>
          </p:cNvSpPr>
          <p:nvPr>
            <p:ph type="dt" sz="half" idx="10"/>
          </p:nvPr>
        </p:nvSpPr>
        <p:spPr/>
        <p:txBody>
          <a:bodyPr/>
          <a:lstStyle/>
          <a:p>
            <a:fld id="{6735799D-FBBD-4173-A249-E1B905260CE9}" type="datetime1">
              <a:rPr lang="en-US" smtClean="0"/>
              <a:t>8/26/2018</a:t>
            </a:fld>
            <a:endParaRPr lang="en-US" dirty="0"/>
          </a:p>
        </p:txBody>
      </p:sp>
      <p:sp>
        <p:nvSpPr>
          <p:cNvPr id="7" name="Footer Placeholder 6"/>
          <p:cNvSpPr>
            <a:spLocks noGrp="1"/>
          </p:cNvSpPr>
          <p:nvPr>
            <p:ph type="ftr" sz="quarter" idx="11"/>
          </p:nvPr>
        </p:nvSpPr>
        <p:spPr/>
        <p:txBody>
          <a:bodyPr/>
          <a:lstStyle/>
          <a:p>
            <a:r>
              <a:rPr lang="en-US"/>
              <a:t>Developing SQL Databases</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7107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84A97BA-445B-4BB3-B24D-5B01B2987340}" type="datetime1">
              <a:rPr lang="en-US" smtClean="0"/>
              <a:t>8/26/2018</a:t>
            </a:fld>
            <a:endParaRPr lang="en-US" dirty="0"/>
          </a:p>
        </p:txBody>
      </p:sp>
      <p:sp>
        <p:nvSpPr>
          <p:cNvPr id="6" name="Footer Placeholder 5"/>
          <p:cNvSpPr>
            <a:spLocks noGrp="1"/>
          </p:cNvSpPr>
          <p:nvPr>
            <p:ph type="ftr" sz="quarter" idx="11"/>
          </p:nvPr>
        </p:nvSpPr>
        <p:spPr/>
        <p:txBody>
          <a:bodyPr/>
          <a:lstStyle/>
          <a:p>
            <a:r>
              <a:rPr lang="en-US"/>
              <a:t>Developing SQL Databases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513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pl-PL"/>
              <a:t>Kliknij, aby edytować styl</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4F8E6BAF-FF48-4E33-9723-FB11A066EFEF}" type="datetime1">
              <a:rPr lang="en-US" smtClean="0"/>
              <a:t>8/26/2018</a:t>
            </a:fld>
            <a:endParaRPr lang="en-US" dirty="0"/>
          </a:p>
        </p:txBody>
      </p:sp>
      <p:sp>
        <p:nvSpPr>
          <p:cNvPr id="9" name="Footer Placeholder 8"/>
          <p:cNvSpPr>
            <a:spLocks noGrp="1"/>
          </p:cNvSpPr>
          <p:nvPr>
            <p:ph type="ftr" sz="quarter" idx="11"/>
          </p:nvPr>
        </p:nvSpPr>
        <p:spPr/>
        <p:txBody>
          <a:bodyPr/>
          <a:lstStyle/>
          <a:p>
            <a:r>
              <a:rPr lang="en-US"/>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4447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3F25EFCF-97C2-46E9-B9EE-64C7E0C15AF3}" type="datetime1">
              <a:rPr lang="en-US" smtClean="0"/>
              <a:t>8/26/2018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17585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2C40EF7A-17F7-4B8F-9202-64AE51A7F75D}" type="datetime1">
              <a:rPr lang="en-US" smtClean="0"/>
              <a:t>8/26/2018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Developing SQL Databases</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51532851"/>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b="1" dirty="0"/>
              <a:t>Developing SQL Databases</a:t>
            </a:r>
            <a:endParaRPr lang="pl-PL" b="1" dirty="0">
              <a:cs typeface="Arial" panose="020B0604020202020204" pitchFamily="34" charset="0"/>
            </a:endParaRPr>
          </a:p>
        </p:txBody>
      </p:sp>
      <p:sp>
        <p:nvSpPr>
          <p:cNvPr id="3" name="Podtytuł 2"/>
          <p:cNvSpPr>
            <a:spLocks noGrp="1"/>
          </p:cNvSpPr>
          <p:nvPr>
            <p:ph type="subTitle" idx="1"/>
          </p:nvPr>
        </p:nvSpPr>
        <p:spPr/>
        <p:txBody>
          <a:bodyPr/>
          <a:lstStyle/>
          <a:p>
            <a:r>
              <a:rPr lang="pl-PL" dirty="0" err="1">
                <a:latin typeface="Arial" panose="020B0604020202020204" pitchFamily="34" charset="0"/>
                <a:cs typeface="Arial" panose="020B0604020202020204" pitchFamily="34" charset="0"/>
              </a:rPr>
              <a:t>Normalization</a:t>
            </a:r>
            <a:endParaRPr lang="pl-P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3571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3631763"/>
          </a:xfrm>
          <a:prstGeom prst="rect">
            <a:avLst/>
          </a:prstGeom>
          <a:noFill/>
        </p:spPr>
        <p:txBody>
          <a:bodyPr wrap="square" rtlCol="0">
            <a:spAutoFit/>
          </a:bodyPr>
          <a:lstStyle/>
          <a:p>
            <a:r>
              <a:rPr lang="pl-PL" sz="3200" b="1" dirty="0" err="1"/>
              <a:t>Fifth</a:t>
            </a:r>
            <a:r>
              <a:rPr lang="pl-PL" sz="3200" b="1" dirty="0"/>
              <a:t> </a:t>
            </a:r>
            <a:r>
              <a:rPr lang="pl-PL" sz="3200" b="1" dirty="0" err="1"/>
              <a:t>Normal</a:t>
            </a:r>
            <a:r>
              <a:rPr lang="pl-PL" sz="3200" b="1" dirty="0"/>
              <a:t> Form (5NF) </a:t>
            </a:r>
          </a:p>
          <a:p>
            <a:pPr lvl="1"/>
            <a:r>
              <a:rPr lang="en-US" dirty="0"/>
              <a:t>The fifth normal form (5NF) provides a method for designing complex relationships involving multiple (usually three or more) entities.</a:t>
            </a:r>
            <a:endParaRPr lang="pl-PL" dirty="0"/>
          </a:p>
          <a:p>
            <a:pPr lvl="1"/>
            <a:endParaRPr lang="pl-PL" dirty="0"/>
          </a:p>
          <a:p>
            <a:pPr lvl="1"/>
            <a:r>
              <a:rPr lang="en-US" dirty="0"/>
              <a:t>Fifth normal form deals with cases where information can be reconstructed from smaller pieces of information that can be maintained with less redundancy. Second, third, and fourth normal forms also serve this purpose, but fifth normal form generalizes to cases not covered by the others. </a:t>
            </a:r>
            <a:endParaRPr lang="pl-PL" dirty="0"/>
          </a:p>
          <a:p>
            <a:pPr lvl="1"/>
            <a:endParaRPr lang="pl-PL" dirty="0"/>
          </a:p>
          <a:p>
            <a:pPr lvl="1"/>
            <a:r>
              <a:rPr lang="en-US" dirty="0"/>
              <a:t>If we can decompose table further to eliminate redundancy and anomaly, and when we re-join the decomposed tables by means of candidate keys, we should not be losing the original data or any new record set should not arise. In simple words, joining two or more decomposed table should not lose records nor create new records.</a:t>
            </a:r>
            <a:endParaRPr lang="en-GB"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10</a:t>
            </a:fld>
            <a:endParaRPr lang="en-US" dirty="0"/>
          </a:p>
        </p:txBody>
      </p:sp>
      <p:sp>
        <p:nvSpPr>
          <p:cNvPr id="12" name="Symbol zastępczy stopki 11"/>
          <p:cNvSpPr>
            <a:spLocks noGrp="1"/>
          </p:cNvSpPr>
          <p:nvPr>
            <p:ph type="ftr" sz="quarter" idx="11"/>
          </p:nvPr>
        </p:nvSpPr>
        <p:spPr/>
        <p:txBody>
          <a:bodyPr/>
          <a:lstStyle/>
          <a:p>
            <a:r>
              <a:rPr lang="en-US"/>
              <a:t>Developing SQL Databases</a:t>
            </a:r>
            <a:endParaRPr lang="en-US" dirty="0"/>
          </a:p>
        </p:txBody>
      </p:sp>
    </p:spTree>
    <p:extLst>
      <p:ext uri="{BB962C8B-B14F-4D97-AF65-F5344CB8AC3E}">
        <p14:creationId xmlns:p14="http://schemas.microsoft.com/office/powerpoint/2010/main" val="3894653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err="1"/>
              <a:t>Fifth</a:t>
            </a:r>
            <a:r>
              <a:rPr lang="pl-PL" sz="3200" b="1" dirty="0"/>
              <a:t> </a:t>
            </a:r>
            <a:r>
              <a:rPr lang="pl-PL" sz="3200" b="1" dirty="0" err="1"/>
              <a:t>Normal</a:t>
            </a:r>
            <a:r>
              <a:rPr lang="pl-PL" sz="3200" b="1" dirty="0"/>
              <a:t> Form (5NF) </a:t>
            </a:r>
          </a:p>
        </p:txBody>
      </p:sp>
      <p:sp>
        <p:nvSpPr>
          <p:cNvPr id="11" name="Symbol zastępczy numeru slajdu 10"/>
          <p:cNvSpPr>
            <a:spLocks noGrp="1"/>
          </p:cNvSpPr>
          <p:nvPr>
            <p:ph type="sldNum" sz="quarter" idx="12"/>
          </p:nvPr>
        </p:nvSpPr>
        <p:spPr/>
        <p:txBody>
          <a:bodyPr/>
          <a:lstStyle/>
          <a:p>
            <a:fld id="{4FAB73BC-B049-4115-A692-8D63A059BFB8}" type="slidenum">
              <a:rPr lang="en-US" smtClean="0"/>
              <a:t>11</a:t>
            </a:fld>
            <a:endParaRPr lang="en-US" dirty="0"/>
          </a:p>
        </p:txBody>
      </p:sp>
      <p:sp>
        <p:nvSpPr>
          <p:cNvPr id="12" name="Symbol zastępczy stopki 11"/>
          <p:cNvSpPr>
            <a:spLocks noGrp="1"/>
          </p:cNvSpPr>
          <p:nvPr>
            <p:ph type="ftr" sz="quarter" idx="11"/>
          </p:nvPr>
        </p:nvSpPr>
        <p:spPr/>
        <p:txBody>
          <a:bodyPr/>
          <a:lstStyle/>
          <a:p>
            <a:r>
              <a:rPr lang="en-US"/>
              <a:t>Developing SQL Databases</a:t>
            </a:r>
            <a:endParaRPr lang="en-US" dirty="0"/>
          </a:p>
        </p:txBody>
      </p:sp>
      <p:graphicFrame>
        <p:nvGraphicFramePr>
          <p:cNvPr id="2" name="Tabela 1"/>
          <p:cNvGraphicFramePr>
            <a:graphicFrameLocks noGrp="1"/>
          </p:cNvGraphicFramePr>
          <p:nvPr>
            <p:extLst/>
          </p:nvPr>
        </p:nvGraphicFramePr>
        <p:xfrm>
          <a:off x="920692" y="3010425"/>
          <a:ext cx="3505200" cy="2095500"/>
        </p:xfrm>
        <a:graphic>
          <a:graphicData uri="http://schemas.openxmlformats.org/drawingml/2006/table">
            <a:tbl>
              <a:tblPr>
                <a:tableStyleId>{616DA210-FB5B-4158-B5E0-FEB733F419BA}</a:tableStyleId>
              </a:tblPr>
              <a:tblGrid>
                <a:gridCol w="1168400">
                  <a:extLst>
                    <a:ext uri="{9D8B030D-6E8A-4147-A177-3AD203B41FA5}">
                      <a16:colId xmlns:a16="http://schemas.microsoft.com/office/drawing/2014/main" val="2519835934"/>
                    </a:ext>
                  </a:extLst>
                </a:gridCol>
                <a:gridCol w="1168400">
                  <a:extLst>
                    <a:ext uri="{9D8B030D-6E8A-4147-A177-3AD203B41FA5}">
                      <a16:colId xmlns:a16="http://schemas.microsoft.com/office/drawing/2014/main" val="1896888549"/>
                    </a:ext>
                  </a:extLst>
                </a:gridCol>
                <a:gridCol w="1168400">
                  <a:extLst>
                    <a:ext uri="{9D8B030D-6E8A-4147-A177-3AD203B41FA5}">
                      <a16:colId xmlns:a16="http://schemas.microsoft.com/office/drawing/2014/main" val="3168982923"/>
                    </a:ext>
                  </a:extLst>
                </a:gridCol>
              </a:tblGrid>
              <a:tr h="190500">
                <a:tc>
                  <a:txBody>
                    <a:bodyPr/>
                    <a:lstStyle/>
                    <a:p>
                      <a:pPr algn="ctr" fontAlgn="ctr"/>
                      <a:r>
                        <a:rPr lang="pl-PL" sz="1000" b="1" u="none" strike="noStrike">
                          <a:effectLst/>
                        </a:rPr>
                        <a:t>AGENT</a:t>
                      </a:r>
                      <a:endParaRPr lang="pl-PL" sz="1000" b="1" i="0" u="none" strike="noStrike">
                        <a:solidFill>
                          <a:srgbClr val="000000"/>
                        </a:solidFill>
                        <a:effectLst/>
                        <a:latin typeface="Arial Unicode MS"/>
                      </a:endParaRPr>
                    </a:p>
                  </a:txBody>
                  <a:tcPr marL="9525" marR="9525" marT="9525" marB="0" anchor="ctr">
                    <a:solidFill>
                      <a:schemeClr val="accent2">
                        <a:lumMod val="40000"/>
                        <a:lumOff val="60000"/>
                      </a:schemeClr>
                    </a:solidFill>
                  </a:tcPr>
                </a:tc>
                <a:tc>
                  <a:txBody>
                    <a:bodyPr/>
                    <a:lstStyle/>
                    <a:p>
                      <a:pPr algn="ctr" fontAlgn="b"/>
                      <a:r>
                        <a:rPr lang="pl-PL" sz="1100" b="1" u="none" strike="noStrike">
                          <a:effectLst/>
                        </a:rPr>
                        <a:t>COMPANY</a:t>
                      </a:r>
                      <a:endParaRPr lang="pl-PL" sz="1100" b="1" i="0" u="none" strike="noStrike">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pl-PL" sz="1100" b="1" u="none" strike="noStrike" dirty="0">
                          <a:effectLst/>
                        </a:rPr>
                        <a:t>PRODUCT</a:t>
                      </a:r>
                      <a:endParaRPr lang="pl-PL"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val="4177747275"/>
                  </a:ext>
                </a:extLst>
              </a:tr>
              <a:tr h="190500">
                <a:tc>
                  <a:txBody>
                    <a:bodyPr/>
                    <a:lstStyle/>
                    <a:p>
                      <a:pPr algn="ctr" fontAlgn="b"/>
                      <a:r>
                        <a:rPr lang="pl-PL" sz="1100" u="none" strike="noStrike">
                          <a:effectLst/>
                        </a:rPr>
                        <a:t> Smith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Ford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car     </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06319588"/>
                  </a:ext>
                </a:extLst>
              </a:tr>
              <a:tr h="190500">
                <a:tc>
                  <a:txBody>
                    <a:bodyPr/>
                    <a:lstStyle/>
                    <a:p>
                      <a:pPr algn="ctr" fontAlgn="b"/>
                      <a:r>
                        <a:rPr lang="pl-PL" sz="1100" u="none" strike="noStrike">
                          <a:effectLst/>
                        </a:rPr>
                        <a:t> Smith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Ford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truck   </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144917"/>
                  </a:ext>
                </a:extLst>
              </a:tr>
              <a:tr h="190500">
                <a:tc>
                  <a:txBody>
                    <a:bodyPr/>
                    <a:lstStyle/>
                    <a:p>
                      <a:pPr algn="ctr" fontAlgn="b"/>
                      <a:r>
                        <a:rPr lang="pl-PL" sz="1100" u="none" strike="noStrike">
                          <a:effectLst/>
                        </a:rPr>
                        <a:t> Smith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GM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car     </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00613148"/>
                  </a:ext>
                </a:extLst>
              </a:tr>
              <a:tr h="190500">
                <a:tc>
                  <a:txBody>
                    <a:bodyPr/>
                    <a:lstStyle/>
                    <a:p>
                      <a:pPr algn="ctr" fontAlgn="b"/>
                      <a:r>
                        <a:rPr lang="pl-PL" sz="1100" u="none" strike="noStrike">
                          <a:effectLst/>
                        </a:rPr>
                        <a:t> Smith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GM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truck   </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4795548"/>
                  </a:ext>
                </a:extLst>
              </a:tr>
              <a:tr h="190500">
                <a:tc>
                  <a:txBody>
                    <a:bodyPr/>
                    <a:lstStyle/>
                    <a:p>
                      <a:pPr algn="ctr" fontAlgn="b"/>
                      <a:r>
                        <a:rPr lang="pl-PL" sz="1100" u="none" strike="noStrike">
                          <a:effectLst/>
                        </a:rPr>
                        <a:t> Jones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Ford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car     </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95542387"/>
                  </a:ext>
                </a:extLst>
              </a:tr>
              <a:tr h="190500">
                <a:tc>
                  <a:txBody>
                    <a:bodyPr/>
                    <a:lstStyle/>
                    <a:p>
                      <a:pPr algn="ctr" fontAlgn="b"/>
                      <a:r>
                        <a:rPr lang="pl-PL" sz="1100" u="none" strike="noStrike">
                          <a:effectLst/>
                        </a:rPr>
                        <a:t> Jones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Ford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truck   </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90724887"/>
                  </a:ext>
                </a:extLst>
              </a:tr>
              <a:tr h="190500">
                <a:tc>
                  <a:txBody>
                    <a:bodyPr/>
                    <a:lstStyle/>
                    <a:p>
                      <a:pPr algn="ctr" fontAlgn="b"/>
                      <a:r>
                        <a:rPr lang="pl-PL" sz="1100" u="none" strike="noStrike">
                          <a:effectLst/>
                        </a:rPr>
                        <a:t> Brown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Ford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car     </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95244603"/>
                  </a:ext>
                </a:extLst>
              </a:tr>
              <a:tr h="190500">
                <a:tc>
                  <a:txBody>
                    <a:bodyPr/>
                    <a:lstStyle/>
                    <a:p>
                      <a:pPr algn="ctr" fontAlgn="b"/>
                      <a:r>
                        <a:rPr lang="pl-PL" sz="1100" u="none" strike="noStrike">
                          <a:effectLst/>
                        </a:rPr>
                        <a:t> Brown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GM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car     </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40023041"/>
                  </a:ext>
                </a:extLst>
              </a:tr>
              <a:tr h="190500">
                <a:tc>
                  <a:txBody>
                    <a:bodyPr/>
                    <a:lstStyle/>
                    <a:p>
                      <a:pPr algn="ctr" fontAlgn="b"/>
                      <a:r>
                        <a:rPr lang="pl-PL" sz="1100" u="none" strike="noStrike">
                          <a:effectLst/>
                        </a:rPr>
                        <a:t> Brown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Totota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car     </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78529225"/>
                  </a:ext>
                </a:extLst>
              </a:tr>
              <a:tr h="190500">
                <a:tc>
                  <a:txBody>
                    <a:bodyPr/>
                    <a:lstStyle/>
                    <a:p>
                      <a:pPr algn="ctr" fontAlgn="b"/>
                      <a:r>
                        <a:rPr lang="pl-PL" sz="1100" u="none" strike="noStrike">
                          <a:effectLst/>
                        </a:rPr>
                        <a:t> Brown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dirty="0">
                          <a:effectLst/>
                        </a:rPr>
                        <a:t> </a:t>
                      </a:r>
                      <a:r>
                        <a:rPr lang="pl-PL" sz="1100" u="none" strike="noStrike" dirty="0" err="1">
                          <a:effectLst/>
                        </a:rPr>
                        <a:t>Totota</a:t>
                      </a:r>
                      <a:r>
                        <a:rPr lang="pl-PL" sz="1100" u="none" strike="noStrike" dirty="0">
                          <a:effectLst/>
                        </a:rPr>
                        <a:t>  </a:t>
                      </a:r>
                      <a:endParaRPr lang="pl-PL"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dirty="0">
                          <a:effectLst/>
                        </a:rPr>
                        <a:t> </a:t>
                      </a:r>
                      <a:r>
                        <a:rPr lang="pl-PL" sz="1100" u="none" strike="noStrike" dirty="0" err="1">
                          <a:effectLst/>
                        </a:rPr>
                        <a:t>bus</a:t>
                      </a:r>
                      <a:r>
                        <a:rPr lang="pl-PL" sz="1100" u="none" strike="noStrike" dirty="0">
                          <a:effectLst/>
                        </a:rPr>
                        <a:t>     </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41496300"/>
                  </a:ext>
                </a:extLst>
              </a:tr>
            </a:tbl>
          </a:graphicData>
        </a:graphic>
      </p:graphicFrame>
      <p:sp>
        <p:nvSpPr>
          <p:cNvPr id="6" name="Strzałka: w prawo 5"/>
          <p:cNvSpPr/>
          <p:nvPr/>
        </p:nvSpPr>
        <p:spPr>
          <a:xfrm>
            <a:off x="5171697" y="3768755"/>
            <a:ext cx="1233181" cy="5788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3" name="Tabela 2"/>
          <p:cNvGraphicFramePr>
            <a:graphicFrameLocks noGrp="1"/>
          </p:cNvGraphicFramePr>
          <p:nvPr>
            <p:extLst/>
          </p:nvPr>
        </p:nvGraphicFramePr>
        <p:xfrm>
          <a:off x="7150683" y="1692464"/>
          <a:ext cx="2336800" cy="1333500"/>
        </p:xfrm>
        <a:graphic>
          <a:graphicData uri="http://schemas.openxmlformats.org/drawingml/2006/table">
            <a:tbl>
              <a:tblPr>
                <a:tableStyleId>{616DA210-FB5B-4158-B5E0-FEB733F419BA}</a:tableStyleId>
              </a:tblPr>
              <a:tblGrid>
                <a:gridCol w="1168400">
                  <a:extLst>
                    <a:ext uri="{9D8B030D-6E8A-4147-A177-3AD203B41FA5}">
                      <a16:colId xmlns:a16="http://schemas.microsoft.com/office/drawing/2014/main" val="240059799"/>
                    </a:ext>
                  </a:extLst>
                </a:gridCol>
                <a:gridCol w="1168400">
                  <a:extLst>
                    <a:ext uri="{9D8B030D-6E8A-4147-A177-3AD203B41FA5}">
                      <a16:colId xmlns:a16="http://schemas.microsoft.com/office/drawing/2014/main" val="2086207988"/>
                    </a:ext>
                  </a:extLst>
                </a:gridCol>
              </a:tblGrid>
              <a:tr h="190500">
                <a:tc>
                  <a:txBody>
                    <a:bodyPr/>
                    <a:lstStyle/>
                    <a:p>
                      <a:pPr algn="ctr" fontAlgn="b"/>
                      <a:r>
                        <a:rPr lang="pl-PL" sz="1100" b="1" u="none" strike="noStrike">
                          <a:effectLst/>
                        </a:rPr>
                        <a:t> AGENT </a:t>
                      </a:r>
                      <a:endParaRPr lang="pl-PL" sz="1100" b="1" i="0" u="none" strike="noStrike">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pl-PL" sz="1100" b="1" u="none" strike="noStrike" dirty="0">
                          <a:effectLst/>
                        </a:rPr>
                        <a:t> COMPANY </a:t>
                      </a:r>
                      <a:endParaRPr lang="pl-PL"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val="2406614447"/>
                  </a:ext>
                </a:extLst>
              </a:tr>
              <a:tr h="190500">
                <a:tc>
                  <a:txBody>
                    <a:bodyPr/>
                    <a:lstStyle/>
                    <a:p>
                      <a:pPr algn="ctr" fontAlgn="b"/>
                      <a:r>
                        <a:rPr lang="pl-PL" sz="1100" u="none" strike="noStrike">
                          <a:effectLst/>
                        </a:rPr>
                        <a:t> Smith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Ford    </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28338314"/>
                  </a:ext>
                </a:extLst>
              </a:tr>
              <a:tr h="190500">
                <a:tc>
                  <a:txBody>
                    <a:bodyPr/>
                    <a:lstStyle/>
                    <a:p>
                      <a:pPr algn="ctr" fontAlgn="b"/>
                      <a:r>
                        <a:rPr lang="pl-PL" sz="1100" u="none" strike="noStrike">
                          <a:effectLst/>
                        </a:rPr>
                        <a:t> Smith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GM      </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63960193"/>
                  </a:ext>
                </a:extLst>
              </a:tr>
              <a:tr h="190500">
                <a:tc>
                  <a:txBody>
                    <a:bodyPr/>
                    <a:lstStyle/>
                    <a:p>
                      <a:pPr algn="ctr" fontAlgn="b"/>
                      <a:r>
                        <a:rPr lang="pl-PL" sz="1100" u="none" strike="noStrike">
                          <a:effectLst/>
                        </a:rPr>
                        <a:t> Jones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Ford    </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2614439"/>
                  </a:ext>
                </a:extLst>
              </a:tr>
              <a:tr h="190500">
                <a:tc>
                  <a:txBody>
                    <a:bodyPr/>
                    <a:lstStyle/>
                    <a:p>
                      <a:pPr algn="ctr" fontAlgn="b"/>
                      <a:r>
                        <a:rPr lang="pl-PL" sz="1100" u="none" strike="noStrike">
                          <a:effectLst/>
                        </a:rPr>
                        <a:t> Brown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Ford    </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0963305"/>
                  </a:ext>
                </a:extLst>
              </a:tr>
              <a:tr h="190500">
                <a:tc>
                  <a:txBody>
                    <a:bodyPr/>
                    <a:lstStyle/>
                    <a:p>
                      <a:pPr algn="ctr" fontAlgn="b"/>
                      <a:r>
                        <a:rPr lang="pl-PL" sz="1100" u="none" strike="noStrike">
                          <a:effectLst/>
                        </a:rPr>
                        <a:t> Brown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GM      </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57976800"/>
                  </a:ext>
                </a:extLst>
              </a:tr>
              <a:tr h="190500">
                <a:tc>
                  <a:txBody>
                    <a:bodyPr/>
                    <a:lstStyle/>
                    <a:p>
                      <a:pPr algn="ctr" fontAlgn="b"/>
                      <a:r>
                        <a:rPr lang="pl-PL" sz="1100" u="none" strike="noStrike" dirty="0">
                          <a:effectLst/>
                        </a:rPr>
                        <a:t> Brown </a:t>
                      </a:r>
                      <a:endParaRPr lang="pl-PL"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dirty="0">
                          <a:effectLst/>
                        </a:rPr>
                        <a:t> Toyota  </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31185"/>
                  </a:ext>
                </a:extLst>
              </a:tr>
            </a:tbl>
          </a:graphicData>
        </a:graphic>
      </p:graphicFrame>
      <p:graphicFrame>
        <p:nvGraphicFramePr>
          <p:cNvPr id="4" name="Tabela 3"/>
          <p:cNvGraphicFramePr>
            <a:graphicFrameLocks noGrp="1"/>
          </p:cNvGraphicFramePr>
          <p:nvPr>
            <p:extLst/>
          </p:nvPr>
        </p:nvGraphicFramePr>
        <p:xfrm>
          <a:off x="7150683" y="3386611"/>
          <a:ext cx="2336800" cy="1333500"/>
        </p:xfrm>
        <a:graphic>
          <a:graphicData uri="http://schemas.openxmlformats.org/drawingml/2006/table">
            <a:tbl>
              <a:tblPr>
                <a:tableStyleId>{616DA210-FB5B-4158-B5E0-FEB733F419BA}</a:tableStyleId>
              </a:tblPr>
              <a:tblGrid>
                <a:gridCol w="1168400">
                  <a:extLst>
                    <a:ext uri="{9D8B030D-6E8A-4147-A177-3AD203B41FA5}">
                      <a16:colId xmlns:a16="http://schemas.microsoft.com/office/drawing/2014/main" val="4270192649"/>
                    </a:ext>
                  </a:extLst>
                </a:gridCol>
                <a:gridCol w="1168400">
                  <a:extLst>
                    <a:ext uri="{9D8B030D-6E8A-4147-A177-3AD203B41FA5}">
                      <a16:colId xmlns:a16="http://schemas.microsoft.com/office/drawing/2014/main" val="13011235"/>
                    </a:ext>
                  </a:extLst>
                </a:gridCol>
              </a:tblGrid>
              <a:tr h="190500">
                <a:tc>
                  <a:txBody>
                    <a:bodyPr/>
                    <a:lstStyle/>
                    <a:p>
                      <a:pPr algn="ctr" fontAlgn="b"/>
                      <a:r>
                        <a:rPr lang="pl-PL" sz="1100" b="1" u="none" strike="noStrike">
                          <a:effectLst/>
                        </a:rPr>
                        <a:t> COMPANY </a:t>
                      </a:r>
                      <a:endParaRPr lang="pl-PL" sz="1100" b="1" i="0" u="none" strike="noStrike">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pl-PL" sz="1100" b="1" u="none" strike="noStrike" dirty="0">
                          <a:effectLst/>
                        </a:rPr>
                        <a:t> PRODUCT </a:t>
                      </a:r>
                      <a:endParaRPr lang="pl-PL"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val="3028947573"/>
                  </a:ext>
                </a:extLst>
              </a:tr>
              <a:tr h="190500">
                <a:tc>
                  <a:txBody>
                    <a:bodyPr/>
                    <a:lstStyle/>
                    <a:p>
                      <a:pPr algn="ctr" fontAlgn="b"/>
                      <a:r>
                        <a:rPr lang="pl-PL" sz="1100" u="none" strike="noStrike">
                          <a:effectLst/>
                        </a:rPr>
                        <a:t> Ford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car     </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47560602"/>
                  </a:ext>
                </a:extLst>
              </a:tr>
              <a:tr h="190500">
                <a:tc>
                  <a:txBody>
                    <a:bodyPr/>
                    <a:lstStyle/>
                    <a:p>
                      <a:pPr algn="ctr" fontAlgn="b"/>
                      <a:r>
                        <a:rPr lang="pl-PL" sz="1100" u="none" strike="noStrike">
                          <a:effectLst/>
                        </a:rPr>
                        <a:t> Ford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truck   </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69432344"/>
                  </a:ext>
                </a:extLst>
              </a:tr>
              <a:tr h="190500">
                <a:tc>
                  <a:txBody>
                    <a:bodyPr/>
                    <a:lstStyle/>
                    <a:p>
                      <a:pPr algn="ctr" fontAlgn="b"/>
                      <a:r>
                        <a:rPr lang="pl-PL" sz="1100" u="none" strike="noStrike">
                          <a:effectLst/>
                        </a:rPr>
                        <a:t> GM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car     </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34754519"/>
                  </a:ext>
                </a:extLst>
              </a:tr>
              <a:tr h="190500">
                <a:tc>
                  <a:txBody>
                    <a:bodyPr/>
                    <a:lstStyle/>
                    <a:p>
                      <a:pPr algn="ctr" fontAlgn="b"/>
                      <a:r>
                        <a:rPr lang="pl-PL" sz="1100" u="none" strike="noStrike">
                          <a:effectLst/>
                        </a:rPr>
                        <a:t> GM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truck   </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65602857"/>
                  </a:ext>
                </a:extLst>
              </a:tr>
              <a:tr h="190500">
                <a:tc>
                  <a:txBody>
                    <a:bodyPr/>
                    <a:lstStyle/>
                    <a:p>
                      <a:pPr algn="ctr" fontAlgn="b"/>
                      <a:r>
                        <a:rPr lang="pl-PL" sz="1100" u="none" strike="noStrike">
                          <a:effectLst/>
                        </a:rPr>
                        <a:t> Toyota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car     </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98519770"/>
                  </a:ext>
                </a:extLst>
              </a:tr>
              <a:tr h="190500">
                <a:tc>
                  <a:txBody>
                    <a:bodyPr/>
                    <a:lstStyle/>
                    <a:p>
                      <a:pPr algn="ctr" fontAlgn="b"/>
                      <a:r>
                        <a:rPr lang="pl-PL" sz="1100" u="none" strike="noStrike" dirty="0">
                          <a:effectLst/>
                        </a:rPr>
                        <a:t> Toyota  </a:t>
                      </a:r>
                      <a:endParaRPr lang="pl-PL"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dirty="0">
                          <a:effectLst/>
                        </a:rPr>
                        <a:t> </a:t>
                      </a:r>
                      <a:r>
                        <a:rPr lang="pl-PL" sz="1100" u="none" strike="noStrike" dirty="0" err="1">
                          <a:effectLst/>
                        </a:rPr>
                        <a:t>bus</a:t>
                      </a:r>
                      <a:r>
                        <a:rPr lang="pl-PL" sz="1100" u="none" strike="noStrike" dirty="0">
                          <a:effectLst/>
                        </a:rPr>
                        <a:t>     </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49150672"/>
                  </a:ext>
                </a:extLst>
              </a:tr>
            </a:tbl>
          </a:graphicData>
        </a:graphic>
      </p:graphicFrame>
      <p:graphicFrame>
        <p:nvGraphicFramePr>
          <p:cNvPr id="5" name="Tabela 4"/>
          <p:cNvGraphicFramePr>
            <a:graphicFrameLocks noGrp="1"/>
          </p:cNvGraphicFramePr>
          <p:nvPr>
            <p:extLst/>
          </p:nvPr>
        </p:nvGraphicFramePr>
        <p:xfrm>
          <a:off x="7150683" y="5080758"/>
          <a:ext cx="2336800" cy="1333500"/>
        </p:xfrm>
        <a:graphic>
          <a:graphicData uri="http://schemas.openxmlformats.org/drawingml/2006/table">
            <a:tbl>
              <a:tblPr>
                <a:tableStyleId>{616DA210-FB5B-4158-B5E0-FEB733F419BA}</a:tableStyleId>
              </a:tblPr>
              <a:tblGrid>
                <a:gridCol w="1168400">
                  <a:extLst>
                    <a:ext uri="{9D8B030D-6E8A-4147-A177-3AD203B41FA5}">
                      <a16:colId xmlns:a16="http://schemas.microsoft.com/office/drawing/2014/main" val="2893792183"/>
                    </a:ext>
                  </a:extLst>
                </a:gridCol>
                <a:gridCol w="1168400">
                  <a:extLst>
                    <a:ext uri="{9D8B030D-6E8A-4147-A177-3AD203B41FA5}">
                      <a16:colId xmlns:a16="http://schemas.microsoft.com/office/drawing/2014/main" val="11247914"/>
                    </a:ext>
                  </a:extLst>
                </a:gridCol>
              </a:tblGrid>
              <a:tr h="190500">
                <a:tc>
                  <a:txBody>
                    <a:bodyPr/>
                    <a:lstStyle/>
                    <a:p>
                      <a:pPr algn="ctr" fontAlgn="b"/>
                      <a:r>
                        <a:rPr lang="pl-PL" sz="1100" b="1" u="none" strike="noStrike">
                          <a:effectLst/>
                        </a:rPr>
                        <a:t> AGENT </a:t>
                      </a:r>
                      <a:endParaRPr lang="pl-PL" sz="1100" b="1" i="0" u="none" strike="noStrike">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pl-PL" sz="1100" b="1" u="none" strike="noStrike" dirty="0">
                          <a:effectLst/>
                        </a:rPr>
                        <a:t> PRODUCT </a:t>
                      </a:r>
                      <a:endParaRPr lang="pl-PL"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val="1746921946"/>
                  </a:ext>
                </a:extLst>
              </a:tr>
              <a:tr h="190500">
                <a:tc>
                  <a:txBody>
                    <a:bodyPr/>
                    <a:lstStyle/>
                    <a:p>
                      <a:pPr algn="ctr" fontAlgn="b"/>
                      <a:r>
                        <a:rPr lang="pl-PL" sz="1100" u="none" strike="noStrike">
                          <a:effectLst/>
                        </a:rPr>
                        <a:t> Smith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car     </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9288966"/>
                  </a:ext>
                </a:extLst>
              </a:tr>
              <a:tr h="190500">
                <a:tc>
                  <a:txBody>
                    <a:bodyPr/>
                    <a:lstStyle/>
                    <a:p>
                      <a:pPr algn="ctr" fontAlgn="b"/>
                      <a:r>
                        <a:rPr lang="pl-PL" sz="1100" u="none" strike="noStrike">
                          <a:effectLst/>
                        </a:rPr>
                        <a:t> Smith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truck   </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18872826"/>
                  </a:ext>
                </a:extLst>
              </a:tr>
              <a:tr h="190500">
                <a:tc>
                  <a:txBody>
                    <a:bodyPr/>
                    <a:lstStyle/>
                    <a:p>
                      <a:pPr algn="ctr" fontAlgn="b"/>
                      <a:r>
                        <a:rPr lang="pl-PL" sz="1100" u="none" strike="noStrike">
                          <a:effectLst/>
                        </a:rPr>
                        <a:t> Jones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car     </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40002099"/>
                  </a:ext>
                </a:extLst>
              </a:tr>
              <a:tr h="190500">
                <a:tc>
                  <a:txBody>
                    <a:bodyPr/>
                    <a:lstStyle/>
                    <a:p>
                      <a:pPr algn="ctr" fontAlgn="b"/>
                      <a:r>
                        <a:rPr lang="pl-PL" sz="1100" u="none" strike="noStrike">
                          <a:effectLst/>
                        </a:rPr>
                        <a:t> Jones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truck   </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72585106"/>
                  </a:ext>
                </a:extLst>
              </a:tr>
              <a:tr h="190500">
                <a:tc>
                  <a:txBody>
                    <a:bodyPr/>
                    <a:lstStyle/>
                    <a:p>
                      <a:pPr algn="ctr" fontAlgn="b"/>
                      <a:r>
                        <a:rPr lang="pl-PL" sz="1100" u="none" strike="noStrike">
                          <a:effectLst/>
                        </a:rPr>
                        <a:t> Brown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 car     </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94732941"/>
                  </a:ext>
                </a:extLst>
              </a:tr>
              <a:tr h="190500">
                <a:tc>
                  <a:txBody>
                    <a:bodyPr/>
                    <a:lstStyle/>
                    <a:p>
                      <a:pPr algn="ctr" fontAlgn="b"/>
                      <a:r>
                        <a:rPr lang="pl-PL" sz="1100" u="none" strike="noStrike">
                          <a:effectLst/>
                        </a:rPr>
                        <a:t> Brown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dirty="0">
                          <a:effectLst/>
                        </a:rPr>
                        <a:t> </a:t>
                      </a:r>
                      <a:r>
                        <a:rPr lang="pl-PL" sz="1100" u="none" strike="noStrike" dirty="0" err="1">
                          <a:effectLst/>
                        </a:rPr>
                        <a:t>bus</a:t>
                      </a:r>
                      <a:r>
                        <a:rPr lang="pl-PL" sz="1100" u="none" strike="noStrike" dirty="0">
                          <a:effectLst/>
                        </a:rPr>
                        <a:t>     </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70244029"/>
                  </a:ext>
                </a:extLst>
              </a:tr>
            </a:tbl>
          </a:graphicData>
        </a:graphic>
      </p:graphicFrame>
    </p:spTree>
    <p:extLst>
      <p:ext uri="{BB962C8B-B14F-4D97-AF65-F5344CB8AC3E}">
        <p14:creationId xmlns:p14="http://schemas.microsoft.com/office/powerpoint/2010/main" val="3169529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Normalization</a:t>
            </a:r>
            <a:endParaRPr lang="pl-PL" dirty="0"/>
          </a:p>
        </p:txBody>
      </p:sp>
      <p:sp>
        <p:nvSpPr>
          <p:cNvPr id="3" name="Symbol zastępczy zawartości 2"/>
          <p:cNvSpPr>
            <a:spLocks noGrp="1"/>
          </p:cNvSpPr>
          <p:nvPr>
            <p:ph idx="1"/>
          </p:nvPr>
        </p:nvSpPr>
        <p:spPr/>
        <p:txBody>
          <a:bodyPr/>
          <a:lstStyle/>
          <a:p>
            <a:r>
              <a:rPr lang="en-US" dirty="0"/>
              <a:t>First Normal Form (1NF)</a:t>
            </a:r>
          </a:p>
          <a:p>
            <a:r>
              <a:rPr lang="en-US" dirty="0"/>
              <a:t>Second Normal Form (2NF)</a:t>
            </a:r>
          </a:p>
          <a:p>
            <a:r>
              <a:rPr lang="en-US" dirty="0"/>
              <a:t>Third Normal Form (3NF)</a:t>
            </a:r>
          </a:p>
          <a:p>
            <a:r>
              <a:rPr lang="en-US" dirty="0"/>
              <a:t>Fourth Normal Form (4NF)</a:t>
            </a:r>
          </a:p>
          <a:p>
            <a:r>
              <a:rPr lang="en-US" dirty="0"/>
              <a:t>Fifth Normal Form (5NF)</a:t>
            </a:r>
            <a:endParaRPr lang="pl-PL" dirty="0"/>
          </a:p>
        </p:txBody>
      </p:sp>
      <p:sp>
        <p:nvSpPr>
          <p:cNvPr id="4" name="Symbol zastępczy numeru slajdu 3"/>
          <p:cNvSpPr>
            <a:spLocks noGrp="1"/>
          </p:cNvSpPr>
          <p:nvPr>
            <p:ph type="sldNum" sz="quarter" idx="12"/>
          </p:nvPr>
        </p:nvSpPr>
        <p:spPr/>
        <p:txBody>
          <a:bodyPr/>
          <a:lstStyle/>
          <a:p>
            <a:fld id="{4FAB73BC-B049-4115-A692-8D63A059BFB8}" type="slidenum">
              <a:rPr lang="en-US" smtClean="0"/>
              <a:t>2</a:t>
            </a:fld>
            <a:endParaRPr lang="en-US" dirty="0"/>
          </a:p>
        </p:txBody>
      </p:sp>
      <p:sp>
        <p:nvSpPr>
          <p:cNvPr id="5" name="Symbol zastępczy stopki 4"/>
          <p:cNvSpPr>
            <a:spLocks noGrp="1"/>
          </p:cNvSpPr>
          <p:nvPr>
            <p:ph type="ftr" sz="quarter" idx="11"/>
          </p:nvPr>
        </p:nvSpPr>
        <p:spPr/>
        <p:txBody>
          <a:bodyPr/>
          <a:lstStyle/>
          <a:p>
            <a:r>
              <a:rPr lang="en-US"/>
              <a:t>Developing SQL Databases</a:t>
            </a:r>
            <a:endParaRPr lang="en-US" dirty="0"/>
          </a:p>
        </p:txBody>
      </p:sp>
    </p:spTree>
    <p:extLst>
      <p:ext uri="{BB962C8B-B14F-4D97-AF65-F5344CB8AC3E}">
        <p14:creationId xmlns:p14="http://schemas.microsoft.com/office/powerpoint/2010/main" val="164107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3631763"/>
          </a:xfrm>
          <a:prstGeom prst="rect">
            <a:avLst/>
          </a:prstGeom>
          <a:noFill/>
        </p:spPr>
        <p:txBody>
          <a:bodyPr wrap="square" rtlCol="0">
            <a:spAutoFit/>
          </a:bodyPr>
          <a:lstStyle/>
          <a:p>
            <a:r>
              <a:rPr lang="pl-PL" sz="3200" b="1" dirty="0" err="1"/>
              <a:t>Normalization</a:t>
            </a:r>
            <a:endParaRPr lang="pl-PL" sz="3200" b="1" dirty="0"/>
          </a:p>
          <a:p>
            <a:pPr lvl="1"/>
            <a:r>
              <a:rPr lang="en-US" dirty="0"/>
              <a:t>Normalization is the process of efficiently organizing data in a database. There are two goals of the normalization process: </a:t>
            </a:r>
            <a:r>
              <a:rPr lang="en-US" b="1" dirty="0"/>
              <a:t>eliminating redundant data </a:t>
            </a:r>
            <a:r>
              <a:rPr lang="en-US" dirty="0"/>
              <a:t>(for example, storing the same data in more than one table) and </a:t>
            </a:r>
            <a:r>
              <a:rPr lang="en-US" b="1" dirty="0"/>
              <a:t>ensuring data dependencies make sense </a:t>
            </a:r>
            <a:r>
              <a:rPr lang="en-US" dirty="0"/>
              <a:t>(only storing related data in a table).</a:t>
            </a:r>
          </a:p>
          <a:p>
            <a:pPr lvl="1"/>
            <a:endParaRPr lang="en-US" dirty="0"/>
          </a:p>
          <a:p>
            <a:pPr lvl="1"/>
            <a:r>
              <a:rPr lang="en-US" dirty="0"/>
              <a:t>Normalization has these three advantages:</a:t>
            </a:r>
          </a:p>
          <a:p>
            <a:pPr marL="800100" lvl="1" indent="-342900">
              <a:buFont typeface="+mj-lt"/>
              <a:buAutoNum type="arabicPeriod"/>
            </a:pPr>
            <a:r>
              <a:rPr lang="en-US" b="1" dirty="0"/>
              <a:t>Development costs: </a:t>
            </a:r>
            <a:r>
              <a:rPr lang="en-US" dirty="0"/>
              <a:t>Although it may take longer to design a normalized database, such databases are easier to work with and reduce development costs.</a:t>
            </a:r>
          </a:p>
          <a:p>
            <a:pPr marL="800100" lvl="1" indent="-342900">
              <a:buFont typeface="+mj-lt"/>
              <a:buAutoNum type="arabicPeriod"/>
            </a:pPr>
            <a:r>
              <a:rPr lang="en-US" b="1" dirty="0"/>
              <a:t>Usability: </a:t>
            </a:r>
            <a:r>
              <a:rPr lang="en-US" dirty="0"/>
              <a:t>Placing columns in the correct table makes it easier to understand a database and write correct queries. This helps reduce design time and cost.</a:t>
            </a:r>
          </a:p>
          <a:p>
            <a:pPr marL="800100" lvl="1" indent="-342900">
              <a:buFont typeface="+mj-lt"/>
              <a:buAutoNum type="arabicPeriod"/>
            </a:pPr>
            <a:r>
              <a:rPr lang="en-US" b="1" dirty="0"/>
              <a:t>Extensibility: </a:t>
            </a:r>
            <a:r>
              <a:rPr lang="en-US" dirty="0"/>
              <a:t>A non-normalized database is often more complex and therefore more difficult to modify. </a:t>
            </a:r>
            <a:endParaRPr lang="pl-PL"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3</a:t>
            </a:fld>
            <a:endParaRPr lang="en-US" dirty="0"/>
          </a:p>
        </p:txBody>
      </p:sp>
      <p:sp>
        <p:nvSpPr>
          <p:cNvPr id="12" name="Symbol zastępczy stopki 11"/>
          <p:cNvSpPr>
            <a:spLocks noGrp="1"/>
          </p:cNvSpPr>
          <p:nvPr>
            <p:ph type="ftr" sz="quarter" idx="11"/>
          </p:nvPr>
        </p:nvSpPr>
        <p:spPr/>
        <p:txBody>
          <a:bodyPr/>
          <a:lstStyle/>
          <a:p>
            <a:r>
              <a:rPr lang="en-US"/>
              <a:t>Developing SQL Databases</a:t>
            </a:r>
            <a:endParaRPr lang="en-US" dirty="0"/>
          </a:p>
        </p:txBody>
      </p:sp>
    </p:spTree>
    <p:extLst>
      <p:ext uri="{BB962C8B-B14F-4D97-AF65-F5344CB8AC3E}">
        <p14:creationId xmlns:p14="http://schemas.microsoft.com/office/powerpoint/2010/main" val="1619986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2800767"/>
          </a:xfrm>
          <a:prstGeom prst="rect">
            <a:avLst/>
          </a:prstGeom>
          <a:noFill/>
        </p:spPr>
        <p:txBody>
          <a:bodyPr wrap="square" rtlCol="0">
            <a:spAutoFit/>
          </a:bodyPr>
          <a:lstStyle/>
          <a:p>
            <a:r>
              <a:rPr lang="pl-PL" sz="3200" b="1" dirty="0" err="1"/>
              <a:t>Normalization</a:t>
            </a:r>
            <a:endParaRPr lang="pl-PL" sz="3200" b="1" dirty="0"/>
          </a:p>
          <a:p>
            <a:pPr lvl="1"/>
            <a:r>
              <a:rPr lang="en-US" dirty="0"/>
              <a:t>First normalization form </a:t>
            </a:r>
            <a:r>
              <a:rPr lang="pl-PL" dirty="0"/>
              <a:t>	</a:t>
            </a:r>
            <a:r>
              <a:rPr lang="en-US" dirty="0"/>
              <a:t>(1NF): 	Eliminate </a:t>
            </a:r>
            <a:r>
              <a:rPr lang="en-US" b="1" dirty="0"/>
              <a:t>repeating groups</a:t>
            </a:r>
          </a:p>
          <a:p>
            <a:pPr lvl="1"/>
            <a:r>
              <a:rPr lang="en-US" dirty="0"/>
              <a:t>Second normalization form </a:t>
            </a:r>
            <a:r>
              <a:rPr lang="pl-PL" dirty="0"/>
              <a:t>	</a:t>
            </a:r>
            <a:r>
              <a:rPr lang="en-US" dirty="0"/>
              <a:t>(2NF): 	Eliminate </a:t>
            </a:r>
            <a:r>
              <a:rPr lang="en-US" b="1" dirty="0"/>
              <a:t>redundant data</a:t>
            </a:r>
          </a:p>
          <a:p>
            <a:pPr lvl="1"/>
            <a:r>
              <a:rPr lang="en-US" dirty="0"/>
              <a:t>Third normalization form </a:t>
            </a:r>
            <a:r>
              <a:rPr lang="pl-PL" dirty="0"/>
              <a:t>	</a:t>
            </a:r>
            <a:r>
              <a:rPr lang="en-US" dirty="0"/>
              <a:t>(3NF): 	Eliminate </a:t>
            </a:r>
            <a:r>
              <a:rPr lang="en-US" b="1" dirty="0"/>
              <a:t>columns not dependent on key</a:t>
            </a:r>
          </a:p>
          <a:p>
            <a:pPr lvl="1"/>
            <a:r>
              <a:rPr lang="en-US" dirty="0"/>
              <a:t>Fourth normalization form </a:t>
            </a:r>
            <a:r>
              <a:rPr lang="pl-PL" dirty="0"/>
              <a:t>	</a:t>
            </a:r>
            <a:r>
              <a:rPr lang="en-US" dirty="0"/>
              <a:t>(4NF): 	Isolate </a:t>
            </a:r>
            <a:r>
              <a:rPr lang="en-US" b="1" dirty="0"/>
              <a:t>independent multiple relationships</a:t>
            </a:r>
          </a:p>
          <a:p>
            <a:pPr lvl="1"/>
            <a:r>
              <a:rPr lang="en-US" dirty="0"/>
              <a:t>Fifth normalization form </a:t>
            </a:r>
            <a:r>
              <a:rPr lang="pl-PL" dirty="0"/>
              <a:t>	</a:t>
            </a:r>
            <a:r>
              <a:rPr lang="en-US" dirty="0"/>
              <a:t>(5NF): 	Isolate </a:t>
            </a:r>
            <a:r>
              <a:rPr lang="en-US" b="1" dirty="0"/>
              <a:t>semantically related multiple</a:t>
            </a:r>
            <a:r>
              <a:rPr lang="pl-PL" b="1" dirty="0"/>
              <a:t> </a:t>
            </a:r>
            <a:r>
              <a:rPr lang="en-US" b="1" dirty="0"/>
              <a:t>relationships</a:t>
            </a:r>
            <a:endParaRPr lang="pl-PL" b="1" dirty="0"/>
          </a:p>
          <a:p>
            <a:pPr lvl="1"/>
            <a:endParaRPr lang="en-US" dirty="0"/>
          </a:p>
          <a:p>
            <a:pPr lvl="1"/>
            <a:r>
              <a:rPr lang="en-US" dirty="0"/>
              <a:t>Normalization forms represent a progressive level of compliance.</a:t>
            </a:r>
            <a:r>
              <a:rPr lang="pl-PL" dirty="0"/>
              <a:t> </a:t>
            </a:r>
            <a:r>
              <a:rPr lang="en-US" dirty="0"/>
              <a:t>You can’t be in 2NF until you have met 1NF.</a:t>
            </a:r>
            <a:endParaRPr lang="pl-PL"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4</a:t>
            </a:fld>
            <a:endParaRPr lang="en-US" dirty="0"/>
          </a:p>
        </p:txBody>
      </p:sp>
      <p:sp>
        <p:nvSpPr>
          <p:cNvPr id="12" name="Symbol zastępczy stopki 11"/>
          <p:cNvSpPr>
            <a:spLocks noGrp="1"/>
          </p:cNvSpPr>
          <p:nvPr>
            <p:ph type="ftr" sz="quarter" idx="11"/>
          </p:nvPr>
        </p:nvSpPr>
        <p:spPr/>
        <p:txBody>
          <a:bodyPr/>
          <a:lstStyle/>
          <a:p>
            <a:r>
              <a:rPr lang="en-US"/>
              <a:t>Developing SQL Databases</a:t>
            </a:r>
            <a:endParaRPr lang="en-US" dirty="0"/>
          </a:p>
        </p:txBody>
      </p:sp>
    </p:spTree>
    <p:extLst>
      <p:ext uri="{BB962C8B-B14F-4D97-AF65-F5344CB8AC3E}">
        <p14:creationId xmlns:p14="http://schemas.microsoft.com/office/powerpoint/2010/main" val="1831629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3077766"/>
          </a:xfrm>
          <a:prstGeom prst="rect">
            <a:avLst/>
          </a:prstGeom>
          <a:noFill/>
        </p:spPr>
        <p:txBody>
          <a:bodyPr wrap="square" rtlCol="0">
            <a:spAutoFit/>
          </a:bodyPr>
          <a:lstStyle/>
          <a:p>
            <a:r>
              <a:rPr lang="pl-PL" sz="3200" b="1" dirty="0"/>
              <a:t>First </a:t>
            </a:r>
            <a:r>
              <a:rPr lang="pl-PL" sz="3200" b="1" dirty="0" err="1"/>
              <a:t>Normal</a:t>
            </a:r>
            <a:r>
              <a:rPr lang="pl-PL" sz="3200" b="1" dirty="0"/>
              <a:t> Form (1NF) </a:t>
            </a:r>
          </a:p>
          <a:p>
            <a:pPr lvl="1"/>
            <a:r>
              <a:rPr lang="en-US" dirty="0"/>
              <a:t>The table is in 1NF if he following three conditions are met:</a:t>
            </a:r>
            <a:endParaRPr lang="pl-PL" dirty="0"/>
          </a:p>
          <a:p>
            <a:pPr lvl="1"/>
            <a:endParaRPr lang="en-US" dirty="0"/>
          </a:p>
          <a:p>
            <a:pPr marL="800100" lvl="1" indent="-342900">
              <a:buFont typeface="+mj-lt"/>
              <a:buAutoNum type="arabicPeriod"/>
            </a:pPr>
            <a:r>
              <a:rPr lang="en-US" dirty="0"/>
              <a:t>The table must have </a:t>
            </a:r>
            <a:r>
              <a:rPr lang="en-US" b="1" dirty="0"/>
              <a:t>no duplicate records</a:t>
            </a:r>
            <a:r>
              <a:rPr lang="en-US" dirty="0"/>
              <a:t>. </a:t>
            </a:r>
            <a:br>
              <a:rPr lang="en-US" dirty="0"/>
            </a:br>
            <a:r>
              <a:rPr lang="en-US" dirty="0"/>
              <a:t>Once you have defined a primary key for the table, you have met the first normalized form criterion.</a:t>
            </a:r>
          </a:p>
          <a:p>
            <a:pPr marL="800100" lvl="1" indent="-342900">
              <a:buFont typeface="+mj-lt"/>
              <a:buAutoNum type="arabicPeriod"/>
            </a:pPr>
            <a:r>
              <a:rPr lang="en-US" dirty="0"/>
              <a:t>The table must not have </a:t>
            </a:r>
            <a:r>
              <a:rPr lang="en-US" b="1" dirty="0"/>
              <a:t>multivalued attributes</a:t>
            </a:r>
            <a:r>
              <a:rPr lang="en-US" dirty="0"/>
              <a:t>, meaning that you can’t combine in a single column multiple values that are considered valid for a column</a:t>
            </a:r>
            <a:r>
              <a:rPr lang="pl-PL" dirty="0"/>
              <a:t> </a:t>
            </a:r>
            <a:r>
              <a:rPr lang="en-US" dirty="0"/>
              <a:t>(</a:t>
            </a:r>
            <a:r>
              <a:rPr lang="en-US" dirty="0" err="1"/>
              <a:t>eg</a:t>
            </a:r>
            <a:r>
              <a:rPr lang="en-US" dirty="0"/>
              <a:t>. names of certifications an employee achieved).</a:t>
            </a:r>
          </a:p>
          <a:p>
            <a:pPr marL="800100" lvl="1" indent="-342900">
              <a:buFont typeface="+mj-lt"/>
              <a:buAutoNum type="arabicPeriod"/>
            </a:pPr>
            <a:r>
              <a:rPr lang="en-US" dirty="0"/>
              <a:t>The entries in the column or attribute must be of the same data type.</a:t>
            </a:r>
            <a:endParaRPr lang="en-GB"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5</a:t>
            </a:fld>
            <a:endParaRPr lang="en-US" dirty="0"/>
          </a:p>
        </p:txBody>
      </p:sp>
      <p:sp>
        <p:nvSpPr>
          <p:cNvPr id="12" name="Symbol zastępczy stopki 11"/>
          <p:cNvSpPr>
            <a:spLocks noGrp="1"/>
          </p:cNvSpPr>
          <p:nvPr>
            <p:ph type="ftr" sz="quarter" idx="11"/>
          </p:nvPr>
        </p:nvSpPr>
        <p:spPr/>
        <p:txBody>
          <a:bodyPr/>
          <a:lstStyle/>
          <a:p>
            <a:r>
              <a:rPr lang="en-US"/>
              <a:t>Developing SQL Databases</a:t>
            </a:r>
            <a:endParaRPr lang="en-US" dirty="0"/>
          </a:p>
        </p:txBody>
      </p:sp>
      <p:graphicFrame>
        <p:nvGraphicFramePr>
          <p:cNvPr id="2" name="Tabela 1"/>
          <p:cNvGraphicFramePr>
            <a:graphicFrameLocks noGrp="1"/>
          </p:cNvGraphicFramePr>
          <p:nvPr>
            <p:extLst/>
          </p:nvPr>
        </p:nvGraphicFramePr>
        <p:xfrm>
          <a:off x="1333151" y="4381673"/>
          <a:ext cx="3200400" cy="1333500"/>
        </p:xfrm>
        <a:graphic>
          <a:graphicData uri="http://schemas.openxmlformats.org/drawingml/2006/table">
            <a:tbl>
              <a:tblPr>
                <a:tableStyleId>{5940675A-B579-460E-94D1-54222C63F5DA}</a:tableStyleId>
              </a:tblPr>
              <a:tblGrid>
                <a:gridCol w="1066800">
                  <a:extLst>
                    <a:ext uri="{9D8B030D-6E8A-4147-A177-3AD203B41FA5}">
                      <a16:colId xmlns:a16="http://schemas.microsoft.com/office/drawing/2014/main" val="502756373"/>
                    </a:ext>
                  </a:extLst>
                </a:gridCol>
                <a:gridCol w="1066800">
                  <a:extLst>
                    <a:ext uri="{9D8B030D-6E8A-4147-A177-3AD203B41FA5}">
                      <a16:colId xmlns:a16="http://schemas.microsoft.com/office/drawing/2014/main" val="52073147"/>
                    </a:ext>
                  </a:extLst>
                </a:gridCol>
                <a:gridCol w="1066800">
                  <a:extLst>
                    <a:ext uri="{9D8B030D-6E8A-4147-A177-3AD203B41FA5}">
                      <a16:colId xmlns:a16="http://schemas.microsoft.com/office/drawing/2014/main" val="592811013"/>
                    </a:ext>
                  </a:extLst>
                </a:gridCol>
              </a:tblGrid>
              <a:tr h="190500">
                <a:tc>
                  <a:txBody>
                    <a:bodyPr/>
                    <a:lstStyle/>
                    <a:p>
                      <a:pPr algn="ctr" fontAlgn="b"/>
                      <a:r>
                        <a:rPr lang="pl-PL" sz="1100" b="1" u="none" strike="noStrike">
                          <a:effectLst/>
                          <a:latin typeface="+mn-lt"/>
                        </a:rPr>
                        <a:t>product_id</a:t>
                      </a:r>
                      <a:endParaRPr lang="pl-PL" sz="1100" b="1" i="0" u="none" strike="noStrike">
                        <a:solidFill>
                          <a:srgbClr val="000000"/>
                        </a:solidFill>
                        <a:effectLst/>
                        <a:latin typeface="+mn-lt"/>
                      </a:endParaRPr>
                    </a:p>
                  </a:txBody>
                  <a:tcPr marL="9525" marR="9525" marT="9525" marB="0" anchor="b">
                    <a:solidFill>
                      <a:schemeClr val="accent2">
                        <a:lumMod val="40000"/>
                        <a:lumOff val="60000"/>
                      </a:schemeClr>
                    </a:solidFill>
                  </a:tcPr>
                </a:tc>
                <a:tc>
                  <a:txBody>
                    <a:bodyPr/>
                    <a:lstStyle/>
                    <a:p>
                      <a:pPr algn="ctr" fontAlgn="b"/>
                      <a:r>
                        <a:rPr lang="pl-PL" sz="1100" b="1" u="none" strike="noStrike">
                          <a:effectLst/>
                          <a:latin typeface="+mn-lt"/>
                        </a:rPr>
                        <a:t>color</a:t>
                      </a:r>
                      <a:endParaRPr lang="pl-PL" sz="1100" b="1" i="0" u="none" strike="noStrike">
                        <a:solidFill>
                          <a:srgbClr val="000000"/>
                        </a:solidFill>
                        <a:effectLst/>
                        <a:latin typeface="+mn-lt"/>
                      </a:endParaRPr>
                    </a:p>
                  </a:txBody>
                  <a:tcPr marL="9525" marR="9525" marT="9525" marB="0" anchor="b">
                    <a:solidFill>
                      <a:schemeClr val="accent2">
                        <a:lumMod val="40000"/>
                        <a:lumOff val="60000"/>
                      </a:schemeClr>
                    </a:solidFill>
                  </a:tcPr>
                </a:tc>
                <a:tc>
                  <a:txBody>
                    <a:bodyPr/>
                    <a:lstStyle/>
                    <a:p>
                      <a:pPr algn="ctr" fontAlgn="b"/>
                      <a:r>
                        <a:rPr lang="pl-PL" sz="1100" b="1" u="none" strike="noStrike" dirty="0" err="1">
                          <a:effectLst/>
                          <a:latin typeface="+mn-lt"/>
                        </a:rPr>
                        <a:t>price</a:t>
                      </a:r>
                      <a:endParaRPr lang="pl-PL" sz="1100" b="1" i="0" u="none" strike="noStrike" dirty="0">
                        <a:solidFill>
                          <a:srgbClr val="000000"/>
                        </a:solidFill>
                        <a:effectLst/>
                        <a:latin typeface="+mn-lt"/>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val="10957453"/>
                  </a:ext>
                </a:extLst>
              </a:tr>
              <a:tr h="190500">
                <a:tc>
                  <a:txBody>
                    <a:bodyPr/>
                    <a:lstStyle/>
                    <a:p>
                      <a:pPr algn="ctr" fontAlgn="b"/>
                      <a:r>
                        <a:rPr lang="pl-PL" sz="1100" u="none" strike="noStrike">
                          <a:effectLst/>
                          <a:latin typeface="+mn-lt"/>
                        </a:rPr>
                        <a:t>1</a:t>
                      </a:r>
                      <a:endParaRPr lang="pl-PL" sz="1100" b="0" i="0" u="none" strike="noStrike">
                        <a:solidFill>
                          <a:srgbClr val="000000"/>
                        </a:solidFill>
                        <a:effectLst/>
                        <a:latin typeface="+mn-lt"/>
                      </a:endParaRPr>
                    </a:p>
                  </a:txBody>
                  <a:tcPr marL="9525" marR="9525" marT="9525" marB="0" anchor="b"/>
                </a:tc>
                <a:tc>
                  <a:txBody>
                    <a:bodyPr/>
                    <a:lstStyle/>
                    <a:p>
                      <a:pPr algn="ctr" fontAlgn="b"/>
                      <a:r>
                        <a:rPr lang="pl-PL" sz="1100" u="none" strike="noStrike">
                          <a:effectLst/>
                          <a:latin typeface="+mn-lt"/>
                        </a:rPr>
                        <a:t>red, green</a:t>
                      </a:r>
                      <a:endParaRPr lang="pl-PL" sz="1100" b="0" i="0" u="none" strike="noStrike">
                        <a:solidFill>
                          <a:srgbClr val="000000"/>
                        </a:solidFill>
                        <a:effectLst/>
                        <a:latin typeface="+mn-lt"/>
                      </a:endParaRPr>
                    </a:p>
                  </a:txBody>
                  <a:tcPr marL="9525" marR="9525" marT="9525" marB="0" anchor="b"/>
                </a:tc>
                <a:tc>
                  <a:txBody>
                    <a:bodyPr/>
                    <a:lstStyle/>
                    <a:p>
                      <a:pPr algn="ctr" fontAlgn="b"/>
                      <a:r>
                        <a:rPr lang="pl-PL" sz="1100" u="none" strike="noStrike">
                          <a:effectLst/>
                          <a:latin typeface="+mn-lt"/>
                        </a:rPr>
                        <a:t>753,79</a:t>
                      </a:r>
                      <a:endParaRPr lang="pl-PL" sz="11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3321398581"/>
                  </a:ext>
                </a:extLst>
              </a:tr>
              <a:tr h="190500">
                <a:tc>
                  <a:txBody>
                    <a:bodyPr/>
                    <a:lstStyle/>
                    <a:p>
                      <a:pPr algn="ctr" fontAlgn="b"/>
                      <a:r>
                        <a:rPr lang="pl-PL" sz="1100" u="none" strike="noStrike">
                          <a:effectLst/>
                          <a:latin typeface="+mn-lt"/>
                        </a:rPr>
                        <a:t>2</a:t>
                      </a:r>
                      <a:endParaRPr lang="pl-PL" sz="1100" b="0" i="0" u="none" strike="noStrike">
                        <a:solidFill>
                          <a:srgbClr val="000000"/>
                        </a:solidFill>
                        <a:effectLst/>
                        <a:latin typeface="+mn-lt"/>
                      </a:endParaRPr>
                    </a:p>
                  </a:txBody>
                  <a:tcPr marL="9525" marR="9525" marT="9525" marB="0" anchor="b"/>
                </a:tc>
                <a:tc>
                  <a:txBody>
                    <a:bodyPr/>
                    <a:lstStyle/>
                    <a:p>
                      <a:pPr algn="ctr" fontAlgn="b"/>
                      <a:r>
                        <a:rPr lang="pl-PL" sz="1100" u="none" strike="noStrike">
                          <a:effectLst/>
                          <a:latin typeface="+mn-lt"/>
                        </a:rPr>
                        <a:t>green</a:t>
                      </a:r>
                      <a:endParaRPr lang="pl-PL" sz="1100" b="0" i="0" u="none" strike="noStrike">
                        <a:solidFill>
                          <a:srgbClr val="000000"/>
                        </a:solidFill>
                        <a:effectLst/>
                        <a:latin typeface="+mn-lt"/>
                      </a:endParaRPr>
                    </a:p>
                  </a:txBody>
                  <a:tcPr marL="9525" marR="9525" marT="9525" marB="0" anchor="b"/>
                </a:tc>
                <a:tc>
                  <a:txBody>
                    <a:bodyPr/>
                    <a:lstStyle/>
                    <a:p>
                      <a:pPr algn="ctr" fontAlgn="b"/>
                      <a:r>
                        <a:rPr lang="pl-PL" sz="1100" u="none" strike="noStrike">
                          <a:effectLst/>
                          <a:latin typeface="+mn-lt"/>
                        </a:rPr>
                        <a:t>44,73</a:t>
                      </a:r>
                      <a:endParaRPr lang="pl-PL" sz="11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1089067337"/>
                  </a:ext>
                </a:extLst>
              </a:tr>
              <a:tr h="190500">
                <a:tc>
                  <a:txBody>
                    <a:bodyPr/>
                    <a:lstStyle/>
                    <a:p>
                      <a:pPr algn="ctr" fontAlgn="b"/>
                      <a:r>
                        <a:rPr lang="pl-PL" sz="1100" u="none" strike="noStrike">
                          <a:effectLst/>
                          <a:latin typeface="+mn-lt"/>
                        </a:rPr>
                        <a:t>3</a:t>
                      </a:r>
                      <a:endParaRPr lang="pl-PL" sz="1100" b="0" i="0" u="none" strike="noStrike">
                        <a:solidFill>
                          <a:srgbClr val="000000"/>
                        </a:solidFill>
                        <a:effectLst/>
                        <a:latin typeface="+mn-lt"/>
                      </a:endParaRPr>
                    </a:p>
                  </a:txBody>
                  <a:tcPr marL="9525" marR="9525" marT="9525" marB="0" anchor="b"/>
                </a:tc>
                <a:tc>
                  <a:txBody>
                    <a:bodyPr/>
                    <a:lstStyle/>
                    <a:p>
                      <a:pPr algn="ctr" fontAlgn="b"/>
                      <a:r>
                        <a:rPr lang="pl-PL" sz="1100" u="none" strike="noStrike">
                          <a:effectLst/>
                          <a:latin typeface="+mn-lt"/>
                        </a:rPr>
                        <a:t>blue, red</a:t>
                      </a:r>
                      <a:endParaRPr lang="pl-PL" sz="1100" b="0" i="0" u="none" strike="noStrike">
                        <a:solidFill>
                          <a:srgbClr val="000000"/>
                        </a:solidFill>
                        <a:effectLst/>
                        <a:latin typeface="+mn-lt"/>
                      </a:endParaRPr>
                    </a:p>
                  </a:txBody>
                  <a:tcPr marL="9525" marR="9525" marT="9525" marB="0" anchor="b"/>
                </a:tc>
                <a:tc>
                  <a:txBody>
                    <a:bodyPr/>
                    <a:lstStyle/>
                    <a:p>
                      <a:pPr algn="ctr" fontAlgn="b"/>
                      <a:r>
                        <a:rPr lang="pl-PL" sz="1100" u="none" strike="noStrike">
                          <a:effectLst/>
                          <a:latin typeface="+mn-lt"/>
                        </a:rPr>
                        <a:t>327,27</a:t>
                      </a:r>
                      <a:endParaRPr lang="pl-PL" sz="11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4077447181"/>
                  </a:ext>
                </a:extLst>
              </a:tr>
              <a:tr h="190500">
                <a:tc>
                  <a:txBody>
                    <a:bodyPr/>
                    <a:lstStyle/>
                    <a:p>
                      <a:pPr algn="ctr" fontAlgn="b"/>
                      <a:r>
                        <a:rPr lang="pl-PL" sz="1100" u="none" strike="noStrike">
                          <a:effectLst/>
                          <a:latin typeface="+mn-lt"/>
                        </a:rPr>
                        <a:t>4</a:t>
                      </a:r>
                      <a:endParaRPr lang="pl-PL" sz="1100" b="0" i="0" u="none" strike="noStrike">
                        <a:solidFill>
                          <a:srgbClr val="000000"/>
                        </a:solidFill>
                        <a:effectLst/>
                        <a:latin typeface="+mn-lt"/>
                      </a:endParaRPr>
                    </a:p>
                  </a:txBody>
                  <a:tcPr marL="9525" marR="9525" marT="9525" marB="0" anchor="b"/>
                </a:tc>
                <a:tc>
                  <a:txBody>
                    <a:bodyPr/>
                    <a:lstStyle/>
                    <a:p>
                      <a:pPr algn="ctr" fontAlgn="b"/>
                      <a:r>
                        <a:rPr lang="pl-PL" sz="1100" u="none" strike="noStrike">
                          <a:effectLst/>
                          <a:latin typeface="+mn-lt"/>
                        </a:rPr>
                        <a:t>blue</a:t>
                      </a:r>
                      <a:endParaRPr lang="pl-PL" sz="1100" b="0" i="0" u="none" strike="noStrike">
                        <a:solidFill>
                          <a:srgbClr val="000000"/>
                        </a:solidFill>
                        <a:effectLst/>
                        <a:latin typeface="+mn-lt"/>
                      </a:endParaRPr>
                    </a:p>
                  </a:txBody>
                  <a:tcPr marL="9525" marR="9525" marT="9525" marB="0" anchor="b"/>
                </a:tc>
                <a:tc>
                  <a:txBody>
                    <a:bodyPr/>
                    <a:lstStyle/>
                    <a:p>
                      <a:pPr algn="ctr" fontAlgn="b"/>
                      <a:r>
                        <a:rPr lang="pl-PL" sz="1100" u="none" strike="noStrike">
                          <a:effectLst/>
                          <a:latin typeface="+mn-lt"/>
                        </a:rPr>
                        <a:t>245,78</a:t>
                      </a:r>
                      <a:endParaRPr lang="pl-PL" sz="11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1346830016"/>
                  </a:ext>
                </a:extLst>
              </a:tr>
              <a:tr h="190500">
                <a:tc>
                  <a:txBody>
                    <a:bodyPr/>
                    <a:lstStyle/>
                    <a:p>
                      <a:pPr algn="ctr" fontAlgn="b"/>
                      <a:r>
                        <a:rPr lang="pl-PL" sz="1100" u="none" strike="noStrike">
                          <a:effectLst/>
                          <a:latin typeface="+mn-lt"/>
                        </a:rPr>
                        <a:t>5</a:t>
                      </a:r>
                      <a:endParaRPr lang="pl-PL" sz="1100" b="0" i="0" u="none" strike="noStrike">
                        <a:solidFill>
                          <a:srgbClr val="000000"/>
                        </a:solidFill>
                        <a:effectLst/>
                        <a:latin typeface="+mn-lt"/>
                      </a:endParaRPr>
                    </a:p>
                  </a:txBody>
                  <a:tcPr marL="9525" marR="9525" marT="9525" marB="0" anchor="b"/>
                </a:tc>
                <a:tc>
                  <a:txBody>
                    <a:bodyPr/>
                    <a:lstStyle/>
                    <a:p>
                      <a:pPr algn="ctr" fontAlgn="b"/>
                      <a:r>
                        <a:rPr lang="pl-PL" sz="1100" u="none" strike="noStrike">
                          <a:effectLst/>
                          <a:latin typeface="+mn-lt"/>
                        </a:rPr>
                        <a:t>red</a:t>
                      </a:r>
                      <a:endParaRPr lang="pl-PL" sz="1100" b="0" i="0" u="none" strike="noStrike">
                        <a:solidFill>
                          <a:srgbClr val="000000"/>
                        </a:solidFill>
                        <a:effectLst/>
                        <a:latin typeface="+mn-lt"/>
                      </a:endParaRPr>
                    </a:p>
                  </a:txBody>
                  <a:tcPr marL="9525" marR="9525" marT="9525" marB="0" anchor="b"/>
                </a:tc>
                <a:tc>
                  <a:txBody>
                    <a:bodyPr/>
                    <a:lstStyle/>
                    <a:p>
                      <a:pPr algn="ctr" fontAlgn="b"/>
                      <a:r>
                        <a:rPr lang="pl-PL" sz="1100" u="none" strike="noStrike">
                          <a:effectLst/>
                          <a:latin typeface="+mn-lt"/>
                        </a:rPr>
                        <a:t>947,74</a:t>
                      </a:r>
                      <a:endParaRPr lang="pl-PL" sz="11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2272854512"/>
                  </a:ext>
                </a:extLst>
              </a:tr>
              <a:tr h="190500">
                <a:tc>
                  <a:txBody>
                    <a:bodyPr/>
                    <a:lstStyle/>
                    <a:p>
                      <a:pPr algn="ctr" fontAlgn="b"/>
                      <a:r>
                        <a:rPr lang="pl-PL" sz="1100" u="none" strike="noStrike">
                          <a:effectLst/>
                          <a:latin typeface="+mn-lt"/>
                        </a:rPr>
                        <a:t>6</a:t>
                      </a:r>
                      <a:endParaRPr lang="pl-PL" sz="1100" b="0" i="0" u="none" strike="noStrike">
                        <a:solidFill>
                          <a:srgbClr val="000000"/>
                        </a:solidFill>
                        <a:effectLst/>
                        <a:latin typeface="+mn-lt"/>
                      </a:endParaRPr>
                    </a:p>
                  </a:txBody>
                  <a:tcPr marL="9525" marR="9525" marT="9525" marB="0" anchor="b"/>
                </a:tc>
                <a:tc>
                  <a:txBody>
                    <a:bodyPr/>
                    <a:lstStyle/>
                    <a:p>
                      <a:pPr algn="ctr" fontAlgn="b"/>
                      <a:r>
                        <a:rPr lang="pl-PL" sz="1100" u="none" strike="noStrike">
                          <a:effectLst/>
                          <a:latin typeface="+mn-lt"/>
                        </a:rPr>
                        <a:t>red</a:t>
                      </a:r>
                      <a:endParaRPr lang="pl-PL" sz="1100" b="0" i="0" u="none" strike="noStrike">
                        <a:solidFill>
                          <a:srgbClr val="000000"/>
                        </a:solidFill>
                        <a:effectLst/>
                        <a:latin typeface="+mn-lt"/>
                      </a:endParaRPr>
                    </a:p>
                  </a:txBody>
                  <a:tcPr marL="9525" marR="9525" marT="9525" marB="0" anchor="b"/>
                </a:tc>
                <a:tc>
                  <a:txBody>
                    <a:bodyPr/>
                    <a:lstStyle/>
                    <a:p>
                      <a:pPr algn="ctr" fontAlgn="b"/>
                      <a:r>
                        <a:rPr lang="pl-PL" sz="1100" u="none" strike="noStrike" dirty="0">
                          <a:effectLst/>
                          <a:latin typeface="+mn-lt"/>
                        </a:rPr>
                        <a:t>290,32</a:t>
                      </a:r>
                      <a:endParaRPr lang="pl-PL" sz="11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3639625872"/>
                  </a:ext>
                </a:extLst>
              </a:tr>
            </a:tbl>
          </a:graphicData>
        </a:graphic>
      </p:graphicFrame>
      <p:graphicFrame>
        <p:nvGraphicFramePr>
          <p:cNvPr id="3" name="Tabela 2"/>
          <p:cNvGraphicFramePr>
            <a:graphicFrameLocks noGrp="1"/>
          </p:cNvGraphicFramePr>
          <p:nvPr>
            <p:extLst/>
          </p:nvPr>
        </p:nvGraphicFramePr>
        <p:xfrm>
          <a:off x="6580385" y="4191173"/>
          <a:ext cx="3200400" cy="1714500"/>
        </p:xfrm>
        <a:graphic>
          <a:graphicData uri="http://schemas.openxmlformats.org/drawingml/2006/table">
            <a:tbl>
              <a:tblPr>
                <a:tableStyleId>{616DA210-FB5B-4158-B5E0-FEB733F419BA}</a:tableStyleId>
              </a:tblPr>
              <a:tblGrid>
                <a:gridCol w="1066800">
                  <a:extLst>
                    <a:ext uri="{9D8B030D-6E8A-4147-A177-3AD203B41FA5}">
                      <a16:colId xmlns:a16="http://schemas.microsoft.com/office/drawing/2014/main" val="1572859559"/>
                    </a:ext>
                  </a:extLst>
                </a:gridCol>
                <a:gridCol w="1066800">
                  <a:extLst>
                    <a:ext uri="{9D8B030D-6E8A-4147-A177-3AD203B41FA5}">
                      <a16:colId xmlns:a16="http://schemas.microsoft.com/office/drawing/2014/main" val="1652298294"/>
                    </a:ext>
                  </a:extLst>
                </a:gridCol>
                <a:gridCol w="1066800">
                  <a:extLst>
                    <a:ext uri="{9D8B030D-6E8A-4147-A177-3AD203B41FA5}">
                      <a16:colId xmlns:a16="http://schemas.microsoft.com/office/drawing/2014/main" val="1607799015"/>
                    </a:ext>
                  </a:extLst>
                </a:gridCol>
              </a:tblGrid>
              <a:tr h="190500">
                <a:tc>
                  <a:txBody>
                    <a:bodyPr/>
                    <a:lstStyle/>
                    <a:p>
                      <a:pPr algn="ctr" fontAlgn="b"/>
                      <a:r>
                        <a:rPr lang="pl-PL" sz="1100" b="1" u="none" strike="noStrike">
                          <a:effectLst/>
                        </a:rPr>
                        <a:t>product_id</a:t>
                      </a:r>
                      <a:endParaRPr lang="pl-PL" sz="1100" b="1" i="0" u="none" strike="noStrike">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pl-PL" sz="1100" b="1" u="none" strike="noStrike">
                          <a:effectLst/>
                        </a:rPr>
                        <a:t>color</a:t>
                      </a:r>
                      <a:endParaRPr lang="pl-PL" sz="1100" b="1" i="0" u="none" strike="noStrike">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pl-PL" sz="1100" b="1" u="none" strike="noStrike" dirty="0" err="1">
                          <a:effectLst/>
                        </a:rPr>
                        <a:t>price</a:t>
                      </a:r>
                      <a:endParaRPr lang="pl-PL"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val="1479694412"/>
                  </a:ext>
                </a:extLst>
              </a:tr>
              <a:tr h="190500">
                <a:tc>
                  <a:txBody>
                    <a:bodyPr/>
                    <a:lstStyle/>
                    <a:p>
                      <a:pPr algn="ctr" fontAlgn="b"/>
                      <a:r>
                        <a:rPr lang="pl-PL" sz="1100" u="none" strike="noStrike">
                          <a:effectLst/>
                        </a:rPr>
                        <a:t>1</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red</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753,79</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25420769"/>
                  </a:ext>
                </a:extLst>
              </a:tr>
              <a:tr h="190500">
                <a:tc>
                  <a:txBody>
                    <a:bodyPr/>
                    <a:lstStyle/>
                    <a:p>
                      <a:pPr algn="ctr" fontAlgn="b"/>
                      <a:r>
                        <a:rPr lang="pl-PL" sz="1100" u="none" strike="noStrike">
                          <a:effectLst/>
                        </a:rPr>
                        <a:t>1</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green</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753,79</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01961725"/>
                  </a:ext>
                </a:extLst>
              </a:tr>
              <a:tr h="190500">
                <a:tc>
                  <a:txBody>
                    <a:bodyPr/>
                    <a:lstStyle/>
                    <a:p>
                      <a:pPr algn="ctr" fontAlgn="b"/>
                      <a:r>
                        <a:rPr lang="pl-PL" sz="1100" u="none" strike="noStrike">
                          <a:effectLst/>
                        </a:rPr>
                        <a:t>2</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green</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44,73</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81199139"/>
                  </a:ext>
                </a:extLst>
              </a:tr>
              <a:tr h="190500">
                <a:tc>
                  <a:txBody>
                    <a:bodyPr/>
                    <a:lstStyle/>
                    <a:p>
                      <a:pPr algn="ctr" fontAlgn="b"/>
                      <a:r>
                        <a:rPr lang="pl-PL" sz="1100" u="none" strike="noStrike">
                          <a:effectLst/>
                        </a:rPr>
                        <a:t>3</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blue</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327,27</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50352408"/>
                  </a:ext>
                </a:extLst>
              </a:tr>
              <a:tr h="190500">
                <a:tc>
                  <a:txBody>
                    <a:bodyPr/>
                    <a:lstStyle/>
                    <a:p>
                      <a:pPr algn="ctr" fontAlgn="b"/>
                      <a:r>
                        <a:rPr lang="pl-PL" sz="1100" u="none" strike="noStrike">
                          <a:effectLst/>
                        </a:rPr>
                        <a:t>3</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red</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327,27</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92095379"/>
                  </a:ext>
                </a:extLst>
              </a:tr>
              <a:tr h="190500">
                <a:tc>
                  <a:txBody>
                    <a:bodyPr/>
                    <a:lstStyle/>
                    <a:p>
                      <a:pPr algn="ctr" fontAlgn="b"/>
                      <a:r>
                        <a:rPr lang="pl-PL" sz="1100" u="none" strike="noStrike">
                          <a:effectLst/>
                        </a:rPr>
                        <a:t>4</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blue</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245,78</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9537390"/>
                  </a:ext>
                </a:extLst>
              </a:tr>
              <a:tr h="190500">
                <a:tc>
                  <a:txBody>
                    <a:bodyPr/>
                    <a:lstStyle/>
                    <a:p>
                      <a:pPr algn="ctr" fontAlgn="b"/>
                      <a:r>
                        <a:rPr lang="pl-PL" sz="1100" u="none" strike="noStrike">
                          <a:effectLst/>
                        </a:rPr>
                        <a:t>5</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red</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947,74</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86441893"/>
                  </a:ext>
                </a:extLst>
              </a:tr>
              <a:tr h="190500">
                <a:tc>
                  <a:txBody>
                    <a:bodyPr/>
                    <a:lstStyle/>
                    <a:p>
                      <a:pPr algn="ctr" fontAlgn="b"/>
                      <a:r>
                        <a:rPr lang="pl-PL" sz="1100" u="none" strike="noStrike">
                          <a:effectLst/>
                        </a:rPr>
                        <a:t>6</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red</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dirty="0">
                          <a:effectLst/>
                        </a:rPr>
                        <a:t>290,32</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35968592"/>
                  </a:ext>
                </a:extLst>
              </a:tr>
            </a:tbl>
          </a:graphicData>
        </a:graphic>
      </p:graphicFrame>
      <p:sp>
        <p:nvSpPr>
          <p:cNvPr id="4" name="Strzałka: w prawo 3"/>
          <p:cNvSpPr/>
          <p:nvPr/>
        </p:nvSpPr>
        <p:spPr>
          <a:xfrm>
            <a:off x="4983060" y="4759003"/>
            <a:ext cx="1233181" cy="5788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85330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3354765"/>
          </a:xfrm>
          <a:prstGeom prst="rect">
            <a:avLst/>
          </a:prstGeom>
          <a:noFill/>
        </p:spPr>
        <p:txBody>
          <a:bodyPr wrap="square" rtlCol="0">
            <a:spAutoFit/>
          </a:bodyPr>
          <a:lstStyle/>
          <a:p>
            <a:r>
              <a:rPr lang="pl-PL" sz="3200" b="1" dirty="0"/>
              <a:t>Second </a:t>
            </a:r>
            <a:r>
              <a:rPr lang="pl-PL" sz="3200" b="1" dirty="0" err="1"/>
              <a:t>Normal</a:t>
            </a:r>
            <a:r>
              <a:rPr lang="pl-PL" sz="3200" b="1" dirty="0"/>
              <a:t> Form (2NF) </a:t>
            </a:r>
          </a:p>
          <a:p>
            <a:pPr lvl="1"/>
            <a:r>
              <a:rPr lang="en-US" dirty="0"/>
              <a:t>The 2NF ensures that each attribute does in fact describe the entity.</a:t>
            </a:r>
            <a:endParaRPr lang="pl-PL" dirty="0"/>
          </a:p>
          <a:p>
            <a:pPr lvl="1"/>
            <a:endParaRPr lang="en-US" dirty="0"/>
          </a:p>
          <a:p>
            <a:pPr lvl="1"/>
            <a:r>
              <a:rPr lang="en-US" dirty="0"/>
              <a:t>This form is entirely based on dependency: attribute must be functionally dependent upon the entire primary key.</a:t>
            </a:r>
            <a:endParaRPr lang="pl-PL" dirty="0"/>
          </a:p>
          <a:p>
            <a:pPr lvl="1"/>
            <a:endParaRPr lang="en-US" dirty="0"/>
          </a:p>
          <a:p>
            <a:pPr lvl="1"/>
            <a:r>
              <a:rPr lang="en-US" dirty="0"/>
              <a:t>Combined (composite) primary keys run into trouble with the second normal form if the attributes aren’t dependent on every attribute in the primary key.</a:t>
            </a:r>
            <a:endParaRPr lang="pl-PL" dirty="0"/>
          </a:p>
          <a:p>
            <a:pPr lvl="1"/>
            <a:endParaRPr lang="en-US" dirty="0"/>
          </a:p>
          <a:p>
            <a:pPr lvl="1"/>
            <a:r>
              <a:rPr lang="en-US" dirty="0"/>
              <a:t>If an attribute depends on one of the primary key attributes but not the others, then it becomes a partial dependency, which violates the second normal form.</a:t>
            </a:r>
            <a:endParaRPr lang="en-GB"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6</a:t>
            </a:fld>
            <a:endParaRPr lang="en-US" dirty="0"/>
          </a:p>
        </p:txBody>
      </p:sp>
      <p:sp>
        <p:nvSpPr>
          <p:cNvPr id="12" name="Symbol zastępczy stopki 11"/>
          <p:cNvSpPr>
            <a:spLocks noGrp="1"/>
          </p:cNvSpPr>
          <p:nvPr>
            <p:ph type="ftr" sz="quarter" idx="11"/>
          </p:nvPr>
        </p:nvSpPr>
        <p:spPr/>
        <p:txBody>
          <a:bodyPr/>
          <a:lstStyle/>
          <a:p>
            <a:r>
              <a:rPr lang="en-US"/>
              <a:t>Developing SQL Databases</a:t>
            </a:r>
            <a:endParaRPr lang="en-US" dirty="0"/>
          </a:p>
        </p:txBody>
      </p:sp>
      <p:graphicFrame>
        <p:nvGraphicFramePr>
          <p:cNvPr id="5" name="Tabela 4"/>
          <p:cNvGraphicFramePr>
            <a:graphicFrameLocks noGrp="1"/>
          </p:cNvGraphicFramePr>
          <p:nvPr>
            <p:extLst/>
          </p:nvPr>
        </p:nvGraphicFramePr>
        <p:xfrm>
          <a:off x="1135930" y="4329672"/>
          <a:ext cx="3200400" cy="1714500"/>
        </p:xfrm>
        <a:graphic>
          <a:graphicData uri="http://schemas.openxmlformats.org/drawingml/2006/table">
            <a:tbl>
              <a:tblPr>
                <a:tableStyleId>{616DA210-FB5B-4158-B5E0-FEB733F419BA}</a:tableStyleId>
              </a:tblPr>
              <a:tblGrid>
                <a:gridCol w="1066800">
                  <a:extLst>
                    <a:ext uri="{9D8B030D-6E8A-4147-A177-3AD203B41FA5}">
                      <a16:colId xmlns:a16="http://schemas.microsoft.com/office/drawing/2014/main" val="1572859559"/>
                    </a:ext>
                  </a:extLst>
                </a:gridCol>
                <a:gridCol w="1066800">
                  <a:extLst>
                    <a:ext uri="{9D8B030D-6E8A-4147-A177-3AD203B41FA5}">
                      <a16:colId xmlns:a16="http://schemas.microsoft.com/office/drawing/2014/main" val="1652298294"/>
                    </a:ext>
                  </a:extLst>
                </a:gridCol>
                <a:gridCol w="1066800">
                  <a:extLst>
                    <a:ext uri="{9D8B030D-6E8A-4147-A177-3AD203B41FA5}">
                      <a16:colId xmlns:a16="http://schemas.microsoft.com/office/drawing/2014/main" val="1607799015"/>
                    </a:ext>
                  </a:extLst>
                </a:gridCol>
              </a:tblGrid>
              <a:tr h="190500">
                <a:tc>
                  <a:txBody>
                    <a:bodyPr/>
                    <a:lstStyle/>
                    <a:p>
                      <a:pPr algn="ctr" fontAlgn="b"/>
                      <a:r>
                        <a:rPr lang="pl-PL" sz="1100" b="1" u="none" strike="noStrike">
                          <a:effectLst/>
                        </a:rPr>
                        <a:t>product_id</a:t>
                      </a:r>
                      <a:endParaRPr lang="pl-PL" sz="1100" b="1" i="0" u="none" strike="noStrike">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pl-PL" sz="1100" b="1" u="none" strike="noStrike">
                          <a:effectLst/>
                        </a:rPr>
                        <a:t>color</a:t>
                      </a:r>
                      <a:endParaRPr lang="pl-PL" sz="1100" b="1" i="0" u="none" strike="noStrike">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pl-PL" sz="1100" b="1" u="none" strike="noStrike" dirty="0" err="1">
                          <a:effectLst/>
                        </a:rPr>
                        <a:t>price</a:t>
                      </a:r>
                      <a:endParaRPr lang="pl-PL"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val="1479694412"/>
                  </a:ext>
                </a:extLst>
              </a:tr>
              <a:tr h="190500">
                <a:tc>
                  <a:txBody>
                    <a:bodyPr/>
                    <a:lstStyle/>
                    <a:p>
                      <a:pPr algn="ctr" fontAlgn="b"/>
                      <a:r>
                        <a:rPr lang="pl-PL" sz="1100" u="none" strike="noStrike">
                          <a:effectLst/>
                        </a:rPr>
                        <a:t>1</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red</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753,79</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25420769"/>
                  </a:ext>
                </a:extLst>
              </a:tr>
              <a:tr h="190500">
                <a:tc>
                  <a:txBody>
                    <a:bodyPr/>
                    <a:lstStyle/>
                    <a:p>
                      <a:pPr algn="ctr" fontAlgn="b"/>
                      <a:r>
                        <a:rPr lang="pl-PL" sz="1100" u="none" strike="noStrike">
                          <a:effectLst/>
                        </a:rPr>
                        <a:t>1</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green</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753,79</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01961725"/>
                  </a:ext>
                </a:extLst>
              </a:tr>
              <a:tr h="190500">
                <a:tc>
                  <a:txBody>
                    <a:bodyPr/>
                    <a:lstStyle/>
                    <a:p>
                      <a:pPr algn="ctr" fontAlgn="b"/>
                      <a:r>
                        <a:rPr lang="pl-PL" sz="1100" u="none" strike="noStrike">
                          <a:effectLst/>
                        </a:rPr>
                        <a:t>2</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green</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44,73</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81199139"/>
                  </a:ext>
                </a:extLst>
              </a:tr>
              <a:tr h="190500">
                <a:tc>
                  <a:txBody>
                    <a:bodyPr/>
                    <a:lstStyle/>
                    <a:p>
                      <a:pPr algn="ctr" fontAlgn="b"/>
                      <a:r>
                        <a:rPr lang="pl-PL" sz="1100" u="none" strike="noStrike">
                          <a:effectLst/>
                        </a:rPr>
                        <a:t>3</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blue</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327,27</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50352408"/>
                  </a:ext>
                </a:extLst>
              </a:tr>
              <a:tr h="190500">
                <a:tc>
                  <a:txBody>
                    <a:bodyPr/>
                    <a:lstStyle/>
                    <a:p>
                      <a:pPr algn="ctr" fontAlgn="b"/>
                      <a:r>
                        <a:rPr lang="pl-PL" sz="1100" u="none" strike="noStrike">
                          <a:effectLst/>
                        </a:rPr>
                        <a:t>3</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red</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327,27</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92095379"/>
                  </a:ext>
                </a:extLst>
              </a:tr>
              <a:tr h="190500">
                <a:tc>
                  <a:txBody>
                    <a:bodyPr/>
                    <a:lstStyle/>
                    <a:p>
                      <a:pPr algn="ctr" fontAlgn="b"/>
                      <a:r>
                        <a:rPr lang="pl-PL" sz="1100" u="none" strike="noStrike">
                          <a:effectLst/>
                        </a:rPr>
                        <a:t>4</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blue</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245,78</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9537390"/>
                  </a:ext>
                </a:extLst>
              </a:tr>
              <a:tr h="190500">
                <a:tc>
                  <a:txBody>
                    <a:bodyPr/>
                    <a:lstStyle/>
                    <a:p>
                      <a:pPr algn="ctr" fontAlgn="b"/>
                      <a:r>
                        <a:rPr lang="pl-PL" sz="1100" u="none" strike="noStrike">
                          <a:effectLst/>
                        </a:rPr>
                        <a:t>5</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red</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947,74</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86441893"/>
                  </a:ext>
                </a:extLst>
              </a:tr>
              <a:tr h="190500">
                <a:tc>
                  <a:txBody>
                    <a:bodyPr/>
                    <a:lstStyle/>
                    <a:p>
                      <a:pPr algn="ctr" fontAlgn="b"/>
                      <a:r>
                        <a:rPr lang="pl-PL" sz="1100" u="none" strike="noStrike">
                          <a:effectLst/>
                        </a:rPr>
                        <a:t>6</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red</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dirty="0">
                          <a:effectLst/>
                        </a:rPr>
                        <a:t>290,32</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35968592"/>
                  </a:ext>
                </a:extLst>
              </a:tr>
            </a:tbl>
          </a:graphicData>
        </a:graphic>
      </p:graphicFrame>
      <p:sp>
        <p:nvSpPr>
          <p:cNvPr id="6" name="Strzałka: w prawo 5"/>
          <p:cNvSpPr/>
          <p:nvPr/>
        </p:nvSpPr>
        <p:spPr>
          <a:xfrm>
            <a:off x="4983060" y="4897502"/>
            <a:ext cx="1233181" cy="5788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3" name="Tabela 2"/>
          <p:cNvGraphicFramePr>
            <a:graphicFrameLocks noGrp="1"/>
          </p:cNvGraphicFramePr>
          <p:nvPr>
            <p:extLst/>
          </p:nvPr>
        </p:nvGraphicFramePr>
        <p:xfrm>
          <a:off x="6862971" y="4017495"/>
          <a:ext cx="2133600" cy="1714500"/>
        </p:xfrm>
        <a:graphic>
          <a:graphicData uri="http://schemas.openxmlformats.org/drawingml/2006/table">
            <a:tbl>
              <a:tblPr>
                <a:tableStyleId>{616DA210-FB5B-4158-B5E0-FEB733F419BA}</a:tableStyleId>
              </a:tblPr>
              <a:tblGrid>
                <a:gridCol w="1066800">
                  <a:extLst>
                    <a:ext uri="{9D8B030D-6E8A-4147-A177-3AD203B41FA5}">
                      <a16:colId xmlns:a16="http://schemas.microsoft.com/office/drawing/2014/main" val="2468076638"/>
                    </a:ext>
                  </a:extLst>
                </a:gridCol>
                <a:gridCol w="1066800">
                  <a:extLst>
                    <a:ext uri="{9D8B030D-6E8A-4147-A177-3AD203B41FA5}">
                      <a16:colId xmlns:a16="http://schemas.microsoft.com/office/drawing/2014/main" val="2747047940"/>
                    </a:ext>
                  </a:extLst>
                </a:gridCol>
              </a:tblGrid>
              <a:tr h="190500">
                <a:tc>
                  <a:txBody>
                    <a:bodyPr/>
                    <a:lstStyle/>
                    <a:p>
                      <a:pPr algn="ctr" fontAlgn="b"/>
                      <a:r>
                        <a:rPr lang="pl-PL" sz="1100" b="1" u="none" strike="noStrike">
                          <a:effectLst/>
                        </a:rPr>
                        <a:t>product_id</a:t>
                      </a:r>
                      <a:endParaRPr lang="pl-PL" sz="1100" b="1" i="0" u="none" strike="noStrike">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pl-PL" sz="1100" b="1" u="none" strike="noStrike" dirty="0" err="1">
                          <a:effectLst/>
                        </a:rPr>
                        <a:t>color</a:t>
                      </a:r>
                      <a:endParaRPr lang="pl-PL"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val="825878341"/>
                  </a:ext>
                </a:extLst>
              </a:tr>
              <a:tr h="190500">
                <a:tc>
                  <a:txBody>
                    <a:bodyPr/>
                    <a:lstStyle/>
                    <a:p>
                      <a:pPr algn="ctr" fontAlgn="b"/>
                      <a:r>
                        <a:rPr lang="pl-PL" sz="1100" u="none" strike="noStrike">
                          <a:effectLst/>
                        </a:rPr>
                        <a:t>1</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red</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79500056"/>
                  </a:ext>
                </a:extLst>
              </a:tr>
              <a:tr h="190500">
                <a:tc>
                  <a:txBody>
                    <a:bodyPr/>
                    <a:lstStyle/>
                    <a:p>
                      <a:pPr algn="ctr" fontAlgn="b"/>
                      <a:r>
                        <a:rPr lang="pl-PL" sz="1100" u="none" strike="noStrike">
                          <a:effectLst/>
                        </a:rPr>
                        <a:t>1</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green</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00633176"/>
                  </a:ext>
                </a:extLst>
              </a:tr>
              <a:tr h="190500">
                <a:tc>
                  <a:txBody>
                    <a:bodyPr/>
                    <a:lstStyle/>
                    <a:p>
                      <a:pPr algn="ctr" fontAlgn="b"/>
                      <a:r>
                        <a:rPr lang="pl-PL" sz="1100" u="none" strike="noStrike">
                          <a:effectLst/>
                        </a:rPr>
                        <a:t>2</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green</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9818947"/>
                  </a:ext>
                </a:extLst>
              </a:tr>
              <a:tr h="190500">
                <a:tc>
                  <a:txBody>
                    <a:bodyPr/>
                    <a:lstStyle/>
                    <a:p>
                      <a:pPr algn="ctr" fontAlgn="b"/>
                      <a:r>
                        <a:rPr lang="pl-PL" sz="1100" u="none" strike="noStrike">
                          <a:effectLst/>
                        </a:rPr>
                        <a:t>3</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dirty="0" err="1">
                          <a:effectLst/>
                        </a:rPr>
                        <a:t>blue</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59076012"/>
                  </a:ext>
                </a:extLst>
              </a:tr>
              <a:tr h="190500">
                <a:tc>
                  <a:txBody>
                    <a:bodyPr/>
                    <a:lstStyle/>
                    <a:p>
                      <a:pPr algn="ctr" fontAlgn="b"/>
                      <a:r>
                        <a:rPr lang="pl-PL" sz="1100" u="none" strike="noStrike">
                          <a:effectLst/>
                        </a:rPr>
                        <a:t>3</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red</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40319448"/>
                  </a:ext>
                </a:extLst>
              </a:tr>
              <a:tr h="190500">
                <a:tc>
                  <a:txBody>
                    <a:bodyPr/>
                    <a:lstStyle/>
                    <a:p>
                      <a:pPr algn="ctr" fontAlgn="b"/>
                      <a:r>
                        <a:rPr lang="pl-PL" sz="1100" u="none" strike="noStrike">
                          <a:effectLst/>
                        </a:rPr>
                        <a:t>4</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blue</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36148254"/>
                  </a:ext>
                </a:extLst>
              </a:tr>
              <a:tr h="190500">
                <a:tc>
                  <a:txBody>
                    <a:bodyPr/>
                    <a:lstStyle/>
                    <a:p>
                      <a:pPr algn="ctr" fontAlgn="b"/>
                      <a:r>
                        <a:rPr lang="pl-PL" sz="1100" u="none" strike="noStrike">
                          <a:effectLst/>
                        </a:rPr>
                        <a:t>5</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red</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0220084"/>
                  </a:ext>
                </a:extLst>
              </a:tr>
              <a:tr h="190500">
                <a:tc>
                  <a:txBody>
                    <a:bodyPr/>
                    <a:lstStyle/>
                    <a:p>
                      <a:pPr algn="ctr" fontAlgn="b"/>
                      <a:r>
                        <a:rPr lang="pl-PL" sz="1100" u="none" strike="noStrike">
                          <a:effectLst/>
                        </a:rPr>
                        <a:t>6</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dirty="0">
                          <a:effectLst/>
                        </a:rPr>
                        <a:t>red</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06774872"/>
                  </a:ext>
                </a:extLst>
              </a:tr>
            </a:tbl>
          </a:graphicData>
        </a:graphic>
      </p:graphicFrame>
      <p:graphicFrame>
        <p:nvGraphicFramePr>
          <p:cNvPr id="4" name="Tabela 3"/>
          <p:cNvGraphicFramePr>
            <a:graphicFrameLocks noGrp="1"/>
          </p:cNvGraphicFramePr>
          <p:nvPr>
            <p:extLst/>
          </p:nvPr>
        </p:nvGraphicFramePr>
        <p:xfrm>
          <a:off x="9360715" y="5022850"/>
          <a:ext cx="2133600" cy="1333500"/>
        </p:xfrm>
        <a:graphic>
          <a:graphicData uri="http://schemas.openxmlformats.org/drawingml/2006/table">
            <a:tbl>
              <a:tblPr>
                <a:tableStyleId>{616DA210-FB5B-4158-B5E0-FEB733F419BA}</a:tableStyleId>
              </a:tblPr>
              <a:tblGrid>
                <a:gridCol w="1066800">
                  <a:extLst>
                    <a:ext uri="{9D8B030D-6E8A-4147-A177-3AD203B41FA5}">
                      <a16:colId xmlns:a16="http://schemas.microsoft.com/office/drawing/2014/main" val="3937493629"/>
                    </a:ext>
                  </a:extLst>
                </a:gridCol>
                <a:gridCol w="1066800">
                  <a:extLst>
                    <a:ext uri="{9D8B030D-6E8A-4147-A177-3AD203B41FA5}">
                      <a16:colId xmlns:a16="http://schemas.microsoft.com/office/drawing/2014/main" val="3200567793"/>
                    </a:ext>
                  </a:extLst>
                </a:gridCol>
              </a:tblGrid>
              <a:tr h="190500">
                <a:tc>
                  <a:txBody>
                    <a:bodyPr/>
                    <a:lstStyle/>
                    <a:p>
                      <a:pPr algn="ctr" fontAlgn="b"/>
                      <a:r>
                        <a:rPr lang="pl-PL" sz="1100" b="1" u="none" strike="noStrike">
                          <a:effectLst/>
                        </a:rPr>
                        <a:t>product_id</a:t>
                      </a:r>
                      <a:endParaRPr lang="pl-PL" sz="1100" b="1" i="0" u="none" strike="noStrike">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pl-PL" sz="1100" b="1" u="none" strike="noStrike" dirty="0" err="1">
                          <a:effectLst/>
                        </a:rPr>
                        <a:t>price</a:t>
                      </a:r>
                      <a:endParaRPr lang="pl-PL"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val="1822343156"/>
                  </a:ext>
                </a:extLst>
              </a:tr>
              <a:tr h="190500">
                <a:tc>
                  <a:txBody>
                    <a:bodyPr/>
                    <a:lstStyle/>
                    <a:p>
                      <a:pPr algn="ctr" fontAlgn="b"/>
                      <a:r>
                        <a:rPr lang="pl-PL" sz="1100" u="none" strike="noStrike">
                          <a:effectLst/>
                        </a:rPr>
                        <a:t>1</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dirty="0">
                          <a:effectLst/>
                        </a:rPr>
                        <a:t>753,79</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87081602"/>
                  </a:ext>
                </a:extLst>
              </a:tr>
              <a:tr h="190500">
                <a:tc>
                  <a:txBody>
                    <a:bodyPr/>
                    <a:lstStyle/>
                    <a:p>
                      <a:pPr algn="ctr" fontAlgn="b"/>
                      <a:r>
                        <a:rPr lang="pl-PL" sz="1100" u="none" strike="noStrike">
                          <a:effectLst/>
                        </a:rPr>
                        <a:t>2</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44,73</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49205238"/>
                  </a:ext>
                </a:extLst>
              </a:tr>
              <a:tr h="190500">
                <a:tc>
                  <a:txBody>
                    <a:bodyPr/>
                    <a:lstStyle/>
                    <a:p>
                      <a:pPr algn="ctr" fontAlgn="b"/>
                      <a:r>
                        <a:rPr lang="pl-PL" sz="1100" u="none" strike="noStrike">
                          <a:effectLst/>
                        </a:rPr>
                        <a:t>3</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327,27</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97070654"/>
                  </a:ext>
                </a:extLst>
              </a:tr>
              <a:tr h="190500">
                <a:tc>
                  <a:txBody>
                    <a:bodyPr/>
                    <a:lstStyle/>
                    <a:p>
                      <a:pPr algn="ctr" fontAlgn="b"/>
                      <a:r>
                        <a:rPr lang="pl-PL" sz="1100" u="none" strike="noStrike">
                          <a:effectLst/>
                        </a:rPr>
                        <a:t>4</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245,78</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59339723"/>
                  </a:ext>
                </a:extLst>
              </a:tr>
              <a:tr h="190500">
                <a:tc>
                  <a:txBody>
                    <a:bodyPr/>
                    <a:lstStyle/>
                    <a:p>
                      <a:pPr algn="ctr" fontAlgn="b"/>
                      <a:r>
                        <a:rPr lang="pl-PL" sz="1100" u="none" strike="noStrike">
                          <a:effectLst/>
                        </a:rPr>
                        <a:t>5</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947,74</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347109"/>
                  </a:ext>
                </a:extLst>
              </a:tr>
              <a:tr h="190500">
                <a:tc>
                  <a:txBody>
                    <a:bodyPr/>
                    <a:lstStyle/>
                    <a:p>
                      <a:pPr algn="ctr" fontAlgn="b"/>
                      <a:r>
                        <a:rPr lang="pl-PL" sz="1100" u="none" strike="noStrike" dirty="0">
                          <a:effectLst/>
                        </a:rPr>
                        <a:t>6</a:t>
                      </a:r>
                      <a:endParaRPr lang="pl-PL"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dirty="0">
                          <a:effectLst/>
                        </a:rPr>
                        <a:t>290,32</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36821060"/>
                  </a:ext>
                </a:extLst>
              </a:tr>
            </a:tbl>
          </a:graphicData>
        </a:graphic>
      </p:graphicFrame>
    </p:spTree>
    <p:extLst>
      <p:ext uri="{BB962C8B-B14F-4D97-AF65-F5344CB8AC3E}">
        <p14:creationId xmlns:p14="http://schemas.microsoft.com/office/powerpoint/2010/main" val="476178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10528184" cy="5847755"/>
          </a:xfrm>
          <a:prstGeom prst="rect">
            <a:avLst/>
          </a:prstGeom>
          <a:noFill/>
        </p:spPr>
        <p:txBody>
          <a:bodyPr wrap="square" rtlCol="0">
            <a:spAutoFit/>
          </a:bodyPr>
          <a:lstStyle/>
          <a:p>
            <a:r>
              <a:rPr lang="pl-PL" sz="3200" b="1" dirty="0"/>
              <a:t>Third </a:t>
            </a:r>
            <a:r>
              <a:rPr lang="pl-PL" sz="3200" b="1" dirty="0" err="1"/>
              <a:t>Normal</a:t>
            </a:r>
            <a:r>
              <a:rPr lang="pl-PL" sz="3200" b="1" dirty="0"/>
              <a:t> Form (3NF) </a:t>
            </a:r>
          </a:p>
          <a:p>
            <a:pPr lvl="1"/>
            <a:r>
              <a:rPr lang="en-US" dirty="0"/>
              <a:t>3NF checks transitive dependencies.</a:t>
            </a:r>
            <a:endParaRPr lang="pl-PL" dirty="0"/>
          </a:p>
          <a:p>
            <a:pPr lvl="1"/>
            <a:endParaRPr lang="en-US" dirty="0"/>
          </a:p>
          <a:p>
            <a:pPr lvl="1"/>
            <a:r>
              <a:rPr lang="en-US" dirty="0"/>
              <a:t>A transitive dependency is similar to a partial dependency in that both refer to attributes that are not fully dependent on a primary key.</a:t>
            </a:r>
            <a:endParaRPr lang="pl-PL" dirty="0"/>
          </a:p>
          <a:p>
            <a:pPr lvl="1"/>
            <a:endParaRPr lang="en-US" dirty="0"/>
          </a:p>
          <a:p>
            <a:pPr lvl="1"/>
            <a:r>
              <a:rPr lang="en-US" dirty="0"/>
              <a:t>A dependency is considered transient when attribute1 is dependent on</a:t>
            </a:r>
            <a:r>
              <a:rPr lang="pl-PL" dirty="0"/>
              <a:t> </a:t>
            </a:r>
            <a:r>
              <a:rPr lang="en-US" dirty="0"/>
              <a:t>attribute2, which is then dependent on the primary key.</a:t>
            </a:r>
            <a:endParaRPr lang="pl-PL" dirty="0"/>
          </a:p>
          <a:p>
            <a:pPr lvl="1"/>
            <a:endParaRPr lang="en-US" dirty="0"/>
          </a:p>
          <a:p>
            <a:pPr lvl="1"/>
            <a:r>
              <a:rPr lang="en-US" dirty="0"/>
              <a:t>The second normal form is violated when an attribute depends on only part of the key, and the third normal form </a:t>
            </a:r>
            <a:r>
              <a:rPr lang="en-US" b="1" dirty="0"/>
              <a:t>is violated when the attribute depends on the key but also on another non</a:t>
            </a:r>
            <a:r>
              <a:rPr lang="pl-PL" b="1" dirty="0"/>
              <a:t>-</a:t>
            </a:r>
            <a:r>
              <a:rPr lang="en-US" b="1" dirty="0"/>
              <a:t>key attribute</a:t>
            </a:r>
            <a:r>
              <a:rPr lang="en-US" dirty="0"/>
              <a:t>.</a:t>
            </a:r>
            <a:endParaRPr lang="pl-PL" dirty="0"/>
          </a:p>
          <a:p>
            <a:pPr lvl="1"/>
            <a:endParaRPr lang="en-US" dirty="0"/>
          </a:p>
          <a:p>
            <a:pPr lvl="1"/>
            <a:r>
              <a:rPr lang="en-US" dirty="0"/>
              <a:t>The central phrase to remember in describing the third normal form is that</a:t>
            </a:r>
          </a:p>
          <a:p>
            <a:pPr lvl="1"/>
            <a:r>
              <a:rPr lang="en-US" dirty="0"/>
              <a:t>every attribute must “provide a fact about the key, the whole key, and nothing but the key.”</a:t>
            </a:r>
            <a:endParaRPr lang="pl-PL" dirty="0"/>
          </a:p>
          <a:p>
            <a:pPr lvl="1"/>
            <a:endParaRPr lang="pl-PL" dirty="0"/>
          </a:p>
          <a:p>
            <a:pPr lvl="1"/>
            <a:r>
              <a:rPr lang="en-US" dirty="0"/>
              <a:t>There are two basic requirements for a database to be in third normal form: </a:t>
            </a:r>
          </a:p>
          <a:p>
            <a:pPr marL="800100" lvl="1" indent="-342900">
              <a:buFont typeface="+mj-lt"/>
              <a:buAutoNum type="arabicPeriod"/>
            </a:pPr>
            <a:r>
              <a:rPr lang="en-US" dirty="0"/>
              <a:t>The database </a:t>
            </a:r>
            <a:r>
              <a:rPr lang="en-US" b="1" dirty="0"/>
              <a:t>must already meet the requirements of both 1NF and 2NF.</a:t>
            </a:r>
          </a:p>
          <a:p>
            <a:pPr marL="800100" lvl="1" indent="-342900">
              <a:buFont typeface="+mj-lt"/>
              <a:buAutoNum type="arabicPeriod"/>
            </a:pPr>
            <a:r>
              <a:rPr lang="en-US" dirty="0"/>
              <a:t>The database </a:t>
            </a:r>
            <a:r>
              <a:rPr lang="en-US" b="1" dirty="0"/>
              <a:t>must not contain any columns that aren’t fully dependent upon the primary key</a:t>
            </a:r>
            <a:r>
              <a:rPr lang="en-US" dirty="0"/>
              <a:t>.</a:t>
            </a:r>
          </a:p>
          <a:p>
            <a:pPr lvl="1"/>
            <a:endParaRPr lang="en-GB"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7</a:t>
            </a:fld>
            <a:endParaRPr lang="en-US" dirty="0"/>
          </a:p>
        </p:txBody>
      </p:sp>
      <p:sp>
        <p:nvSpPr>
          <p:cNvPr id="12" name="Symbol zastępczy stopki 11"/>
          <p:cNvSpPr>
            <a:spLocks noGrp="1"/>
          </p:cNvSpPr>
          <p:nvPr>
            <p:ph type="ftr" sz="quarter" idx="11"/>
          </p:nvPr>
        </p:nvSpPr>
        <p:spPr/>
        <p:txBody>
          <a:bodyPr/>
          <a:lstStyle/>
          <a:p>
            <a:r>
              <a:rPr lang="en-US"/>
              <a:t>Developing SQL Databases</a:t>
            </a:r>
            <a:endParaRPr lang="en-US" dirty="0"/>
          </a:p>
        </p:txBody>
      </p:sp>
    </p:spTree>
    <p:extLst>
      <p:ext uri="{BB962C8B-B14F-4D97-AF65-F5344CB8AC3E}">
        <p14:creationId xmlns:p14="http://schemas.microsoft.com/office/powerpoint/2010/main" val="3421751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10528184" cy="584775"/>
          </a:xfrm>
          <a:prstGeom prst="rect">
            <a:avLst/>
          </a:prstGeom>
          <a:noFill/>
        </p:spPr>
        <p:txBody>
          <a:bodyPr wrap="square" rtlCol="0">
            <a:spAutoFit/>
          </a:bodyPr>
          <a:lstStyle/>
          <a:p>
            <a:r>
              <a:rPr lang="pl-PL" sz="3200" b="1" dirty="0"/>
              <a:t>Third </a:t>
            </a:r>
            <a:r>
              <a:rPr lang="pl-PL" sz="3200" b="1" dirty="0" err="1"/>
              <a:t>Normal</a:t>
            </a:r>
            <a:r>
              <a:rPr lang="pl-PL" sz="3200" b="1" dirty="0"/>
              <a:t> Form (3NF) </a:t>
            </a:r>
          </a:p>
        </p:txBody>
      </p:sp>
      <p:sp>
        <p:nvSpPr>
          <p:cNvPr id="11" name="Symbol zastępczy numeru slajdu 10"/>
          <p:cNvSpPr>
            <a:spLocks noGrp="1"/>
          </p:cNvSpPr>
          <p:nvPr>
            <p:ph type="sldNum" sz="quarter" idx="12"/>
          </p:nvPr>
        </p:nvSpPr>
        <p:spPr/>
        <p:txBody>
          <a:bodyPr/>
          <a:lstStyle/>
          <a:p>
            <a:fld id="{4FAB73BC-B049-4115-A692-8D63A059BFB8}" type="slidenum">
              <a:rPr lang="en-US" smtClean="0"/>
              <a:t>8</a:t>
            </a:fld>
            <a:endParaRPr lang="en-US" dirty="0"/>
          </a:p>
        </p:txBody>
      </p:sp>
      <p:sp>
        <p:nvSpPr>
          <p:cNvPr id="12" name="Symbol zastępczy stopki 11"/>
          <p:cNvSpPr>
            <a:spLocks noGrp="1"/>
          </p:cNvSpPr>
          <p:nvPr>
            <p:ph type="ftr" sz="quarter" idx="11"/>
          </p:nvPr>
        </p:nvSpPr>
        <p:spPr/>
        <p:txBody>
          <a:bodyPr/>
          <a:lstStyle/>
          <a:p>
            <a:r>
              <a:rPr lang="en-US"/>
              <a:t>Developing SQL Databases</a:t>
            </a:r>
            <a:endParaRPr lang="en-US" dirty="0"/>
          </a:p>
        </p:txBody>
      </p:sp>
      <p:graphicFrame>
        <p:nvGraphicFramePr>
          <p:cNvPr id="8" name="Tabela 7"/>
          <p:cNvGraphicFramePr>
            <a:graphicFrameLocks noGrp="1"/>
          </p:cNvGraphicFramePr>
          <p:nvPr>
            <p:extLst/>
          </p:nvPr>
        </p:nvGraphicFramePr>
        <p:xfrm>
          <a:off x="8500535" y="1247505"/>
          <a:ext cx="2133600" cy="1333500"/>
        </p:xfrm>
        <a:graphic>
          <a:graphicData uri="http://schemas.openxmlformats.org/drawingml/2006/table">
            <a:tbl>
              <a:tblPr>
                <a:tableStyleId>{616DA210-FB5B-4158-B5E0-FEB733F419BA}</a:tableStyleId>
              </a:tblPr>
              <a:tblGrid>
                <a:gridCol w="1066800">
                  <a:extLst>
                    <a:ext uri="{9D8B030D-6E8A-4147-A177-3AD203B41FA5}">
                      <a16:colId xmlns:a16="http://schemas.microsoft.com/office/drawing/2014/main" val="334869654"/>
                    </a:ext>
                  </a:extLst>
                </a:gridCol>
                <a:gridCol w="1066800">
                  <a:extLst>
                    <a:ext uri="{9D8B030D-6E8A-4147-A177-3AD203B41FA5}">
                      <a16:colId xmlns:a16="http://schemas.microsoft.com/office/drawing/2014/main" val="2003004228"/>
                    </a:ext>
                  </a:extLst>
                </a:gridCol>
              </a:tblGrid>
              <a:tr h="190500">
                <a:tc>
                  <a:txBody>
                    <a:bodyPr/>
                    <a:lstStyle/>
                    <a:p>
                      <a:pPr algn="ctr" fontAlgn="b"/>
                      <a:r>
                        <a:rPr lang="pl-PL" sz="1100" b="1" u="none" strike="noStrike">
                          <a:effectLst/>
                        </a:rPr>
                        <a:t>product_id</a:t>
                      </a:r>
                      <a:endParaRPr lang="pl-PL" sz="1100" b="1" i="0" u="none" strike="noStrike">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pl-PL" sz="1100" b="1" u="none" strike="noStrike" dirty="0" err="1">
                          <a:effectLst/>
                        </a:rPr>
                        <a:t>product_price</a:t>
                      </a:r>
                      <a:endParaRPr lang="pl-PL"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val="916487971"/>
                  </a:ext>
                </a:extLst>
              </a:tr>
              <a:tr h="190500">
                <a:tc>
                  <a:txBody>
                    <a:bodyPr/>
                    <a:lstStyle/>
                    <a:p>
                      <a:pPr algn="ctr" fontAlgn="b"/>
                      <a:r>
                        <a:rPr lang="pl-PL" sz="1100" u="none" strike="noStrike">
                          <a:effectLst/>
                        </a:rPr>
                        <a:t>1</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753,79</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8650761"/>
                  </a:ext>
                </a:extLst>
              </a:tr>
              <a:tr h="190500">
                <a:tc>
                  <a:txBody>
                    <a:bodyPr/>
                    <a:lstStyle/>
                    <a:p>
                      <a:pPr algn="ctr" fontAlgn="b"/>
                      <a:r>
                        <a:rPr lang="pl-PL" sz="1100" u="none" strike="noStrike">
                          <a:effectLst/>
                        </a:rPr>
                        <a:t>2</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dirty="0">
                          <a:effectLst/>
                        </a:rPr>
                        <a:t>44,73</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14734532"/>
                  </a:ext>
                </a:extLst>
              </a:tr>
              <a:tr h="190500">
                <a:tc>
                  <a:txBody>
                    <a:bodyPr/>
                    <a:lstStyle/>
                    <a:p>
                      <a:pPr algn="ctr" fontAlgn="b"/>
                      <a:r>
                        <a:rPr lang="pl-PL" sz="1100" u="none" strike="noStrike">
                          <a:effectLst/>
                        </a:rPr>
                        <a:t>3</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327,27</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12239904"/>
                  </a:ext>
                </a:extLst>
              </a:tr>
              <a:tr h="190500">
                <a:tc>
                  <a:txBody>
                    <a:bodyPr/>
                    <a:lstStyle/>
                    <a:p>
                      <a:pPr algn="ctr" fontAlgn="b"/>
                      <a:r>
                        <a:rPr lang="pl-PL" sz="1100" u="none" strike="noStrike">
                          <a:effectLst/>
                        </a:rPr>
                        <a:t>4</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245,78</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58870545"/>
                  </a:ext>
                </a:extLst>
              </a:tr>
              <a:tr h="190500">
                <a:tc>
                  <a:txBody>
                    <a:bodyPr/>
                    <a:lstStyle/>
                    <a:p>
                      <a:pPr algn="ctr" fontAlgn="b"/>
                      <a:r>
                        <a:rPr lang="pl-PL" sz="1100" u="none" strike="noStrike">
                          <a:effectLst/>
                        </a:rPr>
                        <a:t>5</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947,74</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6489611"/>
                  </a:ext>
                </a:extLst>
              </a:tr>
              <a:tr h="190500">
                <a:tc>
                  <a:txBody>
                    <a:bodyPr/>
                    <a:lstStyle/>
                    <a:p>
                      <a:pPr algn="ctr" fontAlgn="b"/>
                      <a:r>
                        <a:rPr lang="pl-PL" sz="1100" u="none" strike="noStrike">
                          <a:effectLst/>
                        </a:rPr>
                        <a:t>6</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dirty="0">
                          <a:effectLst/>
                        </a:rPr>
                        <a:t>290,32</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89918354"/>
                  </a:ext>
                </a:extLst>
              </a:tr>
            </a:tbl>
          </a:graphicData>
        </a:graphic>
      </p:graphicFrame>
      <p:graphicFrame>
        <p:nvGraphicFramePr>
          <p:cNvPr id="10" name="Tabela 9"/>
          <p:cNvGraphicFramePr>
            <a:graphicFrameLocks noGrp="1"/>
          </p:cNvGraphicFramePr>
          <p:nvPr>
            <p:extLst/>
          </p:nvPr>
        </p:nvGraphicFramePr>
        <p:xfrm>
          <a:off x="8500535" y="2763524"/>
          <a:ext cx="2133600" cy="1333500"/>
        </p:xfrm>
        <a:graphic>
          <a:graphicData uri="http://schemas.openxmlformats.org/drawingml/2006/table">
            <a:tbl>
              <a:tblPr>
                <a:tableStyleId>{616DA210-FB5B-4158-B5E0-FEB733F419BA}</a:tableStyleId>
              </a:tblPr>
              <a:tblGrid>
                <a:gridCol w="1066800">
                  <a:extLst>
                    <a:ext uri="{9D8B030D-6E8A-4147-A177-3AD203B41FA5}">
                      <a16:colId xmlns:a16="http://schemas.microsoft.com/office/drawing/2014/main" val="4198732319"/>
                    </a:ext>
                  </a:extLst>
                </a:gridCol>
                <a:gridCol w="1066800">
                  <a:extLst>
                    <a:ext uri="{9D8B030D-6E8A-4147-A177-3AD203B41FA5}">
                      <a16:colId xmlns:a16="http://schemas.microsoft.com/office/drawing/2014/main" val="3755506362"/>
                    </a:ext>
                  </a:extLst>
                </a:gridCol>
              </a:tblGrid>
              <a:tr h="190500">
                <a:tc>
                  <a:txBody>
                    <a:bodyPr/>
                    <a:lstStyle/>
                    <a:p>
                      <a:pPr algn="ctr" fontAlgn="b"/>
                      <a:r>
                        <a:rPr lang="pl-PL" sz="1100" b="1" u="none" strike="noStrike">
                          <a:effectLst/>
                        </a:rPr>
                        <a:t>product_id</a:t>
                      </a:r>
                      <a:endParaRPr lang="pl-PL" sz="1100" b="1" i="0" u="none" strike="noStrike">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pl-PL" sz="1100" b="1" u="none" strike="noStrike" dirty="0" err="1">
                          <a:effectLst/>
                        </a:rPr>
                        <a:t>product_code</a:t>
                      </a:r>
                      <a:endParaRPr lang="pl-PL"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val="2304610393"/>
                  </a:ext>
                </a:extLst>
              </a:tr>
              <a:tr h="190500">
                <a:tc>
                  <a:txBody>
                    <a:bodyPr/>
                    <a:lstStyle/>
                    <a:p>
                      <a:pPr algn="ctr" fontAlgn="b"/>
                      <a:r>
                        <a:rPr lang="pl-PL" sz="1100" u="none" strike="noStrike">
                          <a:effectLst/>
                        </a:rPr>
                        <a:t>1</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AA1</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84376355"/>
                  </a:ext>
                </a:extLst>
              </a:tr>
              <a:tr h="190500">
                <a:tc>
                  <a:txBody>
                    <a:bodyPr/>
                    <a:lstStyle/>
                    <a:p>
                      <a:pPr algn="ctr" fontAlgn="b"/>
                      <a:r>
                        <a:rPr lang="pl-PL" sz="1100" u="none" strike="noStrike">
                          <a:effectLst/>
                        </a:rPr>
                        <a:t>2</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AB4</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05757244"/>
                  </a:ext>
                </a:extLst>
              </a:tr>
              <a:tr h="190500">
                <a:tc>
                  <a:txBody>
                    <a:bodyPr/>
                    <a:lstStyle/>
                    <a:p>
                      <a:pPr algn="ctr" fontAlgn="b"/>
                      <a:r>
                        <a:rPr lang="pl-PL" sz="1100" u="none" strike="noStrike">
                          <a:effectLst/>
                        </a:rPr>
                        <a:t>3</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CF3</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88501255"/>
                  </a:ext>
                </a:extLst>
              </a:tr>
              <a:tr h="190500">
                <a:tc>
                  <a:txBody>
                    <a:bodyPr/>
                    <a:lstStyle/>
                    <a:p>
                      <a:pPr algn="ctr" fontAlgn="b"/>
                      <a:r>
                        <a:rPr lang="pl-PL" sz="1100" u="none" strike="noStrike">
                          <a:effectLst/>
                        </a:rPr>
                        <a:t>4</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KD9</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45151666"/>
                  </a:ext>
                </a:extLst>
              </a:tr>
              <a:tr h="190500">
                <a:tc>
                  <a:txBody>
                    <a:bodyPr/>
                    <a:lstStyle/>
                    <a:p>
                      <a:pPr algn="ctr" fontAlgn="b"/>
                      <a:r>
                        <a:rPr lang="pl-PL" sz="1100" u="none" strike="noStrike">
                          <a:effectLst/>
                        </a:rPr>
                        <a:t>5</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XE2</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42949649"/>
                  </a:ext>
                </a:extLst>
              </a:tr>
              <a:tr h="190500">
                <a:tc>
                  <a:txBody>
                    <a:bodyPr/>
                    <a:lstStyle/>
                    <a:p>
                      <a:pPr algn="ctr" fontAlgn="b"/>
                      <a:r>
                        <a:rPr lang="pl-PL" sz="1100" u="none" strike="noStrike">
                          <a:effectLst/>
                        </a:rPr>
                        <a:t>6</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dirty="0">
                          <a:effectLst/>
                        </a:rPr>
                        <a:t>CP0</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62424579"/>
                  </a:ext>
                </a:extLst>
              </a:tr>
            </a:tbl>
          </a:graphicData>
        </a:graphic>
      </p:graphicFrame>
      <p:graphicFrame>
        <p:nvGraphicFramePr>
          <p:cNvPr id="13" name="Tabela 12"/>
          <p:cNvGraphicFramePr>
            <a:graphicFrameLocks noGrp="1"/>
          </p:cNvGraphicFramePr>
          <p:nvPr>
            <p:extLst/>
          </p:nvPr>
        </p:nvGraphicFramePr>
        <p:xfrm>
          <a:off x="3335792" y="1756845"/>
          <a:ext cx="3200400" cy="1333500"/>
        </p:xfrm>
        <a:graphic>
          <a:graphicData uri="http://schemas.openxmlformats.org/drawingml/2006/table">
            <a:tbl>
              <a:tblPr>
                <a:tableStyleId>{616DA210-FB5B-4158-B5E0-FEB733F419BA}</a:tableStyleId>
              </a:tblPr>
              <a:tblGrid>
                <a:gridCol w="1066800">
                  <a:extLst>
                    <a:ext uri="{9D8B030D-6E8A-4147-A177-3AD203B41FA5}">
                      <a16:colId xmlns:a16="http://schemas.microsoft.com/office/drawing/2014/main" val="3464484875"/>
                    </a:ext>
                  </a:extLst>
                </a:gridCol>
                <a:gridCol w="1066800">
                  <a:extLst>
                    <a:ext uri="{9D8B030D-6E8A-4147-A177-3AD203B41FA5}">
                      <a16:colId xmlns:a16="http://schemas.microsoft.com/office/drawing/2014/main" val="73250371"/>
                    </a:ext>
                  </a:extLst>
                </a:gridCol>
                <a:gridCol w="1066800">
                  <a:extLst>
                    <a:ext uri="{9D8B030D-6E8A-4147-A177-3AD203B41FA5}">
                      <a16:colId xmlns:a16="http://schemas.microsoft.com/office/drawing/2014/main" val="1289956361"/>
                    </a:ext>
                  </a:extLst>
                </a:gridCol>
              </a:tblGrid>
              <a:tr h="190500">
                <a:tc>
                  <a:txBody>
                    <a:bodyPr/>
                    <a:lstStyle/>
                    <a:p>
                      <a:pPr algn="ctr" fontAlgn="b"/>
                      <a:r>
                        <a:rPr lang="pl-PL" sz="1100" b="1" u="none" strike="noStrike">
                          <a:effectLst/>
                        </a:rPr>
                        <a:t>product_id</a:t>
                      </a:r>
                      <a:endParaRPr lang="pl-PL" sz="1100" b="1" i="0" u="none" strike="noStrike">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pl-PL" sz="1100" b="1" u="none" strike="noStrike">
                          <a:effectLst/>
                        </a:rPr>
                        <a:t>product_code</a:t>
                      </a:r>
                      <a:endParaRPr lang="pl-PL" sz="1100" b="1" i="0" u="none" strike="noStrike">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pl-PL" sz="1100" b="1" u="none" strike="noStrike" dirty="0" err="1">
                          <a:effectLst/>
                        </a:rPr>
                        <a:t>product_price</a:t>
                      </a:r>
                      <a:endParaRPr lang="pl-PL"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val="2880896956"/>
                  </a:ext>
                </a:extLst>
              </a:tr>
              <a:tr h="190500">
                <a:tc>
                  <a:txBody>
                    <a:bodyPr/>
                    <a:lstStyle/>
                    <a:p>
                      <a:pPr algn="ctr" fontAlgn="b"/>
                      <a:r>
                        <a:rPr lang="pl-PL" sz="1100" u="none" strike="noStrike">
                          <a:effectLst/>
                        </a:rPr>
                        <a:t>1</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AA1</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753,79</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4987509"/>
                  </a:ext>
                </a:extLst>
              </a:tr>
              <a:tr h="190500">
                <a:tc>
                  <a:txBody>
                    <a:bodyPr/>
                    <a:lstStyle/>
                    <a:p>
                      <a:pPr algn="ctr" fontAlgn="b"/>
                      <a:r>
                        <a:rPr lang="pl-PL" sz="1100" u="none" strike="noStrike">
                          <a:effectLst/>
                        </a:rPr>
                        <a:t>2</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AB4</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44,73</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03962464"/>
                  </a:ext>
                </a:extLst>
              </a:tr>
              <a:tr h="190500">
                <a:tc>
                  <a:txBody>
                    <a:bodyPr/>
                    <a:lstStyle/>
                    <a:p>
                      <a:pPr algn="ctr" fontAlgn="b"/>
                      <a:r>
                        <a:rPr lang="pl-PL" sz="1100" u="none" strike="noStrike">
                          <a:effectLst/>
                        </a:rPr>
                        <a:t>3</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CF3</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327,27</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72614088"/>
                  </a:ext>
                </a:extLst>
              </a:tr>
              <a:tr h="190500">
                <a:tc>
                  <a:txBody>
                    <a:bodyPr/>
                    <a:lstStyle/>
                    <a:p>
                      <a:pPr algn="ctr" fontAlgn="b"/>
                      <a:r>
                        <a:rPr lang="pl-PL" sz="1100" u="none" strike="noStrike">
                          <a:effectLst/>
                        </a:rPr>
                        <a:t>4</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KD9</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245,78</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48949014"/>
                  </a:ext>
                </a:extLst>
              </a:tr>
              <a:tr h="190500">
                <a:tc>
                  <a:txBody>
                    <a:bodyPr/>
                    <a:lstStyle/>
                    <a:p>
                      <a:pPr algn="ctr" fontAlgn="b"/>
                      <a:r>
                        <a:rPr lang="pl-PL" sz="1100" u="none" strike="noStrike">
                          <a:effectLst/>
                        </a:rPr>
                        <a:t>5</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XE2</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947,74</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79499784"/>
                  </a:ext>
                </a:extLst>
              </a:tr>
              <a:tr h="190500">
                <a:tc>
                  <a:txBody>
                    <a:bodyPr/>
                    <a:lstStyle/>
                    <a:p>
                      <a:pPr algn="ctr" fontAlgn="b"/>
                      <a:r>
                        <a:rPr lang="pl-PL" sz="1100" u="none" strike="noStrike">
                          <a:effectLst/>
                        </a:rPr>
                        <a:t>6</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a:effectLst/>
                        </a:rPr>
                        <a:t>CP0</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l-PL" sz="1100" u="none" strike="noStrike" dirty="0">
                          <a:effectLst/>
                        </a:rPr>
                        <a:t>290,32</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77677627"/>
                  </a:ext>
                </a:extLst>
              </a:tr>
            </a:tbl>
          </a:graphicData>
        </a:graphic>
      </p:graphicFrame>
      <p:sp>
        <p:nvSpPr>
          <p:cNvPr id="14" name="Strzałka: w prawo 13"/>
          <p:cNvSpPr/>
          <p:nvPr/>
        </p:nvSpPr>
        <p:spPr>
          <a:xfrm>
            <a:off x="6901773" y="2134175"/>
            <a:ext cx="1233181" cy="5788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5" name="Tabela 14"/>
          <p:cNvGraphicFramePr>
            <a:graphicFrameLocks noGrp="1"/>
          </p:cNvGraphicFramePr>
          <p:nvPr>
            <p:extLst/>
          </p:nvPr>
        </p:nvGraphicFramePr>
        <p:xfrm>
          <a:off x="1208888" y="4927600"/>
          <a:ext cx="1485900" cy="952500"/>
        </p:xfrm>
        <a:graphic>
          <a:graphicData uri="http://schemas.openxmlformats.org/drawingml/2006/table">
            <a:tbl>
              <a:tblPr>
                <a:tableStyleId>{616DA210-FB5B-4158-B5E0-FEB733F419BA}</a:tableStyleId>
              </a:tblPr>
              <a:tblGrid>
                <a:gridCol w="1485900">
                  <a:extLst>
                    <a:ext uri="{9D8B030D-6E8A-4147-A177-3AD203B41FA5}">
                      <a16:colId xmlns:a16="http://schemas.microsoft.com/office/drawing/2014/main" val="2604093717"/>
                    </a:ext>
                  </a:extLst>
                </a:gridCol>
              </a:tblGrid>
              <a:tr h="190500">
                <a:tc>
                  <a:txBody>
                    <a:bodyPr/>
                    <a:lstStyle/>
                    <a:p>
                      <a:pPr algn="l" fontAlgn="b"/>
                      <a:r>
                        <a:rPr lang="pl-PL" sz="1100" u="none" strike="noStrike">
                          <a:effectLst/>
                        </a:rPr>
                        <a:t>OrderNumber (PK)</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3714993"/>
                  </a:ext>
                </a:extLst>
              </a:tr>
              <a:tr h="190500">
                <a:tc>
                  <a:txBody>
                    <a:bodyPr/>
                    <a:lstStyle/>
                    <a:p>
                      <a:pPr algn="l" fontAlgn="b"/>
                      <a:r>
                        <a:rPr lang="pl-PL" sz="1100" u="none" strike="noStrike">
                          <a:effectLst/>
                        </a:rPr>
                        <a:t>CustomerNumber</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89860029"/>
                  </a:ext>
                </a:extLst>
              </a:tr>
              <a:tr h="190500">
                <a:tc>
                  <a:txBody>
                    <a:bodyPr/>
                    <a:lstStyle/>
                    <a:p>
                      <a:pPr algn="l" fontAlgn="b"/>
                      <a:r>
                        <a:rPr lang="pl-PL" sz="1100" u="none" strike="noStrike">
                          <a:effectLst/>
                        </a:rPr>
                        <a:t>UnitPrice</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6017581"/>
                  </a:ext>
                </a:extLst>
              </a:tr>
              <a:tr h="190500">
                <a:tc>
                  <a:txBody>
                    <a:bodyPr/>
                    <a:lstStyle/>
                    <a:p>
                      <a:pPr algn="l" fontAlgn="b"/>
                      <a:r>
                        <a:rPr lang="pl-PL" sz="1100" u="none" strike="noStrike">
                          <a:effectLst/>
                        </a:rPr>
                        <a:t>Quantity</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04770223"/>
                  </a:ext>
                </a:extLst>
              </a:tr>
              <a:tr h="190500">
                <a:tc>
                  <a:txBody>
                    <a:bodyPr/>
                    <a:lstStyle/>
                    <a:p>
                      <a:pPr algn="l" fontAlgn="b"/>
                      <a:r>
                        <a:rPr lang="pl-PL" sz="1100" u="none" strike="noStrike" dirty="0">
                          <a:effectLst/>
                        </a:rPr>
                        <a:t>Total</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32319071"/>
                  </a:ext>
                </a:extLst>
              </a:tr>
            </a:tbl>
          </a:graphicData>
        </a:graphic>
      </p:graphicFrame>
      <p:graphicFrame>
        <p:nvGraphicFramePr>
          <p:cNvPr id="16" name="Tabela 15"/>
          <p:cNvGraphicFramePr>
            <a:graphicFrameLocks noGrp="1"/>
          </p:cNvGraphicFramePr>
          <p:nvPr>
            <p:extLst/>
          </p:nvPr>
        </p:nvGraphicFramePr>
        <p:xfrm>
          <a:off x="4397774" y="5022850"/>
          <a:ext cx="1485900" cy="762000"/>
        </p:xfrm>
        <a:graphic>
          <a:graphicData uri="http://schemas.openxmlformats.org/drawingml/2006/table">
            <a:tbl>
              <a:tblPr>
                <a:tableStyleId>{616DA210-FB5B-4158-B5E0-FEB733F419BA}</a:tableStyleId>
              </a:tblPr>
              <a:tblGrid>
                <a:gridCol w="1485900">
                  <a:extLst>
                    <a:ext uri="{9D8B030D-6E8A-4147-A177-3AD203B41FA5}">
                      <a16:colId xmlns:a16="http://schemas.microsoft.com/office/drawing/2014/main" val="1143551969"/>
                    </a:ext>
                  </a:extLst>
                </a:gridCol>
              </a:tblGrid>
              <a:tr h="190500">
                <a:tc>
                  <a:txBody>
                    <a:bodyPr/>
                    <a:lstStyle/>
                    <a:p>
                      <a:pPr algn="l" fontAlgn="b"/>
                      <a:r>
                        <a:rPr lang="pl-PL" sz="1100" u="none" strike="noStrike">
                          <a:effectLst/>
                        </a:rPr>
                        <a:t>OrderNumber (PK)</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51393972"/>
                  </a:ext>
                </a:extLst>
              </a:tr>
              <a:tr h="190500">
                <a:tc>
                  <a:txBody>
                    <a:bodyPr/>
                    <a:lstStyle/>
                    <a:p>
                      <a:pPr algn="l" fontAlgn="b"/>
                      <a:r>
                        <a:rPr lang="pl-PL" sz="1100" u="none" strike="noStrike">
                          <a:effectLst/>
                        </a:rPr>
                        <a:t>CustomerNumber</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73715757"/>
                  </a:ext>
                </a:extLst>
              </a:tr>
              <a:tr h="190500">
                <a:tc>
                  <a:txBody>
                    <a:bodyPr/>
                    <a:lstStyle/>
                    <a:p>
                      <a:pPr algn="l" fontAlgn="b"/>
                      <a:r>
                        <a:rPr lang="pl-PL" sz="1100" u="none" strike="noStrike">
                          <a:effectLst/>
                        </a:rPr>
                        <a:t>UnitPrice</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38944799"/>
                  </a:ext>
                </a:extLst>
              </a:tr>
              <a:tr h="190500">
                <a:tc>
                  <a:txBody>
                    <a:bodyPr/>
                    <a:lstStyle/>
                    <a:p>
                      <a:pPr algn="l" fontAlgn="b"/>
                      <a:r>
                        <a:rPr lang="pl-PL" sz="1100" u="none" strike="noStrike" dirty="0" err="1">
                          <a:effectLst/>
                        </a:rPr>
                        <a:t>Quantity</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18870044"/>
                  </a:ext>
                </a:extLst>
              </a:tr>
            </a:tbl>
          </a:graphicData>
        </a:graphic>
      </p:graphicFrame>
      <p:sp>
        <p:nvSpPr>
          <p:cNvPr id="17" name="Strzałka: w prawo 16"/>
          <p:cNvSpPr/>
          <p:nvPr/>
        </p:nvSpPr>
        <p:spPr>
          <a:xfrm>
            <a:off x="2878821" y="5114430"/>
            <a:ext cx="1233181" cy="5788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56383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1969770"/>
          </a:xfrm>
          <a:prstGeom prst="rect">
            <a:avLst/>
          </a:prstGeom>
          <a:noFill/>
        </p:spPr>
        <p:txBody>
          <a:bodyPr wrap="square" rtlCol="0">
            <a:spAutoFit/>
          </a:bodyPr>
          <a:lstStyle/>
          <a:p>
            <a:r>
              <a:rPr lang="pl-PL" sz="3200" b="1" dirty="0" err="1"/>
              <a:t>Fourth</a:t>
            </a:r>
            <a:r>
              <a:rPr lang="pl-PL" sz="3200" b="1" dirty="0"/>
              <a:t> </a:t>
            </a:r>
            <a:r>
              <a:rPr lang="pl-PL" sz="3200" b="1" dirty="0" err="1"/>
              <a:t>Normal</a:t>
            </a:r>
            <a:r>
              <a:rPr lang="pl-PL" sz="3200" b="1" dirty="0"/>
              <a:t> Form (4NF) </a:t>
            </a:r>
          </a:p>
          <a:p>
            <a:pPr lvl="1"/>
            <a:r>
              <a:rPr lang="en-US" dirty="0"/>
              <a:t>The fourth normal form (4NF) involves two independent attributes brought together to form a primary key along with a third attribute.</a:t>
            </a:r>
            <a:endParaRPr lang="pl-PL" dirty="0"/>
          </a:p>
          <a:p>
            <a:pPr lvl="1"/>
            <a:endParaRPr lang="en-US" dirty="0"/>
          </a:p>
          <a:p>
            <a:pPr lvl="1"/>
            <a:r>
              <a:rPr lang="en-US" dirty="0"/>
              <a:t>Under fourth normal form, a </a:t>
            </a:r>
            <a:r>
              <a:rPr lang="en-US" b="1" dirty="0"/>
              <a:t>record type should not contain two or more independent multi-valued facts about an entity</a:t>
            </a:r>
            <a:r>
              <a:rPr lang="en-US" dirty="0"/>
              <a:t>. In addition, the record must satisfy third normal form. </a:t>
            </a:r>
            <a:endParaRPr lang="en-GB" dirty="0"/>
          </a:p>
        </p:txBody>
      </p:sp>
      <p:sp>
        <p:nvSpPr>
          <p:cNvPr id="11" name="Symbol zastępczy numeru slajdu 10"/>
          <p:cNvSpPr>
            <a:spLocks noGrp="1"/>
          </p:cNvSpPr>
          <p:nvPr>
            <p:ph type="sldNum" sz="quarter" idx="12"/>
          </p:nvPr>
        </p:nvSpPr>
        <p:spPr/>
        <p:txBody>
          <a:bodyPr/>
          <a:lstStyle/>
          <a:p>
            <a:fld id="{4FAB73BC-B049-4115-A692-8D63A059BFB8}" type="slidenum">
              <a:rPr lang="en-US" smtClean="0"/>
              <a:t>9</a:t>
            </a:fld>
            <a:endParaRPr lang="en-US" dirty="0"/>
          </a:p>
        </p:txBody>
      </p:sp>
      <p:sp>
        <p:nvSpPr>
          <p:cNvPr id="12" name="Symbol zastępczy stopki 11"/>
          <p:cNvSpPr>
            <a:spLocks noGrp="1"/>
          </p:cNvSpPr>
          <p:nvPr>
            <p:ph type="ftr" sz="quarter" idx="11"/>
          </p:nvPr>
        </p:nvSpPr>
        <p:spPr/>
        <p:txBody>
          <a:bodyPr/>
          <a:lstStyle/>
          <a:p>
            <a:r>
              <a:rPr lang="en-US"/>
              <a:t>Developing SQL Databases</a:t>
            </a:r>
            <a:endParaRPr lang="en-US" dirty="0"/>
          </a:p>
        </p:txBody>
      </p:sp>
      <p:graphicFrame>
        <p:nvGraphicFramePr>
          <p:cNvPr id="2" name="Tabela 1"/>
          <p:cNvGraphicFramePr>
            <a:graphicFrameLocks noGrp="1"/>
          </p:cNvGraphicFramePr>
          <p:nvPr>
            <p:extLst/>
          </p:nvPr>
        </p:nvGraphicFramePr>
        <p:xfrm>
          <a:off x="7275119" y="3912066"/>
          <a:ext cx="2641600" cy="762000"/>
        </p:xfrm>
        <a:graphic>
          <a:graphicData uri="http://schemas.openxmlformats.org/drawingml/2006/table">
            <a:tbl>
              <a:tblPr>
                <a:tableStyleId>{616DA210-FB5B-4158-B5E0-FEB733F419BA}</a:tableStyleId>
              </a:tblPr>
              <a:tblGrid>
                <a:gridCol w="1320800">
                  <a:extLst>
                    <a:ext uri="{9D8B030D-6E8A-4147-A177-3AD203B41FA5}">
                      <a16:colId xmlns:a16="http://schemas.microsoft.com/office/drawing/2014/main" val="1565292339"/>
                    </a:ext>
                  </a:extLst>
                </a:gridCol>
                <a:gridCol w="1320800">
                  <a:extLst>
                    <a:ext uri="{9D8B030D-6E8A-4147-A177-3AD203B41FA5}">
                      <a16:colId xmlns:a16="http://schemas.microsoft.com/office/drawing/2014/main" val="3321606729"/>
                    </a:ext>
                  </a:extLst>
                </a:gridCol>
              </a:tblGrid>
              <a:tr h="190500">
                <a:tc>
                  <a:txBody>
                    <a:bodyPr/>
                    <a:lstStyle/>
                    <a:p>
                      <a:pPr algn="ctr" fontAlgn="b"/>
                      <a:r>
                        <a:rPr lang="pl-PL" sz="1100" b="1" u="none" strike="noStrike" dirty="0">
                          <a:effectLst/>
                        </a:rPr>
                        <a:t>EMPLOYEE</a:t>
                      </a:r>
                      <a:endParaRPr lang="pl-PL"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pl-PL" sz="1100" b="1" u="none" strike="noStrike" dirty="0">
                          <a:effectLst/>
                        </a:rPr>
                        <a:t>LANGUAGE</a:t>
                      </a:r>
                      <a:endParaRPr lang="pl-PL"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val="2342247419"/>
                  </a:ext>
                </a:extLst>
              </a:tr>
              <a:tr h="190500">
                <a:tc>
                  <a:txBody>
                    <a:bodyPr/>
                    <a:lstStyle/>
                    <a:p>
                      <a:pPr algn="ctr" fontAlgn="b"/>
                      <a:r>
                        <a:rPr lang="pl-PL" sz="1000" u="none" strike="noStrike">
                          <a:effectLst/>
                        </a:rPr>
                        <a:t>Smith</a:t>
                      </a:r>
                      <a:endParaRPr lang="pl-PL" sz="1000" b="0" i="0" u="none" strike="noStrike">
                        <a:solidFill>
                          <a:srgbClr val="000000"/>
                        </a:solidFill>
                        <a:effectLst/>
                        <a:latin typeface="Arial Unicode MS"/>
                      </a:endParaRPr>
                    </a:p>
                  </a:txBody>
                  <a:tcPr marL="9525" marR="9525" marT="9525" marB="0" anchor="b"/>
                </a:tc>
                <a:tc>
                  <a:txBody>
                    <a:bodyPr/>
                    <a:lstStyle/>
                    <a:p>
                      <a:pPr algn="ctr" fontAlgn="b"/>
                      <a:r>
                        <a:rPr lang="pl-PL" sz="1000" u="none" strike="noStrike">
                          <a:effectLst/>
                        </a:rPr>
                        <a:t>French</a:t>
                      </a:r>
                      <a:endParaRPr lang="pl-PL" sz="1000" b="0" i="0" u="none" strike="noStrike">
                        <a:solidFill>
                          <a:srgbClr val="000000"/>
                        </a:solidFill>
                        <a:effectLst/>
                        <a:latin typeface="Arial Unicode MS"/>
                      </a:endParaRPr>
                    </a:p>
                  </a:txBody>
                  <a:tcPr marL="9525" marR="9525" marT="9525" marB="0" anchor="b"/>
                </a:tc>
                <a:extLst>
                  <a:ext uri="{0D108BD9-81ED-4DB2-BD59-A6C34878D82A}">
                    <a16:rowId xmlns:a16="http://schemas.microsoft.com/office/drawing/2014/main" val="2023251863"/>
                  </a:ext>
                </a:extLst>
              </a:tr>
              <a:tr h="190500">
                <a:tc>
                  <a:txBody>
                    <a:bodyPr/>
                    <a:lstStyle/>
                    <a:p>
                      <a:pPr algn="ctr" fontAlgn="b"/>
                      <a:r>
                        <a:rPr lang="pl-PL" sz="1000" u="none" strike="noStrike">
                          <a:effectLst/>
                        </a:rPr>
                        <a:t>Smith</a:t>
                      </a:r>
                      <a:endParaRPr lang="pl-PL" sz="1000" b="0" i="0" u="none" strike="noStrike">
                        <a:solidFill>
                          <a:srgbClr val="000000"/>
                        </a:solidFill>
                        <a:effectLst/>
                        <a:latin typeface="Arial Unicode MS"/>
                      </a:endParaRPr>
                    </a:p>
                  </a:txBody>
                  <a:tcPr marL="9525" marR="9525" marT="9525" marB="0" anchor="b"/>
                </a:tc>
                <a:tc>
                  <a:txBody>
                    <a:bodyPr/>
                    <a:lstStyle/>
                    <a:p>
                      <a:pPr algn="ctr" fontAlgn="b"/>
                      <a:r>
                        <a:rPr lang="pl-PL" sz="1000" u="none" strike="noStrike">
                          <a:effectLst/>
                        </a:rPr>
                        <a:t>German</a:t>
                      </a:r>
                      <a:endParaRPr lang="pl-PL" sz="1000" b="0" i="0" u="none" strike="noStrike">
                        <a:solidFill>
                          <a:srgbClr val="000000"/>
                        </a:solidFill>
                        <a:effectLst/>
                        <a:latin typeface="Arial Unicode MS"/>
                      </a:endParaRPr>
                    </a:p>
                  </a:txBody>
                  <a:tcPr marL="9525" marR="9525" marT="9525" marB="0" anchor="b"/>
                </a:tc>
                <a:extLst>
                  <a:ext uri="{0D108BD9-81ED-4DB2-BD59-A6C34878D82A}">
                    <a16:rowId xmlns:a16="http://schemas.microsoft.com/office/drawing/2014/main" val="2203326787"/>
                  </a:ext>
                </a:extLst>
              </a:tr>
              <a:tr h="190500">
                <a:tc>
                  <a:txBody>
                    <a:bodyPr/>
                    <a:lstStyle/>
                    <a:p>
                      <a:pPr algn="ctr" fontAlgn="b"/>
                      <a:r>
                        <a:rPr lang="pl-PL" sz="1000" u="none" strike="noStrike">
                          <a:effectLst/>
                        </a:rPr>
                        <a:t>Smith</a:t>
                      </a:r>
                      <a:endParaRPr lang="pl-PL" sz="1000" b="0" i="0" u="none" strike="noStrike">
                        <a:solidFill>
                          <a:srgbClr val="000000"/>
                        </a:solidFill>
                        <a:effectLst/>
                        <a:latin typeface="Arial Unicode MS"/>
                      </a:endParaRPr>
                    </a:p>
                  </a:txBody>
                  <a:tcPr marL="9525" marR="9525" marT="9525" marB="0" anchor="b"/>
                </a:tc>
                <a:tc>
                  <a:txBody>
                    <a:bodyPr/>
                    <a:lstStyle/>
                    <a:p>
                      <a:pPr algn="ctr" fontAlgn="b"/>
                      <a:r>
                        <a:rPr lang="pl-PL" sz="1000" u="none" strike="noStrike" dirty="0">
                          <a:effectLst/>
                        </a:rPr>
                        <a:t>Greek</a:t>
                      </a:r>
                      <a:endParaRPr lang="pl-PL" sz="1000" b="0" i="0" u="none" strike="noStrike" dirty="0">
                        <a:solidFill>
                          <a:srgbClr val="000000"/>
                        </a:solidFill>
                        <a:effectLst/>
                        <a:latin typeface="Arial Unicode MS"/>
                      </a:endParaRPr>
                    </a:p>
                  </a:txBody>
                  <a:tcPr marL="9525" marR="9525" marT="9525" marB="0" anchor="b"/>
                </a:tc>
                <a:extLst>
                  <a:ext uri="{0D108BD9-81ED-4DB2-BD59-A6C34878D82A}">
                    <a16:rowId xmlns:a16="http://schemas.microsoft.com/office/drawing/2014/main" val="249115607"/>
                  </a:ext>
                </a:extLst>
              </a:tr>
            </a:tbl>
          </a:graphicData>
        </a:graphic>
      </p:graphicFrame>
      <p:graphicFrame>
        <p:nvGraphicFramePr>
          <p:cNvPr id="3" name="Tabela 2"/>
          <p:cNvGraphicFramePr>
            <a:graphicFrameLocks noGrp="1"/>
          </p:cNvGraphicFramePr>
          <p:nvPr>
            <p:extLst/>
          </p:nvPr>
        </p:nvGraphicFramePr>
        <p:xfrm>
          <a:off x="7275119" y="5139829"/>
          <a:ext cx="2641600" cy="571500"/>
        </p:xfrm>
        <a:graphic>
          <a:graphicData uri="http://schemas.openxmlformats.org/drawingml/2006/table">
            <a:tbl>
              <a:tblPr>
                <a:tableStyleId>{616DA210-FB5B-4158-B5E0-FEB733F419BA}</a:tableStyleId>
              </a:tblPr>
              <a:tblGrid>
                <a:gridCol w="1320800">
                  <a:extLst>
                    <a:ext uri="{9D8B030D-6E8A-4147-A177-3AD203B41FA5}">
                      <a16:colId xmlns:a16="http://schemas.microsoft.com/office/drawing/2014/main" val="4198482069"/>
                    </a:ext>
                  </a:extLst>
                </a:gridCol>
                <a:gridCol w="1320800">
                  <a:extLst>
                    <a:ext uri="{9D8B030D-6E8A-4147-A177-3AD203B41FA5}">
                      <a16:colId xmlns:a16="http://schemas.microsoft.com/office/drawing/2014/main" val="136508566"/>
                    </a:ext>
                  </a:extLst>
                </a:gridCol>
              </a:tblGrid>
              <a:tr h="190500">
                <a:tc>
                  <a:txBody>
                    <a:bodyPr/>
                    <a:lstStyle/>
                    <a:p>
                      <a:pPr algn="ctr" fontAlgn="b"/>
                      <a:r>
                        <a:rPr lang="pl-PL" sz="1100" b="1" u="none" strike="noStrike">
                          <a:effectLst/>
                        </a:rPr>
                        <a:t>EMPLOYEE</a:t>
                      </a:r>
                      <a:endParaRPr lang="pl-PL" sz="1100" b="1" i="0" u="none" strike="noStrike">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pl-PL" sz="1100" b="1" u="none" strike="noStrike" dirty="0">
                          <a:effectLst/>
                        </a:rPr>
                        <a:t>SKILL</a:t>
                      </a:r>
                      <a:endParaRPr lang="pl-PL"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val="691206392"/>
                  </a:ext>
                </a:extLst>
              </a:tr>
              <a:tr h="190500">
                <a:tc>
                  <a:txBody>
                    <a:bodyPr/>
                    <a:lstStyle/>
                    <a:p>
                      <a:pPr algn="ctr" fontAlgn="b"/>
                      <a:r>
                        <a:rPr lang="pl-PL" sz="1000" u="none" strike="noStrike">
                          <a:effectLst/>
                        </a:rPr>
                        <a:t>Smith</a:t>
                      </a:r>
                      <a:endParaRPr lang="pl-PL" sz="1000" b="0" i="0" u="none" strike="noStrike">
                        <a:solidFill>
                          <a:srgbClr val="000000"/>
                        </a:solidFill>
                        <a:effectLst/>
                        <a:latin typeface="Arial Unicode MS"/>
                      </a:endParaRPr>
                    </a:p>
                  </a:txBody>
                  <a:tcPr marL="9525" marR="9525" marT="9525" marB="0" anchor="b"/>
                </a:tc>
                <a:tc>
                  <a:txBody>
                    <a:bodyPr/>
                    <a:lstStyle/>
                    <a:p>
                      <a:pPr algn="ctr" fontAlgn="b"/>
                      <a:r>
                        <a:rPr lang="pl-PL" sz="1000" u="none" strike="noStrike" dirty="0" err="1">
                          <a:effectLst/>
                        </a:rPr>
                        <a:t>type</a:t>
                      </a:r>
                      <a:endParaRPr lang="pl-PL" sz="1000" b="0" i="0" u="none" strike="noStrike" dirty="0">
                        <a:solidFill>
                          <a:srgbClr val="000000"/>
                        </a:solidFill>
                        <a:effectLst/>
                        <a:latin typeface="Arial Unicode MS"/>
                      </a:endParaRPr>
                    </a:p>
                  </a:txBody>
                  <a:tcPr marL="9525" marR="9525" marT="9525" marB="0" anchor="b"/>
                </a:tc>
                <a:extLst>
                  <a:ext uri="{0D108BD9-81ED-4DB2-BD59-A6C34878D82A}">
                    <a16:rowId xmlns:a16="http://schemas.microsoft.com/office/drawing/2014/main" val="3787998262"/>
                  </a:ext>
                </a:extLst>
              </a:tr>
              <a:tr h="190500">
                <a:tc>
                  <a:txBody>
                    <a:bodyPr/>
                    <a:lstStyle/>
                    <a:p>
                      <a:pPr algn="ctr" fontAlgn="b"/>
                      <a:r>
                        <a:rPr lang="pl-PL" sz="1000" u="none" strike="noStrike">
                          <a:effectLst/>
                        </a:rPr>
                        <a:t>Smith</a:t>
                      </a:r>
                      <a:endParaRPr lang="pl-PL" sz="1000" b="0" i="0" u="none" strike="noStrike">
                        <a:solidFill>
                          <a:srgbClr val="000000"/>
                        </a:solidFill>
                        <a:effectLst/>
                        <a:latin typeface="Arial Unicode MS"/>
                      </a:endParaRPr>
                    </a:p>
                  </a:txBody>
                  <a:tcPr marL="9525" marR="9525" marT="9525" marB="0" anchor="b"/>
                </a:tc>
                <a:tc>
                  <a:txBody>
                    <a:bodyPr/>
                    <a:lstStyle/>
                    <a:p>
                      <a:pPr algn="ctr" fontAlgn="b"/>
                      <a:r>
                        <a:rPr lang="pl-PL" sz="1000" u="none" strike="noStrike" dirty="0" err="1">
                          <a:effectLst/>
                        </a:rPr>
                        <a:t>cook</a:t>
                      </a:r>
                      <a:endParaRPr lang="pl-PL" sz="1000" b="0" i="0" u="none" strike="noStrike" dirty="0">
                        <a:solidFill>
                          <a:srgbClr val="000000"/>
                        </a:solidFill>
                        <a:effectLst/>
                        <a:latin typeface="Arial Unicode MS"/>
                      </a:endParaRPr>
                    </a:p>
                  </a:txBody>
                  <a:tcPr marL="9525" marR="9525" marT="9525" marB="0" anchor="b"/>
                </a:tc>
                <a:extLst>
                  <a:ext uri="{0D108BD9-81ED-4DB2-BD59-A6C34878D82A}">
                    <a16:rowId xmlns:a16="http://schemas.microsoft.com/office/drawing/2014/main" val="930082291"/>
                  </a:ext>
                </a:extLst>
              </a:tr>
            </a:tbl>
          </a:graphicData>
        </a:graphic>
      </p:graphicFrame>
      <p:graphicFrame>
        <p:nvGraphicFramePr>
          <p:cNvPr id="4" name="Tabela 3"/>
          <p:cNvGraphicFramePr>
            <a:graphicFrameLocks noGrp="1"/>
          </p:cNvGraphicFramePr>
          <p:nvPr>
            <p:extLst/>
          </p:nvPr>
        </p:nvGraphicFramePr>
        <p:xfrm>
          <a:off x="1212209" y="4181708"/>
          <a:ext cx="3962400" cy="1333500"/>
        </p:xfrm>
        <a:graphic>
          <a:graphicData uri="http://schemas.openxmlformats.org/drawingml/2006/table">
            <a:tbl>
              <a:tblPr>
                <a:tableStyleId>{616DA210-FB5B-4158-B5E0-FEB733F419BA}</a:tableStyleId>
              </a:tblPr>
              <a:tblGrid>
                <a:gridCol w="1320800">
                  <a:extLst>
                    <a:ext uri="{9D8B030D-6E8A-4147-A177-3AD203B41FA5}">
                      <a16:colId xmlns:a16="http://schemas.microsoft.com/office/drawing/2014/main" val="1164574958"/>
                    </a:ext>
                  </a:extLst>
                </a:gridCol>
                <a:gridCol w="1320800">
                  <a:extLst>
                    <a:ext uri="{9D8B030D-6E8A-4147-A177-3AD203B41FA5}">
                      <a16:colId xmlns:a16="http://schemas.microsoft.com/office/drawing/2014/main" val="2226099516"/>
                    </a:ext>
                  </a:extLst>
                </a:gridCol>
                <a:gridCol w="1320800">
                  <a:extLst>
                    <a:ext uri="{9D8B030D-6E8A-4147-A177-3AD203B41FA5}">
                      <a16:colId xmlns:a16="http://schemas.microsoft.com/office/drawing/2014/main" val="1423447062"/>
                    </a:ext>
                  </a:extLst>
                </a:gridCol>
              </a:tblGrid>
              <a:tr h="190500">
                <a:tc>
                  <a:txBody>
                    <a:bodyPr/>
                    <a:lstStyle/>
                    <a:p>
                      <a:pPr algn="ctr" fontAlgn="b"/>
                      <a:r>
                        <a:rPr lang="pl-PL" sz="1100" b="1" u="none" strike="noStrike">
                          <a:effectLst/>
                        </a:rPr>
                        <a:t>EMPLOYEE</a:t>
                      </a:r>
                      <a:endParaRPr lang="pl-PL" sz="1100" b="1" i="0" u="none" strike="noStrike">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pl-PL" sz="1100" b="1" u="none" strike="noStrike" dirty="0">
                          <a:effectLst/>
                        </a:rPr>
                        <a:t>SKILL</a:t>
                      </a:r>
                      <a:endParaRPr lang="pl-PL"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pl-PL" sz="1100" b="1" u="none" strike="noStrike" dirty="0">
                          <a:effectLst/>
                        </a:rPr>
                        <a:t>LANGUAGE</a:t>
                      </a:r>
                      <a:endParaRPr lang="pl-PL"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val="789511574"/>
                  </a:ext>
                </a:extLst>
              </a:tr>
              <a:tr h="190500">
                <a:tc>
                  <a:txBody>
                    <a:bodyPr/>
                    <a:lstStyle/>
                    <a:p>
                      <a:pPr algn="ctr" fontAlgn="b"/>
                      <a:r>
                        <a:rPr lang="pl-PL" sz="1000" u="none" strike="noStrike">
                          <a:effectLst/>
                        </a:rPr>
                        <a:t>Smith</a:t>
                      </a:r>
                      <a:endParaRPr lang="pl-PL" sz="1000" b="0" i="0" u="none" strike="noStrike">
                        <a:solidFill>
                          <a:srgbClr val="000000"/>
                        </a:solidFill>
                        <a:effectLst/>
                        <a:latin typeface="Arial Unicode MS"/>
                      </a:endParaRPr>
                    </a:p>
                  </a:txBody>
                  <a:tcPr marL="9525" marR="9525" marT="9525" marB="0" anchor="b"/>
                </a:tc>
                <a:tc>
                  <a:txBody>
                    <a:bodyPr/>
                    <a:lstStyle/>
                    <a:p>
                      <a:pPr algn="ctr" fontAlgn="b"/>
                      <a:r>
                        <a:rPr lang="pl-PL" sz="1000" u="none" strike="noStrike">
                          <a:effectLst/>
                        </a:rPr>
                        <a:t>type</a:t>
                      </a:r>
                      <a:endParaRPr lang="pl-PL" sz="1000" b="0" i="0" u="none" strike="noStrike">
                        <a:solidFill>
                          <a:srgbClr val="000000"/>
                        </a:solidFill>
                        <a:effectLst/>
                        <a:latin typeface="Arial Unicode MS"/>
                      </a:endParaRPr>
                    </a:p>
                  </a:txBody>
                  <a:tcPr marL="9525" marR="9525" marT="9525" marB="0" anchor="b"/>
                </a:tc>
                <a:tc>
                  <a:txBody>
                    <a:bodyPr/>
                    <a:lstStyle/>
                    <a:p>
                      <a:pPr algn="ctr" fontAlgn="b"/>
                      <a:r>
                        <a:rPr lang="pl-PL" sz="1000" u="none" strike="noStrike">
                          <a:effectLst/>
                        </a:rPr>
                        <a:t>French</a:t>
                      </a:r>
                      <a:endParaRPr lang="pl-PL" sz="1000" b="0" i="0" u="none" strike="noStrike">
                        <a:solidFill>
                          <a:srgbClr val="000000"/>
                        </a:solidFill>
                        <a:effectLst/>
                        <a:latin typeface="Arial Unicode MS"/>
                      </a:endParaRPr>
                    </a:p>
                  </a:txBody>
                  <a:tcPr marL="9525" marR="9525" marT="9525" marB="0" anchor="b"/>
                </a:tc>
                <a:extLst>
                  <a:ext uri="{0D108BD9-81ED-4DB2-BD59-A6C34878D82A}">
                    <a16:rowId xmlns:a16="http://schemas.microsoft.com/office/drawing/2014/main" val="2231122364"/>
                  </a:ext>
                </a:extLst>
              </a:tr>
              <a:tr h="190500">
                <a:tc>
                  <a:txBody>
                    <a:bodyPr/>
                    <a:lstStyle/>
                    <a:p>
                      <a:pPr algn="ctr" fontAlgn="b"/>
                      <a:r>
                        <a:rPr lang="pl-PL" sz="1000" u="none" strike="noStrike">
                          <a:effectLst/>
                        </a:rPr>
                        <a:t>Smith</a:t>
                      </a:r>
                      <a:endParaRPr lang="pl-PL" sz="1000" b="0" i="0" u="none" strike="noStrike">
                        <a:solidFill>
                          <a:srgbClr val="000000"/>
                        </a:solidFill>
                        <a:effectLst/>
                        <a:latin typeface="Arial Unicode MS"/>
                      </a:endParaRPr>
                    </a:p>
                  </a:txBody>
                  <a:tcPr marL="9525" marR="9525" marT="9525" marB="0" anchor="b"/>
                </a:tc>
                <a:tc>
                  <a:txBody>
                    <a:bodyPr/>
                    <a:lstStyle/>
                    <a:p>
                      <a:pPr algn="ctr" fontAlgn="b"/>
                      <a:r>
                        <a:rPr lang="pl-PL" sz="1000" u="none" strike="noStrike">
                          <a:effectLst/>
                        </a:rPr>
                        <a:t>type</a:t>
                      </a:r>
                      <a:endParaRPr lang="pl-PL" sz="1000" b="0" i="0" u="none" strike="noStrike">
                        <a:solidFill>
                          <a:srgbClr val="000000"/>
                        </a:solidFill>
                        <a:effectLst/>
                        <a:latin typeface="Arial Unicode MS"/>
                      </a:endParaRPr>
                    </a:p>
                  </a:txBody>
                  <a:tcPr marL="9525" marR="9525" marT="9525" marB="0" anchor="b"/>
                </a:tc>
                <a:tc>
                  <a:txBody>
                    <a:bodyPr/>
                    <a:lstStyle/>
                    <a:p>
                      <a:pPr algn="ctr" fontAlgn="b"/>
                      <a:r>
                        <a:rPr lang="pl-PL" sz="1000" u="none" strike="noStrike">
                          <a:effectLst/>
                        </a:rPr>
                        <a:t>German</a:t>
                      </a:r>
                      <a:endParaRPr lang="pl-PL" sz="1000" b="0" i="0" u="none" strike="noStrike">
                        <a:solidFill>
                          <a:srgbClr val="000000"/>
                        </a:solidFill>
                        <a:effectLst/>
                        <a:latin typeface="Arial Unicode MS"/>
                      </a:endParaRPr>
                    </a:p>
                  </a:txBody>
                  <a:tcPr marL="9525" marR="9525" marT="9525" marB="0" anchor="b"/>
                </a:tc>
                <a:extLst>
                  <a:ext uri="{0D108BD9-81ED-4DB2-BD59-A6C34878D82A}">
                    <a16:rowId xmlns:a16="http://schemas.microsoft.com/office/drawing/2014/main" val="1690571629"/>
                  </a:ext>
                </a:extLst>
              </a:tr>
              <a:tr h="190500">
                <a:tc>
                  <a:txBody>
                    <a:bodyPr/>
                    <a:lstStyle/>
                    <a:p>
                      <a:pPr algn="ctr" fontAlgn="b"/>
                      <a:r>
                        <a:rPr lang="pl-PL" sz="1000" u="none" strike="noStrike">
                          <a:effectLst/>
                        </a:rPr>
                        <a:t>Smith</a:t>
                      </a:r>
                      <a:endParaRPr lang="pl-PL" sz="1000" b="0" i="0" u="none" strike="noStrike">
                        <a:solidFill>
                          <a:srgbClr val="000000"/>
                        </a:solidFill>
                        <a:effectLst/>
                        <a:latin typeface="Arial Unicode MS"/>
                      </a:endParaRPr>
                    </a:p>
                  </a:txBody>
                  <a:tcPr marL="9525" marR="9525" marT="9525" marB="0" anchor="b"/>
                </a:tc>
                <a:tc>
                  <a:txBody>
                    <a:bodyPr/>
                    <a:lstStyle/>
                    <a:p>
                      <a:pPr algn="ctr" fontAlgn="b"/>
                      <a:r>
                        <a:rPr lang="pl-PL" sz="1000" u="none" strike="noStrike">
                          <a:effectLst/>
                        </a:rPr>
                        <a:t>type</a:t>
                      </a:r>
                      <a:endParaRPr lang="pl-PL" sz="1000" b="0" i="0" u="none" strike="noStrike">
                        <a:solidFill>
                          <a:srgbClr val="000000"/>
                        </a:solidFill>
                        <a:effectLst/>
                        <a:latin typeface="Arial Unicode MS"/>
                      </a:endParaRPr>
                    </a:p>
                  </a:txBody>
                  <a:tcPr marL="9525" marR="9525" marT="9525" marB="0" anchor="b"/>
                </a:tc>
                <a:tc>
                  <a:txBody>
                    <a:bodyPr/>
                    <a:lstStyle/>
                    <a:p>
                      <a:pPr algn="ctr" fontAlgn="b"/>
                      <a:r>
                        <a:rPr lang="pl-PL" sz="1000" u="none" strike="noStrike">
                          <a:effectLst/>
                        </a:rPr>
                        <a:t>Greek</a:t>
                      </a:r>
                      <a:endParaRPr lang="pl-PL" sz="1000" b="0" i="0" u="none" strike="noStrike">
                        <a:solidFill>
                          <a:srgbClr val="000000"/>
                        </a:solidFill>
                        <a:effectLst/>
                        <a:latin typeface="Arial Unicode MS"/>
                      </a:endParaRPr>
                    </a:p>
                  </a:txBody>
                  <a:tcPr marL="9525" marR="9525" marT="9525" marB="0" anchor="b"/>
                </a:tc>
                <a:extLst>
                  <a:ext uri="{0D108BD9-81ED-4DB2-BD59-A6C34878D82A}">
                    <a16:rowId xmlns:a16="http://schemas.microsoft.com/office/drawing/2014/main" val="3774895176"/>
                  </a:ext>
                </a:extLst>
              </a:tr>
              <a:tr h="190500">
                <a:tc>
                  <a:txBody>
                    <a:bodyPr/>
                    <a:lstStyle/>
                    <a:p>
                      <a:pPr algn="ctr" fontAlgn="b"/>
                      <a:r>
                        <a:rPr lang="pl-PL" sz="1000" u="none" strike="noStrike">
                          <a:effectLst/>
                        </a:rPr>
                        <a:t>Smith</a:t>
                      </a:r>
                      <a:endParaRPr lang="pl-PL" sz="1000" b="0" i="0" u="none" strike="noStrike">
                        <a:solidFill>
                          <a:srgbClr val="000000"/>
                        </a:solidFill>
                        <a:effectLst/>
                        <a:latin typeface="Arial Unicode MS"/>
                      </a:endParaRPr>
                    </a:p>
                  </a:txBody>
                  <a:tcPr marL="9525" marR="9525" marT="9525" marB="0" anchor="b"/>
                </a:tc>
                <a:tc>
                  <a:txBody>
                    <a:bodyPr/>
                    <a:lstStyle/>
                    <a:p>
                      <a:pPr algn="ctr" fontAlgn="b"/>
                      <a:r>
                        <a:rPr lang="pl-PL" sz="1000" u="none" strike="noStrike">
                          <a:effectLst/>
                        </a:rPr>
                        <a:t>cook</a:t>
                      </a:r>
                      <a:endParaRPr lang="pl-PL" sz="1000" b="0" i="0" u="none" strike="noStrike">
                        <a:solidFill>
                          <a:srgbClr val="000000"/>
                        </a:solidFill>
                        <a:effectLst/>
                        <a:latin typeface="Arial Unicode MS"/>
                      </a:endParaRPr>
                    </a:p>
                  </a:txBody>
                  <a:tcPr marL="9525" marR="9525" marT="9525" marB="0" anchor="b"/>
                </a:tc>
                <a:tc>
                  <a:txBody>
                    <a:bodyPr/>
                    <a:lstStyle/>
                    <a:p>
                      <a:pPr algn="ctr" fontAlgn="b"/>
                      <a:r>
                        <a:rPr lang="pl-PL" sz="1000" u="none" strike="noStrike">
                          <a:effectLst/>
                        </a:rPr>
                        <a:t>French</a:t>
                      </a:r>
                      <a:endParaRPr lang="pl-PL" sz="1000" b="0" i="0" u="none" strike="noStrike">
                        <a:solidFill>
                          <a:srgbClr val="000000"/>
                        </a:solidFill>
                        <a:effectLst/>
                        <a:latin typeface="Arial Unicode MS"/>
                      </a:endParaRPr>
                    </a:p>
                  </a:txBody>
                  <a:tcPr marL="9525" marR="9525" marT="9525" marB="0" anchor="b"/>
                </a:tc>
                <a:extLst>
                  <a:ext uri="{0D108BD9-81ED-4DB2-BD59-A6C34878D82A}">
                    <a16:rowId xmlns:a16="http://schemas.microsoft.com/office/drawing/2014/main" val="2893555520"/>
                  </a:ext>
                </a:extLst>
              </a:tr>
              <a:tr h="190500">
                <a:tc>
                  <a:txBody>
                    <a:bodyPr/>
                    <a:lstStyle/>
                    <a:p>
                      <a:pPr algn="ctr" fontAlgn="b"/>
                      <a:r>
                        <a:rPr lang="pl-PL" sz="1000" u="none" strike="noStrike">
                          <a:effectLst/>
                        </a:rPr>
                        <a:t>Smith</a:t>
                      </a:r>
                      <a:endParaRPr lang="pl-PL" sz="1000" b="0" i="0" u="none" strike="noStrike">
                        <a:solidFill>
                          <a:srgbClr val="000000"/>
                        </a:solidFill>
                        <a:effectLst/>
                        <a:latin typeface="Arial Unicode MS"/>
                      </a:endParaRPr>
                    </a:p>
                  </a:txBody>
                  <a:tcPr marL="9525" marR="9525" marT="9525" marB="0" anchor="b"/>
                </a:tc>
                <a:tc>
                  <a:txBody>
                    <a:bodyPr/>
                    <a:lstStyle/>
                    <a:p>
                      <a:pPr algn="ctr" fontAlgn="b"/>
                      <a:r>
                        <a:rPr lang="pl-PL" sz="1000" u="none" strike="noStrike">
                          <a:effectLst/>
                        </a:rPr>
                        <a:t>cook</a:t>
                      </a:r>
                      <a:endParaRPr lang="pl-PL" sz="1000" b="0" i="0" u="none" strike="noStrike">
                        <a:solidFill>
                          <a:srgbClr val="000000"/>
                        </a:solidFill>
                        <a:effectLst/>
                        <a:latin typeface="Arial Unicode MS"/>
                      </a:endParaRPr>
                    </a:p>
                  </a:txBody>
                  <a:tcPr marL="9525" marR="9525" marT="9525" marB="0" anchor="b"/>
                </a:tc>
                <a:tc>
                  <a:txBody>
                    <a:bodyPr/>
                    <a:lstStyle/>
                    <a:p>
                      <a:pPr algn="ctr" fontAlgn="b"/>
                      <a:r>
                        <a:rPr lang="pl-PL" sz="1000" u="none" strike="noStrike" dirty="0">
                          <a:effectLst/>
                        </a:rPr>
                        <a:t>German</a:t>
                      </a:r>
                      <a:endParaRPr lang="pl-PL" sz="1000" b="0" i="0" u="none" strike="noStrike" dirty="0">
                        <a:solidFill>
                          <a:srgbClr val="000000"/>
                        </a:solidFill>
                        <a:effectLst/>
                        <a:latin typeface="Arial Unicode MS"/>
                      </a:endParaRPr>
                    </a:p>
                  </a:txBody>
                  <a:tcPr marL="9525" marR="9525" marT="9525" marB="0" anchor="b"/>
                </a:tc>
                <a:extLst>
                  <a:ext uri="{0D108BD9-81ED-4DB2-BD59-A6C34878D82A}">
                    <a16:rowId xmlns:a16="http://schemas.microsoft.com/office/drawing/2014/main" val="106678420"/>
                  </a:ext>
                </a:extLst>
              </a:tr>
              <a:tr h="190500">
                <a:tc>
                  <a:txBody>
                    <a:bodyPr/>
                    <a:lstStyle/>
                    <a:p>
                      <a:pPr algn="ctr" fontAlgn="b"/>
                      <a:r>
                        <a:rPr lang="pl-PL" sz="1000" u="none" strike="noStrike">
                          <a:effectLst/>
                        </a:rPr>
                        <a:t>Smith</a:t>
                      </a:r>
                      <a:endParaRPr lang="pl-PL" sz="1000" b="0" i="0" u="none" strike="noStrike">
                        <a:solidFill>
                          <a:srgbClr val="000000"/>
                        </a:solidFill>
                        <a:effectLst/>
                        <a:latin typeface="Arial Unicode MS"/>
                      </a:endParaRPr>
                    </a:p>
                  </a:txBody>
                  <a:tcPr marL="9525" marR="9525" marT="9525" marB="0" anchor="b"/>
                </a:tc>
                <a:tc>
                  <a:txBody>
                    <a:bodyPr/>
                    <a:lstStyle/>
                    <a:p>
                      <a:pPr algn="ctr" fontAlgn="b"/>
                      <a:r>
                        <a:rPr lang="pl-PL" sz="1000" u="none" strike="noStrike">
                          <a:effectLst/>
                        </a:rPr>
                        <a:t>cook</a:t>
                      </a:r>
                      <a:endParaRPr lang="pl-PL" sz="1000" b="0" i="0" u="none" strike="noStrike">
                        <a:solidFill>
                          <a:srgbClr val="000000"/>
                        </a:solidFill>
                        <a:effectLst/>
                        <a:latin typeface="Arial Unicode MS"/>
                      </a:endParaRPr>
                    </a:p>
                  </a:txBody>
                  <a:tcPr marL="9525" marR="9525" marT="9525" marB="0" anchor="b"/>
                </a:tc>
                <a:tc>
                  <a:txBody>
                    <a:bodyPr/>
                    <a:lstStyle/>
                    <a:p>
                      <a:pPr algn="ctr" fontAlgn="b"/>
                      <a:r>
                        <a:rPr lang="pl-PL" sz="1000" u="none" strike="noStrike" dirty="0">
                          <a:effectLst/>
                        </a:rPr>
                        <a:t>Greek</a:t>
                      </a:r>
                      <a:endParaRPr lang="pl-PL" sz="1000" b="0" i="0" u="none" strike="noStrike" dirty="0">
                        <a:solidFill>
                          <a:srgbClr val="000000"/>
                        </a:solidFill>
                        <a:effectLst/>
                        <a:latin typeface="Arial Unicode MS"/>
                      </a:endParaRPr>
                    </a:p>
                  </a:txBody>
                  <a:tcPr marL="9525" marR="9525" marT="9525" marB="0" anchor="b"/>
                </a:tc>
                <a:extLst>
                  <a:ext uri="{0D108BD9-81ED-4DB2-BD59-A6C34878D82A}">
                    <a16:rowId xmlns:a16="http://schemas.microsoft.com/office/drawing/2014/main" val="900132847"/>
                  </a:ext>
                </a:extLst>
              </a:tr>
            </a:tbl>
          </a:graphicData>
        </a:graphic>
      </p:graphicFrame>
      <p:sp>
        <p:nvSpPr>
          <p:cNvPr id="8" name="Strzałka: w prawo 7"/>
          <p:cNvSpPr/>
          <p:nvPr/>
        </p:nvSpPr>
        <p:spPr>
          <a:xfrm>
            <a:off x="5591845" y="4560989"/>
            <a:ext cx="1233181" cy="5788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5460533"/>
      </p:ext>
    </p:extLst>
  </p:cSld>
  <p:clrMapOvr>
    <a:masterClrMapping/>
  </p:clrMapOvr>
</p:sld>
</file>

<file path=ppt/theme/theme1.xml><?xml version="1.0" encoding="utf-8"?>
<a:theme xmlns:a="http://schemas.openxmlformats.org/drawingml/2006/main" name="Ramka">
  <a:themeElements>
    <a:clrScheme name="Ramka">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Ramka">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amka">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706</TotalTime>
  <Words>1102</Words>
  <Application>Microsoft Office PowerPoint</Application>
  <PresentationFormat>Panoramiczny</PresentationFormat>
  <Paragraphs>359</Paragraphs>
  <Slides>11</Slides>
  <Notes>0</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11</vt:i4>
      </vt:variant>
    </vt:vector>
  </HeadingPairs>
  <TitlesOfParts>
    <vt:vector size="17" baseType="lpstr">
      <vt:lpstr>Arial</vt:lpstr>
      <vt:lpstr>Arial Unicode MS</vt:lpstr>
      <vt:lpstr>Calibri</vt:lpstr>
      <vt:lpstr>Corbel</vt:lpstr>
      <vt:lpstr>Wingdings 2</vt:lpstr>
      <vt:lpstr>Ramka</vt:lpstr>
      <vt:lpstr>Developing SQL Databases</vt:lpstr>
      <vt:lpstr>Normalization</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dc:title>
  <dc:creator>Tomek</dc:creator>
  <cp:lastModifiedBy>Tomasz Kostyrka</cp:lastModifiedBy>
  <cp:revision>349</cp:revision>
  <dcterms:created xsi:type="dcterms:W3CDTF">2016-10-31T15:19:50Z</dcterms:created>
  <dcterms:modified xsi:type="dcterms:W3CDTF">2018-08-26T18:35:02Z</dcterms:modified>
</cp:coreProperties>
</file>