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6"/>
  </p:notesMasterIdLst>
  <p:sldIdLst>
    <p:sldId id="256" r:id="rId2"/>
    <p:sldId id="314" r:id="rId3"/>
    <p:sldId id="315" r:id="rId4"/>
    <p:sldId id="31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1" d="100"/>
          <a:sy n="111" d="100"/>
        </p:scale>
        <p:origin x="468" y="102"/>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26/08/2018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762EC2F3-0632-422C-ADB8-9C061F953E30}" type="datetime1">
              <a:rPr lang="en-US" smtClean="0"/>
              <a:t>8/26/2018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D7026110-76A6-4642-9966-38334C686CB4}" type="datetime1">
              <a:rPr lang="en-US" smtClean="0"/>
              <a:t>8/26/2018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7ACDB48C-3BA3-4B79-A30D-C07F9380D638}" type="datetime1">
              <a:rPr lang="en-US" smtClean="0"/>
              <a:t>8/26/2018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0C66271-D6F5-4AE2-8B6E-0DA61571CD32}" type="datetime1">
              <a:rPr lang="en-US" smtClean="0"/>
              <a:t>8/26/2018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630CABDC-3CC8-4A06-A464-A2EFF3DAC8D2}" type="datetime1">
              <a:rPr lang="en-US" smtClean="0"/>
              <a:t>8/26/2018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8CCF8F24-F461-4EDB-9CD4-AF58C798C503}" type="datetime1">
              <a:rPr lang="en-US" smtClean="0"/>
              <a:t>8/26/2018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6432248E-06B6-4B59-B11B-F3224894840E}" type="datetime1">
              <a:rPr lang="en-US" smtClean="0"/>
              <a:t>8/26/2018</a:t>
            </a:fld>
            <a:endParaRPr lang="en-US" dirty="0"/>
          </a:p>
        </p:txBody>
      </p:sp>
      <p:sp>
        <p:nvSpPr>
          <p:cNvPr id="11" name="Footer Placeholder 10"/>
          <p:cNvSpPr>
            <a:spLocks noGrp="1"/>
          </p:cNvSpPr>
          <p:nvPr>
            <p:ph type="ftr" sz="quarter" idx="11"/>
          </p:nvPr>
        </p:nvSpPr>
        <p:spPr/>
        <p:txBody>
          <a:bodyPr/>
          <a:lstStyle/>
          <a:p>
            <a:r>
              <a:rPr lang="en-US"/>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6735799D-FBBD-4173-A249-E1B905260CE9}" type="datetime1">
              <a:rPr lang="en-US" smtClean="0"/>
              <a:t>8/26/2018</a:t>
            </a:fld>
            <a:endParaRPr lang="en-US" dirty="0"/>
          </a:p>
        </p:txBody>
      </p:sp>
      <p:sp>
        <p:nvSpPr>
          <p:cNvPr id="7" name="Footer Placeholder 6"/>
          <p:cNvSpPr>
            <a:spLocks noGrp="1"/>
          </p:cNvSpPr>
          <p:nvPr>
            <p:ph type="ftr" sz="quarter" idx="11"/>
          </p:nvPr>
        </p:nvSpPr>
        <p:spPr/>
        <p:txBody>
          <a:bodyPr/>
          <a:lstStyle/>
          <a:p>
            <a:r>
              <a:rPr lang="en-US"/>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4A97BA-445B-4BB3-B24D-5B01B2987340}"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4F8E6BAF-FF48-4E33-9723-FB11A066EFEF}" type="datetime1">
              <a:rPr lang="en-US" smtClean="0"/>
              <a:t>8/26/2018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3F25EFCF-97C2-46E9-B9EE-64C7E0C15AF3}" type="datetime1">
              <a:rPr lang="en-US" smtClean="0"/>
              <a:t>8/26/2018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C40EF7A-17F7-4B8F-9202-64AE51A7F75D}" type="datetime1">
              <a:rPr lang="en-US" smtClean="0"/>
              <a:t>8/26/2018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Naming_convention_(programmin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amel_cas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codeproject.com/Articles/1065295/SQL-Server-Table-and-Column-Naming-Conventions" TargetMode="External"/><Relationship Id="rId2" Type="http://schemas.openxmlformats.org/officeDocument/2006/relationships/hyperlink" Target="https://launchbylunch.com/posts/2014/Feb/16/sql-naming-conventions/"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err="1">
                <a:latin typeface="Arial" panose="020B0604020202020204" pitchFamily="34" charset="0"/>
                <a:cs typeface="Arial" panose="020B0604020202020204" pitchFamily="34" charset="0"/>
              </a:rPr>
              <a:t>NamingConventions</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955203"/>
          </a:xfrm>
          <a:prstGeom prst="rect">
            <a:avLst/>
          </a:prstGeom>
          <a:noFill/>
        </p:spPr>
        <p:txBody>
          <a:bodyPr wrap="square" rtlCol="0">
            <a:spAutoFit/>
          </a:bodyPr>
          <a:lstStyle/>
          <a:p>
            <a:r>
              <a:rPr lang="pl-PL" sz="3200" b="1" dirty="0" err="1"/>
              <a:t>Naming</a:t>
            </a:r>
            <a:r>
              <a:rPr lang="pl-PL" sz="3200" b="1" dirty="0"/>
              <a:t> </a:t>
            </a:r>
            <a:r>
              <a:rPr lang="pl-PL" sz="3200" b="1" dirty="0" err="1"/>
              <a:t>Convention</a:t>
            </a:r>
            <a:endParaRPr lang="pl-PL" sz="3200" b="1" dirty="0"/>
          </a:p>
          <a:p>
            <a:pPr lvl="1"/>
            <a:endParaRPr lang="pl-PL" sz="3200" b="1" dirty="0"/>
          </a:p>
          <a:p>
            <a:pPr lvl="1"/>
            <a:r>
              <a:rPr lang="en-US" dirty="0"/>
              <a:t>In computer programming, a naming convention is a set of rules for choosing the character sequence to be used for identifiers which denote variables, types, functions, and other entities in source code and documentation.</a:t>
            </a:r>
          </a:p>
          <a:p>
            <a:pPr lvl="1"/>
            <a:endParaRPr lang="en-US" dirty="0"/>
          </a:p>
          <a:p>
            <a:pPr lvl="1"/>
            <a:r>
              <a:rPr lang="en-US" dirty="0"/>
              <a:t>Reasons for using a naming convention (as opposed to allowing programmers to choose any character sequence) include the following:</a:t>
            </a:r>
          </a:p>
          <a:p>
            <a:pPr lvl="1"/>
            <a:endParaRPr lang="en-US" dirty="0"/>
          </a:p>
          <a:p>
            <a:pPr lvl="1"/>
            <a:r>
              <a:rPr lang="en-US" dirty="0"/>
              <a:t>To reduce the effort needed to read and understand source code;[1]</a:t>
            </a:r>
          </a:p>
          <a:p>
            <a:pPr lvl="1"/>
            <a:r>
              <a:rPr lang="en-US" dirty="0"/>
              <a:t>To enable code reviews to focus on more important issues than arguing over syntax and naming standards.</a:t>
            </a:r>
          </a:p>
          <a:p>
            <a:pPr lvl="1"/>
            <a:r>
              <a:rPr lang="en-US" dirty="0"/>
              <a:t>To enable code quality review tools to focus their reporting mainly on significant issues other than syntax and style preferences.</a:t>
            </a:r>
            <a:endParaRPr lang="pl-PL" dirty="0"/>
          </a:p>
          <a:p>
            <a:pPr lvl="1"/>
            <a:endParaRPr lang="pl-PL" dirty="0"/>
          </a:p>
          <a:p>
            <a:pPr lvl="1"/>
            <a:r>
              <a:rPr lang="pl-PL" i="1" dirty="0">
                <a:hlinkClick r:id="rId2"/>
              </a:rPr>
              <a:t>https://en.wikipedia.org/wiki/Naming_convention_(programming)</a:t>
            </a:r>
            <a:endParaRPr lang="pl-PL" i="1"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2</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161998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232202"/>
          </a:xfrm>
          <a:prstGeom prst="rect">
            <a:avLst/>
          </a:prstGeom>
          <a:noFill/>
        </p:spPr>
        <p:txBody>
          <a:bodyPr wrap="square" rtlCol="0">
            <a:spAutoFit/>
          </a:bodyPr>
          <a:lstStyle/>
          <a:p>
            <a:r>
              <a:rPr lang="pl-PL" sz="3200" b="1" dirty="0" err="1"/>
              <a:t>camelCase</a:t>
            </a:r>
            <a:r>
              <a:rPr lang="pl-PL" sz="3200" b="1" dirty="0"/>
              <a:t>, </a:t>
            </a:r>
            <a:r>
              <a:rPr lang="pl-PL" sz="3200" b="1" dirty="0" err="1"/>
              <a:t>PascalCase</a:t>
            </a:r>
            <a:endParaRPr lang="pl-PL" sz="3200" b="1" dirty="0"/>
          </a:p>
          <a:p>
            <a:endParaRPr lang="pl-PL" sz="3200" b="1" dirty="0"/>
          </a:p>
          <a:p>
            <a:pPr lvl="1"/>
            <a:r>
              <a:rPr lang="en-US" dirty="0"/>
              <a:t>Camel case (stylized as </a:t>
            </a:r>
            <a:r>
              <a:rPr lang="en-US" b="1" dirty="0">
                <a:highlight>
                  <a:srgbClr val="FFFF00"/>
                </a:highlight>
              </a:rPr>
              <a:t>camelCase</a:t>
            </a:r>
            <a:r>
              <a:rPr lang="en-US" dirty="0"/>
              <a:t> or CamelCase; also known as camel caps or more formally as medial capitals) is the practice of writing compound words or phrases such that each word or abbreviation in the middle of the phrase begins with a capital letter, with no intervening spaces or punctuation. </a:t>
            </a:r>
            <a:endParaRPr lang="pl-PL" dirty="0"/>
          </a:p>
          <a:p>
            <a:pPr lvl="1"/>
            <a:endParaRPr lang="pl-PL" dirty="0"/>
          </a:p>
          <a:p>
            <a:pPr lvl="1"/>
            <a:r>
              <a:rPr lang="en-US" dirty="0"/>
              <a:t>Common examples include "iPhone", "eBay", "FedEx", "DreamWorks", and "HarperCollins".</a:t>
            </a:r>
            <a:r>
              <a:rPr lang="pl-PL" dirty="0"/>
              <a:t> </a:t>
            </a:r>
            <a:r>
              <a:rPr lang="en-US" dirty="0"/>
              <a:t>It is also sometimes used in online usernames such as "</a:t>
            </a:r>
            <a:r>
              <a:rPr lang="en-US" dirty="0" err="1"/>
              <a:t>JohnSmith</a:t>
            </a:r>
            <a:r>
              <a:rPr lang="en-US" dirty="0"/>
              <a:t>", and to make multi-word domain names more legible, for example in advertisements.</a:t>
            </a:r>
            <a:endParaRPr lang="pl-PL" dirty="0"/>
          </a:p>
          <a:p>
            <a:pPr lvl="1"/>
            <a:endParaRPr lang="pl-PL" dirty="0"/>
          </a:p>
          <a:p>
            <a:pPr lvl="1"/>
            <a:r>
              <a:rPr lang="en-US" dirty="0"/>
              <a:t>For clarity</a:t>
            </a:r>
            <a:r>
              <a:rPr lang="pl-PL" dirty="0"/>
              <a:t>: </a:t>
            </a:r>
          </a:p>
          <a:p>
            <a:pPr lvl="1"/>
            <a:r>
              <a:rPr lang="en-US" dirty="0">
                <a:highlight>
                  <a:srgbClr val="00FF00"/>
                </a:highlight>
              </a:rPr>
              <a:t>upper camel case</a:t>
            </a:r>
            <a:r>
              <a:rPr lang="en-US" dirty="0"/>
              <a:t> (initial uppercase letter, also known as Pascal case</a:t>
            </a:r>
            <a:r>
              <a:rPr lang="pl-PL" dirty="0"/>
              <a:t>, </a:t>
            </a:r>
            <a:r>
              <a:rPr lang="pl-PL" dirty="0" err="1">
                <a:highlight>
                  <a:srgbClr val="00FF00"/>
                </a:highlight>
              </a:rPr>
              <a:t>PascalCase</a:t>
            </a:r>
            <a:r>
              <a:rPr lang="en-US" dirty="0"/>
              <a:t>)</a:t>
            </a:r>
            <a:endParaRPr lang="pl-PL" dirty="0"/>
          </a:p>
          <a:p>
            <a:pPr lvl="1"/>
            <a:r>
              <a:rPr lang="en-US" dirty="0">
                <a:highlight>
                  <a:srgbClr val="FFFF00"/>
                </a:highlight>
              </a:rPr>
              <a:t>lower camel case </a:t>
            </a:r>
            <a:r>
              <a:rPr lang="en-US" dirty="0"/>
              <a:t>(initial lowercase letter). Some people and organizations, notably Microsoft,</a:t>
            </a:r>
            <a:r>
              <a:rPr lang="pl-PL" dirty="0"/>
              <a:t> </a:t>
            </a:r>
            <a:r>
              <a:rPr lang="en-US" dirty="0"/>
              <a:t>use the term camel case only for lower camel case. Pascal case means only upper camel case.</a:t>
            </a:r>
            <a:endParaRPr lang="pl-PL" dirty="0"/>
          </a:p>
          <a:p>
            <a:pPr lvl="1"/>
            <a:endParaRPr lang="pl-PL" dirty="0"/>
          </a:p>
          <a:p>
            <a:pPr lvl="1"/>
            <a:r>
              <a:rPr lang="pl-PL" i="1" dirty="0">
                <a:hlinkClick r:id="rId2"/>
              </a:rPr>
              <a:t>https://en.wikipedia.org/wiki/Camel_case</a:t>
            </a:r>
            <a:endParaRPr lang="pl-PL" i="1"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3</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183162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6349243" cy="2739211"/>
          </a:xfrm>
          <a:prstGeom prst="rect">
            <a:avLst/>
          </a:prstGeom>
          <a:noFill/>
        </p:spPr>
        <p:txBody>
          <a:bodyPr wrap="square" rtlCol="0">
            <a:spAutoFit/>
          </a:bodyPr>
          <a:lstStyle/>
          <a:p>
            <a:r>
              <a:rPr lang="pl-PL" sz="3200" b="1" dirty="0" err="1"/>
              <a:t>Naming</a:t>
            </a:r>
            <a:r>
              <a:rPr lang="pl-PL" sz="3200" b="1" dirty="0"/>
              <a:t> </a:t>
            </a:r>
            <a:r>
              <a:rPr lang="pl-PL" sz="3200" b="1" dirty="0" err="1"/>
              <a:t>Convention</a:t>
            </a:r>
            <a:r>
              <a:rPr lang="pl-PL" sz="3200" b="1" dirty="0"/>
              <a:t> in SQL</a:t>
            </a:r>
          </a:p>
          <a:p>
            <a:pPr lvl="1"/>
            <a:endParaRPr lang="pl-PL" sz="3200" b="1" dirty="0"/>
          </a:p>
          <a:p>
            <a:pPr marL="800100" lvl="1" indent="-342900">
              <a:buFont typeface="+mj-lt"/>
              <a:buAutoNum type="arabicPeriod"/>
            </a:pPr>
            <a:r>
              <a:rPr lang="en-US" dirty="0">
                <a:hlinkClick r:id="rId2"/>
              </a:rPr>
              <a:t>https://launchbylunch.com/posts/2014/Feb/16/sql-naming-conventions/</a:t>
            </a:r>
            <a:endParaRPr lang="pl-PL" dirty="0"/>
          </a:p>
          <a:p>
            <a:pPr marL="800100" lvl="1" indent="-342900">
              <a:buFont typeface="+mj-lt"/>
              <a:buAutoNum type="arabicPeriod"/>
            </a:pPr>
            <a:r>
              <a:rPr lang="pl-PL" dirty="0">
                <a:hlinkClick r:id="rId3"/>
              </a:rPr>
              <a:t>https://www.codeproject.com/Articles/1065295/SQL-Server-Table-and-Column-Naming-Conventions</a:t>
            </a:r>
            <a:endParaRPr lang="pl-PL" dirty="0"/>
          </a:p>
          <a:p>
            <a:pPr lvl="1"/>
            <a:endParaRPr lang="pl-PL" dirty="0"/>
          </a:p>
          <a:p>
            <a:pPr lvl="1"/>
            <a:endParaRPr lang="pl-PL"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4</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pic>
        <p:nvPicPr>
          <p:cNvPr id="2" name="Obraz 1">
            <a:extLst>
              <a:ext uri="{FF2B5EF4-FFF2-40B4-BE49-F238E27FC236}">
                <a16:creationId xmlns:a16="http://schemas.microsoft.com/office/drawing/2014/main" id="{9EC8A112-BDB6-40F1-AA88-DE467702E2A8}"/>
              </a:ext>
            </a:extLst>
          </p:cNvPr>
          <p:cNvPicPr>
            <a:picLocks noChangeAspect="1"/>
          </p:cNvPicPr>
          <p:nvPr/>
        </p:nvPicPr>
        <p:blipFill>
          <a:blip r:embed="rId4"/>
          <a:stretch>
            <a:fillRect/>
          </a:stretch>
        </p:blipFill>
        <p:spPr>
          <a:xfrm>
            <a:off x="7024380" y="662730"/>
            <a:ext cx="4563613" cy="5318970"/>
          </a:xfrm>
          <a:prstGeom prst="rect">
            <a:avLst/>
          </a:prstGeom>
        </p:spPr>
      </p:pic>
    </p:spTree>
    <p:extLst>
      <p:ext uri="{BB962C8B-B14F-4D97-AF65-F5344CB8AC3E}">
        <p14:creationId xmlns:p14="http://schemas.microsoft.com/office/powerpoint/2010/main" val="1652468669"/>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717</TotalTime>
  <Words>352</Words>
  <Application>Microsoft Office PowerPoint</Application>
  <PresentationFormat>Panoramiczny</PresentationFormat>
  <Paragraphs>34</Paragraphs>
  <Slides>4</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4</vt:i4>
      </vt:variant>
    </vt:vector>
  </HeadingPairs>
  <TitlesOfParts>
    <vt:vector size="9" baseType="lpstr">
      <vt:lpstr>Arial</vt:lpstr>
      <vt:lpstr>Calibri</vt:lpstr>
      <vt:lpstr>Corbel</vt:lpstr>
      <vt:lpstr>Wingdings 2</vt:lpstr>
      <vt:lpstr>Ramka</vt:lpstr>
      <vt:lpstr>Developing SQL Databases</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358</cp:revision>
  <dcterms:created xsi:type="dcterms:W3CDTF">2016-10-31T15:19:50Z</dcterms:created>
  <dcterms:modified xsi:type="dcterms:W3CDTF">2018-08-26T18:26:52Z</dcterms:modified>
</cp:coreProperties>
</file>