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0"/>
  </p:notesMasterIdLst>
  <p:sldIdLst>
    <p:sldId id="256" r:id="rId2"/>
    <p:sldId id="300" r:id="rId3"/>
    <p:sldId id="301" r:id="rId4"/>
    <p:sldId id="302" r:id="rId5"/>
    <p:sldId id="303" r:id="rId6"/>
    <p:sldId id="304" r:id="rId7"/>
    <p:sldId id="305" r:id="rId8"/>
    <p:sldId id="30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73" d="100"/>
          <a:sy n="73" d="100"/>
        </p:scale>
        <p:origin x="1332" y="66"/>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26/08/2018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ADC8F078-2234-4C3F-95D8-CC6FB3103772}"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3378EE78-D865-4225-87C0-71633ACDFF4F}" type="datetime1">
              <a:rPr lang="en-US" smtClean="0"/>
              <a:t>8/26/2018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6E1F622-23D4-4F0A-A14F-6C5E626FA803}" type="datetime1">
              <a:rPr lang="en-US" smtClean="0"/>
              <a:t>8/26/2018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41FBFD1-5EA7-4FAA-A41A-BEAD418B5F21}"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E20C590A-3EE6-48F2-819E-65F6D9263EB6}"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31ED37D3-66B2-4976-883A-633F56B11D28}" type="datetime1">
              <a:rPr lang="en-US" smtClean="0"/>
              <a:t>8/26/2018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315CE6FC-C9FA-488F-8BBF-DEE2CA4411AA}" type="datetime1">
              <a:rPr lang="en-US" smtClean="0"/>
              <a:t>8/26/2018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37B54846-B130-46E3-99A0-934693550C7B}" type="datetime1">
              <a:rPr lang="en-US" smtClean="0"/>
              <a:t>8/26/2018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C439A78-968E-43BE-A989-78B4EF77A077}"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D5ED3301-C5D9-4E40-ADFC-48FB4E3DA936}" type="datetime1">
              <a:rPr lang="en-US" smtClean="0"/>
              <a:t>8/26/2018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D66B461C-B4AA-4679-AE08-B94B227F7820}" type="datetime1">
              <a:rPr lang="en-US" smtClean="0"/>
              <a:t>8/26/2018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004B6C1-B66B-48C4-B4A2-83AC07D79CDF}" type="datetime1">
              <a:rPr lang="en-US" smtClean="0"/>
              <a:t>8/26/2018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err="1">
                <a:latin typeface="Arial" panose="020B0604020202020204" pitchFamily="34" charset="0"/>
                <a:cs typeface="Arial" panose="020B0604020202020204" pitchFamily="34" charset="0"/>
              </a:rPr>
              <a:t>Views</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5248621" cy="4955203"/>
          </a:xfrm>
          <a:prstGeom prst="rect">
            <a:avLst/>
          </a:prstGeom>
          <a:noFill/>
        </p:spPr>
        <p:txBody>
          <a:bodyPr wrap="square" rtlCol="0">
            <a:spAutoFit/>
          </a:bodyPr>
          <a:lstStyle/>
          <a:p>
            <a:r>
              <a:rPr lang="pl-PL" sz="2800" b="1" dirty="0"/>
              <a:t>VIEW (1)</a:t>
            </a:r>
            <a:endParaRPr lang="en-US" sz="2800" b="1" dirty="0"/>
          </a:p>
          <a:p>
            <a:endParaRPr lang="en-US" dirty="0"/>
          </a:p>
          <a:p>
            <a:r>
              <a:rPr lang="en-US" dirty="0"/>
              <a:t>Creates a virtual table whose contents (columns and rows) are defined by a query.</a:t>
            </a:r>
            <a:r>
              <a:rPr lang="pl-PL" dirty="0"/>
              <a:t> </a:t>
            </a:r>
            <a:r>
              <a:rPr lang="en-US" dirty="0"/>
              <a:t>Use this statement to create a view of the data in one or more tables in the database. </a:t>
            </a:r>
            <a:endParaRPr lang="pl-PL" dirty="0"/>
          </a:p>
          <a:p>
            <a:endParaRPr lang="pl-PL" dirty="0"/>
          </a:p>
          <a:p>
            <a:r>
              <a:rPr lang="pl-PL" dirty="0"/>
              <a:t>A </a:t>
            </a:r>
            <a:r>
              <a:rPr lang="en-US" dirty="0"/>
              <a:t>view can be used for the following purposes:</a:t>
            </a:r>
            <a:endParaRPr lang="pl-PL" dirty="0"/>
          </a:p>
          <a:p>
            <a:endParaRPr lang="en-US" dirty="0"/>
          </a:p>
          <a:p>
            <a:pPr marL="285750" indent="-285750">
              <a:buFont typeface="Arial" panose="020B0604020202020204" pitchFamily="34" charset="0"/>
              <a:buChar char="•"/>
            </a:pPr>
            <a:r>
              <a:rPr lang="en-US" dirty="0"/>
              <a:t>To </a:t>
            </a:r>
            <a:r>
              <a:rPr lang="en-US" b="1" dirty="0"/>
              <a:t>focus, simplify, and customize </a:t>
            </a:r>
            <a:r>
              <a:rPr lang="en-US" dirty="0"/>
              <a:t>the perception each user has of the database.</a:t>
            </a:r>
          </a:p>
          <a:p>
            <a:pPr marL="285750" indent="-285750">
              <a:buFont typeface="Arial" panose="020B0604020202020204" pitchFamily="34" charset="0"/>
              <a:buChar char="•"/>
            </a:pPr>
            <a:r>
              <a:rPr lang="en-US" dirty="0"/>
              <a:t>As a </a:t>
            </a:r>
            <a:r>
              <a:rPr lang="en-US" b="1" dirty="0"/>
              <a:t>security mechanism </a:t>
            </a:r>
            <a:r>
              <a:rPr lang="en-US" dirty="0"/>
              <a:t>by allowing users to access data through the view, without granting the users permissions to directly access the underlying base tables.</a:t>
            </a:r>
          </a:p>
          <a:p>
            <a:pPr marL="285750" indent="-285750">
              <a:buFont typeface="Arial" panose="020B0604020202020204" pitchFamily="34" charset="0"/>
              <a:buChar char="•"/>
            </a:pPr>
            <a:r>
              <a:rPr lang="en-US" dirty="0"/>
              <a:t>To provide a </a:t>
            </a:r>
            <a:r>
              <a:rPr lang="en-US" b="1" dirty="0"/>
              <a:t>backward compatible interface </a:t>
            </a:r>
            <a:r>
              <a:rPr lang="en-US" dirty="0"/>
              <a:t>to emulate a table whose schema has changed.</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3" name="Obraz 2">
            <a:extLst>
              <a:ext uri="{FF2B5EF4-FFF2-40B4-BE49-F238E27FC236}">
                <a16:creationId xmlns:a16="http://schemas.microsoft.com/office/drawing/2014/main" id="{4CE1E924-0D29-4FBF-AD8A-6836E59AE611}"/>
              </a:ext>
            </a:extLst>
          </p:cNvPr>
          <p:cNvPicPr>
            <a:picLocks noChangeAspect="1"/>
          </p:cNvPicPr>
          <p:nvPr/>
        </p:nvPicPr>
        <p:blipFill>
          <a:blip r:embed="rId2"/>
          <a:stretch>
            <a:fillRect/>
          </a:stretch>
        </p:blipFill>
        <p:spPr>
          <a:xfrm>
            <a:off x="6128977" y="624630"/>
            <a:ext cx="5270622" cy="4889761"/>
          </a:xfrm>
          <a:prstGeom prst="rect">
            <a:avLst/>
          </a:prstGeom>
        </p:spPr>
      </p:pic>
    </p:spTree>
    <p:extLst>
      <p:ext uri="{BB962C8B-B14F-4D97-AF65-F5344CB8AC3E}">
        <p14:creationId xmlns:p14="http://schemas.microsoft.com/office/powerpoint/2010/main" val="318679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4401205"/>
          </a:xfrm>
          <a:prstGeom prst="rect">
            <a:avLst/>
          </a:prstGeom>
          <a:noFill/>
        </p:spPr>
        <p:txBody>
          <a:bodyPr wrap="square" rtlCol="0">
            <a:spAutoFit/>
          </a:bodyPr>
          <a:lstStyle/>
          <a:p>
            <a:r>
              <a:rPr lang="pl-PL" sz="2800" b="1" dirty="0"/>
              <a:t>VIEW (2)</a:t>
            </a:r>
            <a:endParaRPr lang="en-US" sz="2800" b="1" dirty="0"/>
          </a:p>
          <a:p>
            <a:endParaRPr lang="en-US" dirty="0"/>
          </a:p>
          <a:p>
            <a:r>
              <a:rPr lang="en-US" dirty="0"/>
              <a:t>A view does not have to be a simple subset of the rows and columns of one particular table. A view can be created that uses more than one table or other views with a SELECT clause of any complexity.</a:t>
            </a:r>
            <a:endParaRPr lang="pl-PL" dirty="0"/>
          </a:p>
          <a:p>
            <a:endParaRPr lang="pl-PL" dirty="0"/>
          </a:p>
          <a:p>
            <a:r>
              <a:rPr lang="en-US" dirty="0"/>
              <a:t>The SELECT clauses in a view definition cannot include the following:</a:t>
            </a:r>
            <a:endParaRPr lang="pl-PL" dirty="0"/>
          </a:p>
          <a:p>
            <a:endParaRPr lang="en-US" dirty="0"/>
          </a:p>
          <a:p>
            <a:pPr marL="742950" lvl="1" indent="-285750">
              <a:buFont typeface="Arial" panose="020B0604020202020204" pitchFamily="34" charset="0"/>
              <a:buChar char="•"/>
            </a:pPr>
            <a:r>
              <a:rPr lang="en-US" dirty="0"/>
              <a:t>An ORDER BY clause, unless there is also a TOP clause in the select list of the SELECT statement</a:t>
            </a:r>
            <a:r>
              <a:rPr lang="pl-PL" dirty="0"/>
              <a:t> </a:t>
            </a:r>
            <a:r>
              <a:rPr lang="pl-PL" b="1" dirty="0"/>
              <a:t>(1)</a:t>
            </a:r>
            <a:endParaRPr lang="en-US" b="1" dirty="0"/>
          </a:p>
          <a:p>
            <a:pPr marL="742950" lvl="1" indent="-285750">
              <a:buFont typeface="Arial" panose="020B0604020202020204" pitchFamily="34" charset="0"/>
              <a:buChar char="•"/>
            </a:pPr>
            <a:r>
              <a:rPr lang="en-US" dirty="0"/>
              <a:t>The INTO keyword</a:t>
            </a:r>
          </a:p>
          <a:p>
            <a:pPr marL="742950" lvl="1" indent="-285750">
              <a:buFont typeface="Arial" panose="020B0604020202020204" pitchFamily="34" charset="0"/>
              <a:buChar char="•"/>
            </a:pPr>
            <a:r>
              <a:rPr lang="en-US" dirty="0"/>
              <a:t>The OPTION clause</a:t>
            </a:r>
          </a:p>
          <a:p>
            <a:pPr marL="742950" lvl="1" indent="-285750">
              <a:buFont typeface="Arial" panose="020B0604020202020204" pitchFamily="34" charset="0"/>
              <a:buChar char="•"/>
            </a:pPr>
            <a:r>
              <a:rPr lang="en-US" dirty="0"/>
              <a:t>A reference to a temporary table or a table variable.</a:t>
            </a:r>
          </a:p>
          <a:p>
            <a:endParaRPr lang="en-US" dirty="0"/>
          </a:p>
          <a:p>
            <a:r>
              <a:rPr lang="pl-PL" b="1" dirty="0"/>
              <a:t>(1)</a:t>
            </a:r>
            <a:r>
              <a:rPr lang="pl-PL" dirty="0"/>
              <a:t> </a:t>
            </a:r>
            <a:r>
              <a:rPr lang="en-US" i="1" dirty="0"/>
              <a:t>The ORDER BY clause is used only to determine the rows that are returned by the TOP or OFFSET clause in the view definition. The ORDER BY clause does not guarantee ordered results when the view is queried, unless ORDER BY is also specified in the query itself.</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81012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4216539"/>
          </a:xfrm>
          <a:prstGeom prst="rect">
            <a:avLst/>
          </a:prstGeom>
          <a:noFill/>
        </p:spPr>
        <p:txBody>
          <a:bodyPr wrap="square" rtlCol="0">
            <a:spAutoFit/>
          </a:bodyPr>
          <a:lstStyle/>
          <a:p>
            <a:r>
              <a:rPr lang="pl-PL" sz="2800" b="1" dirty="0"/>
              <a:t>VIEW (3)</a:t>
            </a:r>
            <a:endParaRPr lang="en-US" sz="2800" b="1" dirty="0"/>
          </a:p>
          <a:p>
            <a:endParaRPr lang="en-US" sz="1600" dirty="0"/>
          </a:p>
          <a:p>
            <a:r>
              <a:rPr lang="en-US" sz="1600" b="1" dirty="0"/>
              <a:t>CHECK OPTION </a:t>
            </a:r>
          </a:p>
          <a:p>
            <a:r>
              <a:rPr lang="en-US" sz="1600" dirty="0"/>
              <a:t>Forces all data modification statements executed against the view to follow the criteria set within </a:t>
            </a:r>
            <a:r>
              <a:rPr lang="en-US" sz="1600" dirty="0" err="1"/>
              <a:t>select_statement</a:t>
            </a:r>
            <a:r>
              <a:rPr lang="en-US" sz="1600" dirty="0"/>
              <a:t>. When a row is modified through a view, the WITH CHECK OPTION makes sure the data remains visible through the view after the modification is committed.</a:t>
            </a:r>
            <a:endParaRPr lang="pl-PL" sz="1600" dirty="0"/>
          </a:p>
          <a:p>
            <a:endParaRPr lang="en-US" sz="1600" b="1" dirty="0"/>
          </a:p>
          <a:p>
            <a:r>
              <a:rPr lang="en-US" sz="1600" b="1" dirty="0"/>
              <a:t>ENCRYPTION </a:t>
            </a:r>
          </a:p>
          <a:p>
            <a:r>
              <a:rPr lang="en-US" sz="1600" dirty="0"/>
              <a:t>Encrypts the entries in </a:t>
            </a:r>
            <a:r>
              <a:rPr lang="en-US" sz="1600" dirty="0" err="1"/>
              <a:t>sys.syscomments</a:t>
            </a:r>
            <a:r>
              <a:rPr lang="en-US" sz="1600" dirty="0"/>
              <a:t> that contain the text of the CREATE VIEW statement. Using WITH ENCRYPTION prevents the view from being published as part of SQL Server replication.</a:t>
            </a:r>
            <a:endParaRPr lang="pl-PL" sz="1600" dirty="0"/>
          </a:p>
          <a:p>
            <a:endParaRPr lang="en-US" sz="1600" dirty="0"/>
          </a:p>
          <a:p>
            <a:r>
              <a:rPr lang="en-US" sz="1600" b="1" dirty="0"/>
              <a:t>SCHEMABINDING </a:t>
            </a:r>
          </a:p>
          <a:p>
            <a:r>
              <a:rPr lang="en-US" sz="1600" dirty="0"/>
              <a:t>Binds the view to the schema of the underlying table or tables. When SCHEMABINDING is specified, the base table or tables cannot be modified in a way that would affect the view definition. When you use SCHEMABINDING, the </a:t>
            </a:r>
            <a:r>
              <a:rPr lang="en-US" sz="1600" dirty="0" err="1"/>
              <a:t>select_statement</a:t>
            </a:r>
            <a:r>
              <a:rPr lang="en-US" sz="1600" dirty="0"/>
              <a:t> must include the two-part names (</a:t>
            </a:r>
            <a:r>
              <a:rPr lang="en-US" sz="1600" dirty="0" err="1"/>
              <a:t>schema.object</a:t>
            </a:r>
            <a:r>
              <a:rPr lang="en-US" sz="1600" dirty="0"/>
              <a:t>) of tables, views, or user-defined functions that are referenced. All referenced objects must be in the same database.</a:t>
            </a:r>
            <a:endParaRPr lang="en-US" sz="1600" i="1"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40792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4462760"/>
          </a:xfrm>
          <a:prstGeom prst="rect">
            <a:avLst/>
          </a:prstGeom>
          <a:noFill/>
        </p:spPr>
        <p:txBody>
          <a:bodyPr wrap="square" rtlCol="0">
            <a:spAutoFit/>
          </a:bodyPr>
          <a:lstStyle/>
          <a:p>
            <a:r>
              <a:rPr lang="pl-PL" sz="2800" b="1" dirty="0"/>
              <a:t>VIEW (4)</a:t>
            </a:r>
            <a:endParaRPr lang="en-US" sz="2800" b="1" dirty="0"/>
          </a:p>
          <a:p>
            <a:endParaRPr lang="en-US" sz="1600" dirty="0"/>
          </a:p>
          <a:p>
            <a:r>
              <a:rPr lang="en-US" sz="1600" dirty="0"/>
              <a:t>The CREATE VIEW must be the </a:t>
            </a:r>
            <a:r>
              <a:rPr lang="en-US" sz="1600" b="1" dirty="0"/>
              <a:t>first statement in a query batch</a:t>
            </a:r>
            <a:r>
              <a:rPr lang="en-US" sz="1600" dirty="0"/>
              <a:t>.</a:t>
            </a:r>
            <a:endParaRPr lang="pl-PL" sz="1600" dirty="0"/>
          </a:p>
          <a:p>
            <a:endParaRPr lang="pl-PL" sz="1600" dirty="0"/>
          </a:p>
          <a:p>
            <a:r>
              <a:rPr lang="en-US" sz="1600" dirty="0"/>
              <a:t>A view can have a </a:t>
            </a:r>
            <a:r>
              <a:rPr lang="en-US" sz="1600" b="1" dirty="0"/>
              <a:t>maximum of 1,024 columns</a:t>
            </a:r>
            <a:r>
              <a:rPr lang="en-US" sz="1600" dirty="0"/>
              <a:t>.</a:t>
            </a:r>
            <a:endParaRPr lang="pl-PL" sz="1600" dirty="0"/>
          </a:p>
          <a:p>
            <a:endParaRPr lang="en-US" sz="1600" dirty="0"/>
          </a:p>
          <a:p>
            <a:r>
              <a:rPr lang="en-US" sz="1600" dirty="0"/>
              <a:t>If a view depends on a table or view that was dropped, the Database Engine produces an error message when anyone tries to use the view. If a new table or view is created and the table structure does not change from the previous base table to replace the one dropped, the view again becomes usable.</a:t>
            </a:r>
          </a:p>
          <a:p>
            <a:endParaRPr lang="en-US" sz="1600" dirty="0"/>
          </a:p>
          <a:p>
            <a:r>
              <a:rPr lang="en-US" sz="1600" dirty="0"/>
              <a:t>When a view is created, information about the view is stored in the following catalog views: </a:t>
            </a:r>
            <a:endParaRPr lang="pl-PL" sz="1600" dirty="0"/>
          </a:p>
          <a:p>
            <a:pPr marL="742950" lvl="1" indent="-285750">
              <a:buFont typeface="Arial" panose="020B0604020202020204" pitchFamily="34" charset="0"/>
              <a:buChar char="•"/>
            </a:pPr>
            <a:r>
              <a:rPr lang="en-US" sz="1600" dirty="0" err="1"/>
              <a:t>sys.views</a:t>
            </a:r>
            <a:endParaRPr lang="pl-PL" sz="1600" dirty="0"/>
          </a:p>
          <a:p>
            <a:pPr marL="742950" lvl="1" indent="-285750">
              <a:buFont typeface="Arial" panose="020B0604020202020204" pitchFamily="34" charset="0"/>
              <a:buChar char="•"/>
            </a:pPr>
            <a:r>
              <a:rPr lang="en-US" sz="1600" dirty="0" err="1"/>
              <a:t>sys.columns</a:t>
            </a:r>
            <a:endParaRPr lang="pl-PL" sz="1600" dirty="0"/>
          </a:p>
          <a:p>
            <a:pPr marL="742950" lvl="1" indent="-285750">
              <a:buFont typeface="Arial" panose="020B0604020202020204" pitchFamily="34" charset="0"/>
              <a:buChar char="•"/>
            </a:pPr>
            <a:r>
              <a:rPr lang="en-US" sz="1600" dirty="0" err="1"/>
              <a:t>sys.sql_expression_dependencies</a:t>
            </a:r>
            <a:endParaRPr lang="pl-PL" sz="1600" dirty="0"/>
          </a:p>
          <a:p>
            <a:endParaRPr lang="pl-PL" sz="1600" dirty="0"/>
          </a:p>
          <a:p>
            <a:r>
              <a:rPr lang="en-US" sz="1600" dirty="0"/>
              <a:t>The text of the CREATE VIEW statement is stored in </a:t>
            </a:r>
            <a:r>
              <a:rPr lang="en-US" sz="1600" dirty="0" err="1"/>
              <a:t>th</a:t>
            </a:r>
            <a:r>
              <a:rPr lang="pl-PL" sz="1600" dirty="0"/>
              <a:t>e:</a:t>
            </a:r>
          </a:p>
          <a:p>
            <a:pPr marL="742950" lvl="1" indent="-285750">
              <a:buFont typeface="Arial" panose="020B0604020202020204" pitchFamily="34" charset="0"/>
              <a:buChar char="•"/>
            </a:pPr>
            <a:r>
              <a:rPr lang="en-US" sz="1600" dirty="0" err="1"/>
              <a:t>sys.sql_modules</a:t>
            </a:r>
            <a:endParaRPr lang="en-US" sz="1600"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395577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3724096"/>
          </a:xfrm>
          <a:prstGeom prst="rect">
            <a:avLst/>
          </a:prstGeom>
          <a:noFill/>
        </p:spPr>
        <p:txBody>
          <a:bodyPr wrap="square" rtlCol="0">
            <a:spAutoFit/>
          </a:bodyPr>
          <a:lstStyle/>
          <a:p>
            <a:r>
              <a:rPr lang="pl-PL" sz="2800" b="1" dirty="0"/>
              <a:t>VIEW (5) – UPDATABLE VIEW</a:t>
            </a:r>
            <a:endParaRPr lang="en-US" sz="2800" b="1" dirty="0"/>
          </a:p>
          <a:p>
            <a:endParaRPr lang="en-US" sz="1600" dirty="0"/>
          </a:p>
          <a:p>
            <a:r>
              <a:rPr lang="en-US" sz="1600" dirty="0"/>
              <a:t>You can modify the data of an underlying base table through a view, as long as the following conditions are true:</a:t>
            </a:r>
            <a:endParaRPr lang="pl-PL" sz="1600" dirty="0"/>
          </a:p>
          <a:p>
            <a:endParaRPr lang="en-US" sz="1600" dirty="0"/>
          </a:p>
          <a:p>
            <a:pPr marL="285750" indent="-285750">
              <a:buFont typeface="Arial" panose="020B0604020202020204" pitchFamily="34" charset="0"/>
              <a:buChar char="•"/>
            </a:pPr>
            <a:r>
              <a:rPr lang="en-US" sz="1600" dirty="0"/>
              <a:t>Any modifications, including UPDATE, INSERT, and DELETE statements, must reference </a:t>
            </a:r>
            <a:r>
              <a:rPr lang="en-US" sz="1600" b="1" dirty="0"/>
              <a:t>columns from only one base table</a:t>
            </a:r>
            <a:r>
              <a:rPr lang="en-US" sz="1600" dirty="0"/>
              <a:t>. </a:t>
            </a:r>
          </a:p>
          <a:p>
            <a:pPr marL="285750" indent="-285750">
              <a:buFont typeface="Arial" panose="020B0604020202020204" pitchFamily="34" charset="0"/>
              <a:buChar char="•"/>
            </a:pPr>
            <a:r>
              <a:rPr lang="en-US" sz="1600" dirty="0"/>
              <a:t>The columns being modified in the view must directly reference the underlying data in the table columns. The columns cannot be derived in any other way, such as through the following: </a:t>
            </a:r>
          </a:p>
          <a:p>
            <a:pPr marL="742950" lvl="1" indent="-285750">
              <a:buFont typeface="Arial" panose="020B0604020202020204" pitchFamily="34" charset="0"/>
              <a:buChar char="•"/>
            </a:pPr>
            <a:r>
              <a:rPr lang="en-US" sz="1600" dirty="0"/>
              <a:t>An aggregate function: AVG, COUNT, SUM, MIN, MAX, GROUPING, STDEV, STDEVP, VAR, and VARP.</a:t>
            </a:r>
          </a:p>
          <a:p>
            <a:pPr marL="742950" lvl="1" indent="-285750">
              <a:buFont typeface="Arial" panose="020B0604020202020204" pitchFamily="34" charset="0"/>
              <a:buChar char="•"/>
            </a:pPr>
            <a:r>
              <a:rPr lang="en-US" sz="1600" dirty="0"/>
              <a:t>A computation. The column cannot be computed from an expression that uses other columns. Columns that are formed by using the set operators UNION, UNION ALL, CROSSJOIN, EXCEPT, and INTERSECT amount to a computation and are also not updatable.</a:t>
            </a:r>
          </a:p>
          <a:p>
            <a:pPr marL="285750" indent="-285750">
              <a:buFont typeface="Arial" panose="020B0604020202020204" pitchFamily="34" charset="0"/>
              <a:buChar char="•"/>
            </a:pPr>
            <a:r>
              <a:rPr lang="en-US" sz="1600" dirty="0"/>
              <a:t>The columns being modified are not affected by GROUP BY, HAVING, or DISTINCT clauses.</a:t>
            </a:r>
          </a:p>
          <a:p>
            <a:pPr marL="285750" indent="-285750">
              <a:buFont typeface="Arial" panose="020B0604020202020204" pitchFamily="34" charset="0"/>
              <a:buChar char="•"/>
            </a:pPr>
            <a:r>
              <a:rPr lang="en-US" sz="1600" dirty="0"/>
              <a:t>TOP is not used anywhere in the </a:t>
            </a:r>
            <a:r>
              <a:rPr lang="en-US" sz="1600" dirty="0" err="1"/>
              <a:t>select_statement</a:t>
            </a:r>
            <a:r>
              <a:rPr lang="en-US" sz="1600" dirty="0"/>
              <a:t> of the view together with the WITH CHECK OPTION clause.</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6</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324338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5693866"/>
          </a:xfrm>
          <a:prstGeom prst="rect">
            <a:avLst/>
          </a:prstGeom>
          <a:noFill/>
        </p:spPr>
        <p:txBody>
          <a:bodyPr wrap="square" rtlCol="0">
            <a:spAutoFit/>
          </a:bodyPr>
          <a:lstStyle/>
          <a:p>
            <a:r>
              <a:rPr lang="pl-PL" sz="2800" b="1" dirty="0"/>
              <a:t>VIEW (6) – INDEXED VIEW</a:t>
            </a:r>
            <a:endParaRPr lang="en-US" sz="2800" b="1" dirty="0"/>
          </a:p>
          <a:p>
            <a:endParaRPr lang="en-US" sz="1600" dirty="0"/>
          </a:p>
          <a:p>
            <a:r>
              <a:rPr lang="en-US" sz="1600" dirty="0"/>
              <a:t>For a standard view, the overhead of dynamically building the result set for each query that references a view can be significant for views that involve complex processing of large numbers of rows, such as aggregating lots of data, or joining many rows. If such views are frequently referenced in queries, </a:t>
            </a:r>
            <a:r>
              <a:rPr lang="en-US" sz="1600" b="1" dirty="0"/>
              <a:t>you can improve performance by creating a </a:t>
            </a:r>
            <a:r>
              <a:rPr lang="en-US" sz="1600" b="1" dirty="0">
                <a:highlight>
                  <a:srgbClr val="FFFF00"/>
                </a:highlight>
              </a:rPr>
              <a:t>unique</a:t>
            </a:r>
            <a:r>
              <a:rPr lang="en-US" sz="1600" b="1" dirty="0"/>
              <a:t> clustered index on the view</a:t>
            </a:r>
            <a:r>
              <a:rPr lang="en-US" sz="1600" dirty="0"/>
              <a:t>. When a unique clustered index is created on a view, the result set is stored in the database just like a table with a clustered index is stored. </a:t>
            </a:r>
            <a:endParaRPr lang="pl-PL" sz="1600" dirty="0"/>
          </a:p>
          <a:p>
            <a:endParaRPr lang="pl-PL" sz="1600" dirty="0"/>
          </a:p>
          <a:p>
            <a:r>
              <a:rPr lang="en-US" sz="1600" dirty="0"/>
              <a:t>Indexed views work best when the underlying data is infrequently updated. The maintenance of an indexed view can be greater than the cost of maintaining a table index. If the underlying data is updated frequently, the cost of maintaining the indexed view data may outweigh the performance benefits of using the indexed view. If the underlying data is updated periodically in batches but treated primarily as read-only between updates, consider dropping any indexed views before updating, and rebuilding them afterward. Doing this may improve performance of the updates.</a:t>
            </a:r>
            <a:endParaRPr lang="pl-PL" sz="1600" dirty="0"/>
          </a:p>
          <a:p>
            <a:endParaRPr lang="pl-PL" sz="1600" dirty="0"/>
          </a:p>
          <a:p>
            <a:r>
              <a:rPr lang="en-US" sz="1600" dirty="0"/>
              <a:t>Indexed views improve the performance of the following types of queries: </a:t>
            </a:r>
          </a:p>
          <a:p>
            <a:pPr marL="742950" lvl="1" indent="-285750">
              <a:buFont typeface="Arial" panose="020B0604020202020204" pitchFamily="34" charset="0"/>
              <a:buChar char="•"/>
            </a:pPr>
            <a:r>
              <a:rPr lang="en-US" sz="1600" i="1" dirty="0"/>
              <a:t>Joins and aggregations that process many rows.</a:t>
            </a:r>
          </a:p>
          <a:p>
            <a:pPr marL="742950" lvl="1" indent="-285750">
              <a:buFont typeface="Arial" panose="020B0604020202020204" pitchFamily="34" charset="0"/>
              <a:buChar char="•"/>
            </a:pPr>
            <a:r>
              <a:rPr lang="en-US" sz="1600" i="1" dirty="0"/>
              <a:t>Join and aggregation operations that are frequently performed by many queries. </a:t>
            </a:r>
          </a:p>
          <a:p>
            <a:endParaRPr lang="en-US" sz="1600" dirty="0"/>
          </a:p>
          <a:p>
            <a:r>
              <a:rPr lang="en-US" sz="1600" dirty="0"/>
              <a:t>Indexed views typically do not improve the performance of the following types of queries: </a:t>
            </a:r>
          </a:p>
          <a:p>
            <a:pPr marL="742950" lvl="1" indent="-285750">
              <a:buFont typeface="Arial" panose="020B0604020202020204" pitchFamily="34" charset="0"/>
              <a:buChar char="•"/>
            </a:pPr>
            <a:r>
              <a:rPr lang="en-US" sz="1600" i="1" dirty="0"/>
              <a:t>OLTP systems that have many writes.</a:t>
            </a:r>
          </a:p>
          <a:p>
            <a:pPr marL="742950" lvl="1" indent="-285750">
              <a:buFont typeface="Arial" panose="020B0604020202020204" pitchFamily="34" charset="0"/>
              <a:buChar char="•"/>
            </a:pPr>
            <a:r>
              <a:rPr lang="en-US" sz="1600" i="1" dirty="0"/>
              <a:t>Databases that have many updates.</a:t>
            </a:r>
          </a:p>
          <a:p>
            <a:pPr marL="742950" lvl="1" indent="-285750">
              <a:buFont typeface="Arial" panose="020B0604020202020204" pitchFamily="34" charset="0"/>
              <a:buChar char="•"/>
            </a:pPr>
            <a:r>
              <a:rPr lang="en-US" sz="1600" i="1" dirty="0"/>
              <a:t>Queries that do not involve aggregations or joins.</a:t>
            </a:r>
            <a:endParaRPr lang="pl-PL" sz="1600" i="1"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7</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35982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5705821" cy="4708981"/>
          </a:xfrm>
          <a:prstGeom prst="rect">
            <a:avLst/>
          </a:prstGeom>
          <a:noFill/>
        </p:spPr>
        <p:txBody>
          <a:bodyPr wrap="square" rtlCol="0">
            <a:spAutoFit/>
          </a:bodyPr>
          <a:lstStyle/>
          <a:p>
            <a:r>
              <a:rPr lang="pl-PL" sz="2800" b="1" dirty="0"/>
              <a:t>VIEW (7) – INDEXED VIEW</a:t>
            </a:r>
            <a:endParaRPr lang="en-US" sz="2800" b="1" dirty="0"/>
          </a:p>
          <a:p>
            <a:endParaRPr lang="en-US" sz="1600" dirty="0"/>
          </a:p>
          <a:p>
            <a:r>
              <a:rPr lang="en-US" sz="1600" dirty="0"/>
              <a:t>A view must meet the following requirements before you can create a clustered index on it: </a:t>
            </a:r>
          </a:p>
          <a:p>
            <a:endParaRPr lang="en-US" sz="1600" dirty="0"/>
          </a:p>
          <a:p>
            <a:pPr marL="285750" indent="-285750">
              <a:buFont typeface="Arial" panose="020B0604020202020204" pitchFamily="34" charset="0"/>
              <a:buChar char="•"/>
            </a:pPr>
            <a:r>
              <a:rPr lang="en-US" sz="1600" dirty="0"/>
              <a:t>The view must not reference any other views, only base tables.</a:t>
            </a:r>
          </a:p>
          <a:p>
            <a:pPr marL="285750" indent="-285750">
              <a:buFont typeface="Arial" panose="020B0604020202020204" pitchFamily="34" charset="0"/>
              <a:buChar char="•"/>
            </a:pPr>
            <a:r>
              <a:rPr lang="en-US" sz="1600" dirty="0"/>
              <a:t>All base tables referenced by the view must be in the same database as the view and have the same owner as the view.</a:t>
            </a:r>
          </a:p>
          <a:p>
            <a:pPr marL="285750" indent="-285750">
              <a:buFont typeface="Arial" panose="020B0604020202020204" pitchFamily="34" charset="0"/>
              <a:buChar char="•"/>
            </a:pPr>
            <a:r>
              <a:rPr lang="en-US" sz="1600" dirty="0"/>
              <a:t>The view must be created with the SCHEMABINDING option. Schema binding binds the view to the schema of the underlying base tables.</a:t>
            </a:r>
          </a:p>
          <a:p>
            <a:pPr marL="285750" indent="-285750">
              <a:buFont typeface="Arial" panose="020B0604020202020204" pitchFamily="34" charset="0"/>
              <a:buChar char="•"/>
            </a:pPr>
            <a:r>
              <a:rPr lang="en-US" sz="1600" dirty="0"/>
              <a:t>Tables and user-defined functions must be referenced by two-part names in the view. One-part, three-part, and four-part names are not allowed.</a:t>
            </a:r>
          </a:p>
          <a:p>
            <a:pPr marL="285750" indent="-285750">
              <a:buFont typeface="Arial" panose="020B0604020202020204" pitchFamily="34" charset="0"/>
              <a:buChar char="•"/>
            </a:pPr>
            <a:r>
              <a:rPr lang="en-US" sz="1600" dirty="0"/>
              <a:t>All functions referenced by expressions in the view must be deterministic.</a:t>
            </a:r>
            <a:endParaRPr lang="pl-PL" sz="1600" dirty="0"/>
          </a:p>
          <a:p>
            <a:endParaRPr lang="en-US" sz="1600"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8</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2" name="Obraz 1">
            <a:extLst>
              <a:ext uri="{FF2B5EF4-FFF2-40B4-BE49-F238E27FC236}">
                <a16:creationId xmlns:a16="http://schemas.microsoft.com/office/drawing/2014/main" id="{2E480E49-8C46-430A-A3A2-B7463C182EBD}"/>
              </a:ext>
            </a:extLst>
          </p:cNvPr>
          <p:cNvPicPr>
            <a:picLocks noChangeAspect="1"/>
          </p:cNvPicPr>
          <p:nvPr/>
        </p:nvPicPr>
        <p:blipFill>
          <a:blip r:embed="rId2"/>
          <a:stretch>
            <a:fillRect/>
          </a:stretch>
        </p:blipFill>
        <p:spPr>
          <a:xfrm>
            <a:off x="6485261" y="214312"/>
            <a:ext cx="5286375" cy="6324600"/>
          </a:xfrm>
          <a:prstGeom prst="rect">
            <a:avLst/>
          </a:prstGeom>
        </p:spPr>
      </p:pic>
    </p:spTree>
    <p:extLst>
      <p:ext uri="{BB962C8B-B14F-4D97-AF65-F5344CB8AC3E}">
        <p14:creationId xmlns:p14="http://schemas.microsoft.com/office/powerpoint/2010/main" val="1979354258"/>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1039</TotalTime>
  <Words>1182</Words>
  <Application>Microsoft Office PowerPoint</Application>
  <PresentationFormat>Panoramiczny</PresentationFormat>
  <Paragraphs>95</Paragraphs>
  <Slides>8</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8</vt:i4>
      </vt:variant>
    </vt:vector>
  </HeadingPairs>
  <TitlesOfParts>
    <vt:vector size="13" baseType="lpstr">
      <vt:lpstr>Arial</vt:lpstr>
      <vt:lpstr>Calibri</vt:lpstr>
      <vt:lpstr>Corbel</vt:lpstr>
      <vt:lpstr>Wingdings 2</vt:lpstr>
      <vt:lpstr>Ramka</vt:lpstr>
      <vt:lpstr>Developing SQL Databases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360</cp:revision>
  <dcterms:created xsi:type="dcterms:W3CDTF">2016-10-31T15:19:50Z</dcterms:created>
  <dcterms:modified xsi:type="dcterms:W3CDTF">2018-08-26T18:33:13Z</dcterms:modified>
</cp:coreProperties>
</file>