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30"/>
  </p:notesMasterIdLst>
  <p:sldIdLst>
    <p:sldId id="256" r:id="rId2"/>
    <p:sldId id="312" r:id="rId3"/>
    <p:sldId id="313" r:id="rId4"/>
    <p:sldId id="314" r:id="rId5"/>
    <p:sldId id="315" r:id="rId6"/>
    <p:sldId id="316" r:id="rId7"/>
    <p:sldId id="317" r:id="rId8"/>
    <p:sldId id="318" r:id="rId9"/>
    <p:sldId id="306" r:id="rId10"/>
    <p:sldId id="319" r:id="rId11"/>
    <p:sldId id="326" r:id="rId12"/>
    <p:sldId id="322" r:id="rId13"/>
    <p:sldId id="320" r:id="rId14"/>
    <p:sldId id="327" r:id="rId15"/>
    <p:sldId id="321" r:id="rId16"/>
    <p:sldId id="323" r:id="rId17"/>
    <p:sldId id="324" r:id="rId18"/>
    <p:sldId id="325" r:id="rId19"/>
    <p:sldId id="258" r:id="rId20"/>
    <p:sldId id="307" r:id="rId21"/>
    <p:sldId id="308" r:id="rId22"/>
    <p:sldId id="330" r:id="rId23"/>
    <p:sldId id="309" r:id="rId24"/>
    <p:sldId id="331" r:id="rId25"/>
    <p:sldId id="310" r:id="rId26"/>
    <p:sldId id="311" r:id="rId27"/>
    <p:sldId id="329" r:id="rId28"/>
    <p:sldId id="32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67" d="100"/>
          <a:sy n="67" d="100"/>
        </p:scale>
        <p:origin x="66" y="19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07/01/2018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4F9E123-EEEE-436E-899F-7AAD27DDD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9B72F5D-FF18-402C-A5B7-F4263E5238F6}"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a:t>T.Kostyrka - T-SQL Programming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9FE2D95-26CF-4195-9CA7-516C083482BD}"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a:t>T.Kostyrka - T-SQL Programming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4C6807C-1A99-4567-9A96-0CE1B04971D3}"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FADED3-F50D-4C8D-902D-E0CDE16674E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60E2248B-F06A-42F6-8F81-4E8516209560}" type="datetime1">
              <a:rPr lang="en-US" smtClean="0"/>
              <a:t>1/7/2018</a:t>
            </a:fld>
            <a:endParaRPr lang="en-US" dirty="0"/>
          </a:p>
        </p:txBody>
      </p:sp>
      <p:sp>
        <p:nvSpPr>
          <p:cNvPr id="9" name="Footer Placeholder 8"/>
          <p:cNvSpPr>
            <a:spLocks noGrp="1"/>
          </p:cNvSpPr>
          <p:nvPr>
            <p:ph type="ftr" sz="quarter" idx="11"/>
          </p:nvPr>
        </p:nvSpPr>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C9057BD6-FB20-44A5-90D5-0D823541C466}" type="datetime1">
              <a:rPr lang="en-US" smtClean="0"/>
              <a:t>1/7/2018</a:t>
            </a:fld>
            <a:endParaRPr lang="en-US" dirty="0"/>
          </a:p>
        </p:txBody>
      </p:sp>
      <p:sp>
        <p:nvSpPr>
          <p:cNvPr id="11" name="Footer Placeholder 10"/>
          <p:cNvSpPr>
            <a:spLocks noGrp="1"/>
          </p:cNvSpPr>
          <p:nvPr>
            <p:ph type="ftr" sz="quarter" idx="11"/>
          </p:nvPr>
        </p:nvSpPr>
        <p:spPr/>
        <p:txBody>
          <a:bodyPr/>
          <a:lstStyle/>
          <a:p>
            <a:r>
              <a:rPr lang="en-US"/>
              <a:t>T.Kostyrka - T-SQL Programming</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DC95272A-62B3-4EE3-B6CD-2421000ABCBD}" type="datetime1">
              <a:rPr lang="en-US" smtClean="0"/>
              <a:t>1/7/2018</a:t>
            </a:fld>
            <a:endParaRPr lang="en-US" dirty="0"/>
          </a:p>
        </p:txBody>
      </p:sp>
      <p:sp>
        <p:nvSpPr>
          <p:cNvPr id="7" name="Footer Placeholder 6"/>
          <p:cNvSpPr>
            <a:spLocks noGrp="1"/>
          </p:cNvSpPr>
          <p:nvPr>
            <p:ph type="ftr" sz="quarter" idx="11"/>
          </p:nvPr>
        </p:nvSpPr>
        <p:spPr/>
        <p:txBody>
          <a:bodyPr/>
          <a:lstStyle/>
          <a:p>
            <a:r>
              <a:rPr lang="en-US"/>
              <a:t>T.Kostyrka - T-SQL Programming</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A53B41-7337-4020-A9A9-D7D7B984A804}"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a:t>T.Kostyrka - T-SQL Programming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B80D2AB-2C90-43E3-A407-4B7FB4DCB046}" type="datetime1">
              <a:rPr lang="en-US" smtClean="0"/>
              <a:t>1/7/2018</a:t>
            </a:fld>
            <a:endParaRPr lang="en-US" dirty="0"/>
          </a:p>
        </p:txBody>
      </p:sp>
      <p:sp>
        <p:nvSpPr>
          <p:cNvPr id="9" name="Footer Placeholder 8"/>
          <p:cNvSpPr>
            <a:spLocks noGrp="1"/>
          </p:cNvSpPr>
          <p:nvPr>
            <p:ph type="ftr" sz="quarter" idx="11"/>
          </p:nvPr>
        </p:nvSpPr>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7A14B33-9910-4EFA-9126-755749869534}" type="datetime1">
              <a:rPr lang="en-US" smtClean="0"/>
              <a:t>1/7/2018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A38114B-B3E4-4C75-832E-690AFF5C6C4B}" type="datetime1">
              <a:rPr lang="en-US" smtClean="0"/>
              <a:t>1/7/2018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T-SQL Programming</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atabasejournal.com/features/mssql/importance-of-statistics-and-how-it-works-in-sql-server-part-1.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T-SQL Programming</a:t>
            </a:r>
          </a:p>
        </p:txBody>
      </p:sp>
      <p:sp>
        <p:nvSpPr>
          <p:cNvPr id="3" name="Podtytuł 2"/>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Chapter 15 Implementing Indexes and Statistics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016758"/>
          </a:xfrm>
          <a:prstGeom prst="rect">
            <a:avLst/>
          </a:prstGeom>
          <a:noFill/>
        </p:spPr>
        <p:txBody>
          <a:bodyPr wrap="square" rtlCol="0">
            <a:spAutoFit/>
          </a:bodyPr>
          <a:lstStyle/>
          <a:p>
            <a:r>
              <a:rPr lang="pl-PL" sz="3200" b="1" dirty="0" err="1"/>
              <a:t>Heap</a:t>
            </a:r>
            <a:endParaRPr lang="pl-PL" sz="3200" b="1" dirty="0"/>
          </a:p>
          <a:p>
            <a:pPr lvl="1"/>
            <a:endParaRPr lang="pl-PL" dirty="0"/>
          </a:p>
          <a:p>
            <a:pPr lvl="1"/>
            <a:r>
              <a:rPr lang="en-US" dirty="0"/>
              <a:t>A heap is a table without a clustered index. One or more </a:t>
            </a:r>
            <a:r>
              <a:rPr lang="en-US" dirty="0" err="1"/>
              <a:t>nonclustered</a:t>
            </a:r>
            <a:r>
              <a:rPr lang="en-US" dirty="0"/>
              <a:t> indexes can be created on tables stored as a heap. Data is stored in the heap without specifying an order.</a:t>
            </a:r>
            <a:r>
              <a:rPr lang="pl-PL" dirty="0"/>
              <a:t> </a:t>
            </a:r>
            <a:r>
              <a:rPr lang="en-US" dirty="0"/>
              <a:t>Usually data is initially stored in the order in which is the rows are inserted into the table, but the Database Engine can move data around in the heap to store the rows efficiently; so the </a:t>
            </a:r>
            <a:r>
              <a:rPr lang="en-US" b="1" dirty="0"/>
              <a:t>data order cannot be predicted</a:t>
            </a:r>
            <a:r>
              <a:rPr lang="en-US" dirty="0"/>
              <a:t>. </a:t>
            </a:r>
            <a:endParaRPr lang="pl-PL" dirty="0"/>
          </a:p>
          <a:p>
            <a:pPr lvl="1"/>
            <a:endParaRPr lang="pl-PL" dirty="0"/>
          </a:p>
          <a:p>
            <a:pPr lvl="1"/>
            <a:r>
              <a:rPr lang="en-US" dirty="0"/>
              <a:t>To guarantee the order of rows returned from a heap, you must use the </a:t>
            </a:r>
            <a:r>
              <a:rPr lang="en-US" b="1" dirty="0"/>
              <a:t>ORDER BY</a:t>
            </a:r>
            <a:r>
              <a:rPr lang="en-US" dirty="0"/>
              <a:t> clause. To specify the order for storage of the rows, create a clustered index on the table, so that the table is not a heap.</a:t>
            </a:r>
            <a:endParaRPr lang="pl-PL" dirty="0"/>
          </a:p>
          <a:p>
            <a:endParaRPr lang="en-US" dirty="0"/>
          </a:p>
          <a:p>
            <a:pPr lvl="1"/>
            <a:r>
              <a:rPr lang="en-US" dirty="0"/>
              <a:t>If a table is a heap and does not have any </a:t>
            </a:r>
            <a:r>
              <a:rPr lang="en-US" dirty="0" err="1"/>
              <a:t>nonclustered</a:t>
            </a:r>
            <a:r>
              <a:rPr lang="en-US" dirty="0"/>
              <a:t> indexes, then the entire table must be examined (a table scan) to find any row. This can be acceptable when the table is tiny, such as a list of the 12 regional offices of a company.</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11">
            <a:extLst>
              <a:ext uri="{FF2B5EF4-FFF2-40B4-BE49-F238E27FC236}">
                <a16:creationId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74733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Heap</a:t>
            </a:r>
            <a:endParaRPr lang="pl-PL" sz="3200" b="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Symbol zastępczy stopki 11">
            <a:extLst>
              <a:ext uri="{FF2B5EF4-FFF2-40B4-BE49-F238E27FC236}">
                <a16:creationId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pic>
        <p:nvPicPr>
          <p:cNvPr id="3" name="Obraz 2">
            <a:extLst>
              <a:ext uri="{FF2B5EF4-FFF2-40B4-BE49-F238E27FC236}">
                <a16:creationId xmlns:a16="http://schemas.microsoft.com/office/drawing/2014/main" id="{4CC31EDE-27BC-49C5-A06A-2CFB4FE2E9FD}"/>
              </a:ext>
            </a:extLst>
          </p:cNvPr>
          <p:cNvPicPr>
            <a:picLocks noChangeAspect="1"/>
          </p:cNvPicPr>
          <p:nvPr/>
        </p:nvPicPr>
        <p:blipFill>
          <a:blip r:embed="rId2"/>
          <a:stretch>
            <a:fillRect/>
          </a:stretch>
        </p:blipFill>
        <p:spPr>
          <a:xfrm>
            <a:off x="2546256" y="703686"/>
            <a:ext cx="6106789" cy="5652664"/>
          </a:xfrm>
          <a:prstGeom prst="rect">
            <a:avLst/>
          </a:prstGeom>
        </p:spPr>
      </p:pic>
    </p:spTree>
    <p:extLst>
      <p:ext uri="{BB962C8B-B14F-4D97-AF65-F5344CB8AC3E}">
        <p14:creationId xmlns:p14="http://schemas.microsoft.com/office/powerpoint/2010/main" val="118450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a:t>B-</a:t>
            </a:r>
            <a:r>
              <a:rPr lang="pl-PL" sz="3200" b="1" dirty="0" err="1"/>
              <a:t>Tree</a:t>
            </a:r>
            <a:endParaRPr lang="pl-PL" sz="3200" b="1" dirty="0"/>
          </a:p>
          <a:p>
            <a:pPr lvl="1"/>
            <a:endParaRPr lang="pl-PL" dirty="0"/>
          </a:p>
          <a:p>
            <a:pPr lvl="1"/>
            <a:r>
              <a:rPr lang="en-US" dirty="0"/>
              <a:t>In computer science, a B-tree is a </a:t>
            </a:r>
            <a:r>
              <a:rPr lang="en-US" b="1" dirty="0"/>
              <a:t>self-balancing tree </a:t>
            </a:r>
            <a:r>
              <a:rPr lang="en-US" dirty="0"/>
              <a:t>data structure that keeps data sorted and allows searches, sequential access, insertions, and deletions in logarithmic time. </a:t>
            </a:r>
            <a:endParaRPr lang="pl-PL" dirty="0"/>
          </a:p>
          <a:p>
            <a:pPr lvl="1"/>
            <a:endParaRPr lang="pl-PL" dirty="0"/>
          </a:p>
          <a:p>
            <a:pPr lvl="1"/>
            <a:r>
              <a:rPr lang="en-US" dirty="0"/>
              <a:t>The B-tree is a generalization of a binary search tree in that a node can have more than two children</a:t>
            </a:r>
            <a:r>
              <a:rPr lang="pl-PL" dirty="0"/>
              <a:t>. </a:t>
            </a:r>
          </a:p>
          <a:p>
            <a:pPr lvl="1"/>
            <a:endParaRPr lang="pl-PL" dirty="0"/>
          </a:p>
          <a:p>
            <a:pPr lvl="1"/>
            <a:r>
              <a:rPr lang="en-US" dirty="0"/>
              <a:t>Unlike self-balancing binary search trees, the B-tree is optimized for systems that read and write large blocks of data. B-trees are a good example of a data structure for external memory. It is commonly used in databases and filesystems.</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12</a:t>
            </a:fld>
            <a:endParaRPr lang="en-US" dirty="0"/>
          </a:p>
        </p:txBody>
      </p:sp>
      <p:pic>
        <p:nvPicPr>
          <p:cNvPr id="2" name="Obraz 1"/>
          <p:cNvPicPr>
            <a:picLocks noChangeAspect="1"/>
          </p:cNvPicPr>
          <p:nvPr/>
        </p:nvPicPr>
        <p:blipFill>
          <a:blip r:embed="rId2"/>
          <a:stretch>
            <a:fillRect/>
          </a:stretch>
        </p:blipFill>
        <p:spPr>
          <a:xfrm>
            <a:off x="1865510" y="3948285"/>
            <a:ext cx="7915275" cy="2200275"/>
          </a:xfrm>
          <a:prstGeom prst="rect">
            <a:avLst/>
          </a:prstGeom>
        </p:spPr>
      </p:pic>
      <p:sp>
        <p:nvSpPr>
          <p:cNvPr id="6" name="Symbol zastępczy stopki 11">
            <a:extLst>
              <a:ext uri="{FF2B5EF4-FFF2-40B4-BE49-F238E27FC236}">
                <a16:creationId xmlns:a16="http://schemas.microsoft.com/office/drawing/2014/main" id="{CEC37D77-3DD9-4F7E-9275-7155CDBC2424}"/>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9317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462760"/>
          </a:xfrm>
          <a:prstGeom prst="rect">
            <a:avLst/>
          </a:prstGeom>
          <a:noFill/>
        </p:spPr>
        <p:txBody>
          <a:bodyPr wrap="square" rtlCol="0">
            <a:spAutoFit/>
          </a:bodyPr>
          <a:lstStyle/>
          <a:p>
            <a:r>
              <a:rPr lang="pl-PL" sz="3200" b="1" dirty="0"/>
              <a:t>Index</a:t>
            </a:r>
          </a:p>
          <a:p>
            <a:pPr lvl="1"/>
            <a:endParaRPr lang="pl-PL" dirty="0"/>
          </a:p>
          <a:p>
            <a:pPr lvl="1"/>
            <a:r>
              <a:rPr lang="en-US" dirty="0"/>
              <a:t>A database index is a </a:t>
            </a:r>
            <a:r>
              <a:rPr lang="en-US" b="1" dirty="0"/>
              <a:t>data structure </a:t>
            </a:r>
            <a:r>
              <a:rPr lang="en-US" dirty="0"/>
              <a:t>that improves the speed of data retrieval operations on a database table at the cost of additional writes and storage space to maintain the index data structure. </a:t>
            </a:r>
            <a:endParaRPr lang="pl-PL" dirty="0"/>
          </a:p>
          <a:p>
            <a:pPr lvl="1"/>
            <a:endParaRPr lang="pl-PL" dirty="0"/>
          </a:p>
          <a:p>
            <a:pPr lvl="1"/>
            <a:r>
              <a:rPr lang="en-US" dirty="0"/>
              <a:t>Indexes are used to </a:t>
            </a:r>
            <a:r>
              <a:rPr lang="en-US" b="1" dirty="0"/>
              <a:t>quickly locate data </a:t>
            </a:r>
            <a:r>
              <a:rPr lang="en-US" dirty="0"/>
              <a:t>without having to search every row in a database table every time a database table is accessed. Indexes can be created using one or more columns of a database table, providing the basis for both rapid random lookups and efficient access of ordered records.</a:t>
            </a:r>
          </a:p>
          <a:p>
            <a:pPr lvl="1"/>
            <a:endParaRPr lang="pl-PL" dirty="0"/>
          </a:p>
          <a:p>
            <a:pPr lvl="1"/>
            <a:r>
              <a:rPr lang="en-US" dirty="0"/>
              <a:t>Indexes are automatically created when PRIMARY KEY and UNIQUE constraints are defined on table columns. For example, when you create a table and identify a particular column to be the primary key, the Database Engine automatically creates a PRIMARY KEY constraint and index on that column.</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Symbol zastępczy stopki 11">
            <a:extLst>
              <a:ext uri="{FF2B5EF4-FFF2-40B4-BE49-F238E27FC236}">
                <a16:creationId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377948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Index</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Symbol zastępczy stopki 11">
            <a:extLst>
              <a:ext uri="{FF2B5EF4-FFF2-40B4-BE49-F238E27FC236}">
                <a16:creationId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pic>
        <p:nvPicPr>
          <p:cNvPr id="2" name="Obraz 1">
            <a:extLst>
              <a:ext uri="{FF2B5EF4-FFF2-40B4-BE49-F238E27FC236}">
                <a16:creationId xmlns:a16="http://schemas.microsoft.com/office/drawing/2014/main" id="{539C7F65-34E4-4ABC-83B7-133C77674B80}"/>
              </a:ext>
            </a:extLst>
          </p:cNvPr>
          <p:cNvPicPr>
            <a:picLocks noChangeAspect="1"/>
          </p:cNvPicPr>
          <p:nvPr/>
        </p:nvPicPr>
        <p:blipFill>
          <a:blip r:embed="rId2"/>
          <a:stretch>
            <a:fillRect/>
          </a:stretch>
        </p:blipFill>
        <p:spPr>
          <a:xfrm rot="5400000">
            <a:off x="3765622" y="-584011"/>
            <a:ext cx="6118808" cy="7761914"/>
          </a:xfrm>
          <a:prstGeom prst="rect">
            <a:avLst/>
          </a:prstGeom>
        </p:spPr>
      </p:pic>
    </p:spTree>
    <p:extLst>
      <p:ext uri="{BB962C8B-B14F-4D97-AF65-F5344CB8AC3E}">
        <p14:creationId xmlns:p14="http://schemas.microsoft.com/office/powerpoint/2010/main" val="324078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5"/>
          </a:xfrm>
          <a:prstGeom prst="rect">
            <a:avLst/>
          </a:prstGeom>
          <a:noFill/>
        </p:spPr>
        <p:txBody>
          <a:bodyPr wrap="square" rtlCol="0">
            <a:spAutoFit/>
          </a:bodyPr>
          <a:lstStyle/>
          <a:p>
            <a:r>
              <a:rPr lang="pl-PL" sz="3200" b="1" dirty="0"/>
              <a:t>Index</a:t>
            </a:r>
          </a:p>
          <a:p>
            <a:pPr lvl="1"/>
            <a:endParaRPr lang="pl-PL" dirty="0"/>
          </a:p>
          <a:p>
            <a:pPr lvl="1"/>
            <a:r>
              <a:rPr lang="en-US" dirty="0"/>
              <a:t>Well-designed indexes can reduce disk I/O operations and consume fewer system resources therefore </a:t>
            </a:r>
            <a:r>
              <a:rPr lang="en-US" b="1" dirty="0"/>
              <a:t>improving query performance</a:t>
            </a:r>
            <a:r>
              <a:rPr lang="en-US" dirty="0"/>
              <a:t>. Indexes can be helpful for a variety of queries that contain SELECT, UPDATE, DELETE, or MERGE statements. </a:t>
            </a:r>
            <a:endParaRPr lang="pl-PL" dirty="0"/>
          </a:p>
          <a:p>
            <a:pPr lvl="1"/>
            <a:endParaRPr lang="en-US" dirty="0"/>
          </a:p>
          <a:p>
            <a:pPr lvl="1"/>
            <a:r>
              <a:rPr lang="en-US" b="1" dirty="0"/>
              <a:t>When performing a table scan, the query optimizer reads all the rows in the table</a:t>
            </a:r>
            <a:r>
              <a:rPr lang="en-US" dirty="0"/>
              <a:t>, and extracts the rows that meet the criteria of the query. A table scan generates many disk I/O operations and can be resource intensive. However, a table scan could be the most efficient method if, for example, the result set of the query is a high percentage of rows from the table.</a:t>
            </a:r>
            <a:endParaRPr lang="pl-PL" dirty="0"/>
          </a:p>
          <a:p>
            <a:pPr lvl="1"/>
            <a:endParaRPr lang="en-US" dirty="0"/>
          </a:p>
          <a:p>
            <a:pPr lvl="1"/>
            <a:r>
              <a:rPr lang="en-US" dirty="0"/>
              <a:t>When the query optimizer uses an index, it searches the index key columns, finds the storage location of the rows needed by the query and extracts the matching rows from that location. </a:t>
            </a:r>
            <a:endParaRPr lang="pl-PL" dirty="0"/>
          </a:p>
          <a:p>
            <a:pPr lvl="1"/>
            <a:endParaRPr lang="pl-PL" dirty="0"/>
          </a:p>
          <a:p>
            <a:pPr lvl="1"/>
            <a:r>
              <a:rPr lang="en-US" dirty="0"/>
              <a:t>Generally, searching the index is much faster than searching the table because unlike a table, an index frequently contains very few columns per row and the rows are in sorted order.</a:t>
            </a:r>
          </a:p>
          <a:p>
            <a:pPr lvl="1"/>
            <a:r>
              <a:rPr lang="en-US" dirty="0"/>
              <a:t>The query optimizer typically selects the most efficient method when executing queries. However, if no indexes are available, the query optimizer must use a table scan. Your task is to design and create indexes that are best suited to your environment so that the query optimizer has a selection of efficient indexes from which to select.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Symbol zastępczy stopki 11">
            <a:extLst>
              <a:ext uri="{FF2B5EF4-FFF2-40B4-BE49-F238E27FC236}">
                <a16:creationId xmlns:a16="http://schemas.microsoft.com/office/drawing/2014/main" id="{959B7BB9-5A13-4A74-8C2E-E6C6E706FE2F}"/>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219947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077766"/>
          </a:xfrm>
          <a:prstGeom prst="rect">
            <a:avLst/>
          </a:prstGeom>
          <a:noFill/>
        </p:spPr>
        <p:txBody>
          <a:bodyPr wrap="square" rtlCol="0">
            <a:spAutoFit/>
          </a:bodyPr>
          <a:lstStyle/>
          <a:p>
            <a:r>
              <a:rPr lang="pl-PL" sz="3200" b="1" dirty="0" err="1"/>
              <a:t>Clustered</a:t>
            </a:r>
            <a:r>
              <a:rPr lang="pl-PL" sz="3200" b="1" dirty="0"/>
              <a:t> Index</a:t>
            </a:r>
          </a:p>
          <a:p>
            <a:pPr lvl="1"/>
            <a:endParaRPr lang="pl-PL" dirty="0"/>
          </a:p>
          <a:p>
            <a:pPr lvl="1"/>
            <a:r>
              <a:rPr lang="en-US" dirty="0"/>
              <a:t>Clustered indexes sort and store the data rows in the table or view based on their key values. These are the columns included in the index definition. There can be only one clustered index per table, because the data rows themselves can be sorted in only one order.</a:t>
            </a:r>
            <a:endParaRPr lang="pl-PL" dirty="0"/>
          </a:p>
          <a:p>
            <a:pPr lvl="1"/>
            <a:endParaRPr lang="en-US" dirty="0"/>
          </a:p>
          <a:p>
            <a:pPr lvl="1"/>
            <a:r>
              <a:rPr lang="en-US" dirty="0"/>
              <a:t>The only time the data rows in a table are stored in sorted order is when the table contains a clustered index. When a table has a clustered index, the table is called a </a:t>
            </a:r>
            <a:r>
              <a:rPr lang="en-US" b="1" dirty="0"/>
              <a:t>clustered table</a:t>
            </a:r>
            <a:r>
              <a:rPr lang="en-US" dirty="0"/>
              <a:t>. If a table has no clustered index, its data rows are stored in an unordered structure called a </a:t>
            </a:r>
            <a:r>
              <a:rPr lang="en-US" b="1" dirty="0"/>
              <a:t>heap</a:t>
            </a:r>
            <a:r>
              <a:rPr lang="en-US" dirty="0"/>
              <a:t>.</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Symbol zastępczy stopki 11">
            <a:extLst>
              <a:ext uri="{FF2B5EF4-FFF2-40B4-BE49-F238E27FC236}">
                <a16:creationId xmlns:a16="http://schemas.microsoft.com/office/drawing/2014/main" id="{5BDC1EC4-4832-44E6-AB3E-E093CA4F4293}"/>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388715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a:t>Non-</a:t>
            </a:r>
            <a:r>
              <a:rPr lang="pl-PL" sz="3200" b="1" dirty="0" err="1"/>
              <a:t>Clustered</a:t>
            </a:r>
            <a:r>
              <a:rPr lang="pl-PL" sz="3200" b="1" dirty="0"/>
              <a:t> Index</a:t>
            </a:r>
          </a:p>
          <a:p>
            <a:pPr lvl="1"/>
            <a:endParaRPr lang="pl-PL" dirty="0"/>
          </a:p>
          <a:p>
            <a:pPr lvl="1"/>
            <a:r>
              <a:rPr lang="en-US" dirty="0" err="1"/>
              <a:t>Nonclustered</a:t>
            </a:r>
            <a:r>
              <a:rPr lang="en-US" dirty="0"/>
              <a:t> indexes have a structure separate from the data rows. A </a:t>
            </a:r>
            <a:r>
              <a:rPr lang="en-US" dirty="0" err="1"/>
              <a:t>nonclustered</a:t>
            </a:r>
            <a:r>
              <a:rPr lang="en-US" dirty="0"/>
              <a:t> index contains the </a:t>
            </a:r>
            <a:r>
              <a:rPr lang="en-US" dirty="0" err="1"/>
              <a:t>nonclustered</a:t>
            </a:r>
            <a:r>
              <a:rPr lang="en-US" dirty="0"/>
              <a:t> index key values and each key value entry has a pointer to the data row that contains the key value.</a:t>
            </a:r>
            <a:endParaRPr lang="pl-PL" dirty="0"/>
          </a:p>
          <a:p>
            <a:pPr lvl="1"/>
            <a:endParaRPr lang="en-US" dirty="0"/>
          </a:p>
          <a:p>
            <a:pPr lvl="1"/>
            <a:r>
              <a:rPr lang="en-US" dirty="0"/>
              <a:t>The pointer from an index row in a </a:t>
            </a:r>
            <a:r>
              <a:rPr lang="en-US" dirty="0" err="1"/>
              <a:t>nonclustered</a:t>
            </a:r>
            <a:r>
              <a:rPr lang="en-US" dirty="0"/>
              <a:t> index to a data row is called a row locator. The structure of the row locator depends on whether the data pages are stored in a heap or a clustered table. For a heap, a row locator is a pointer to the row. For a clustered table, the row locator is the clustered index key.</a:t>
            </a:r>
            <a:endParaRPr lang="pl-PL" dirty="0"/>
          </a:p>
          <a:p>
            <a:pPr lvl="1"/>
            <a:endParaRPr lang="en-US" dirty="0"/>
          </a:p>
          <a:p>
            <a:pPr lvl="1"/>
            <a:r>
              <a:rPr lang="en-US" dirty="0"/>
              <a:t>You can add </a:t>
            </a:r>
            <a:r>
              <a:rPr lang="en-US" dirty="0" err="1"/>
              <a:t>nonkey</a:t>
            </a:r>
            <a:r>
              <a:rPr lang="en-US" dirty="0"/>
              <a:t> columns to the leaf level of the </a:t>
            </a:r>
            <a:r>
              <a:rPr lang="en-US" dirty="0" err="1"/>
              <a:t>nonclustered</a:t>
            </a:r>
            <a:r>
              <a:rPr lang="en-US" dirty="0"/>
              <a:t> index to by-pass existing index key limits, 900 bytes and 16 key columns, and execute fully covered, indexed, queries</a:t>
            </a:r>
            <a:r>
              <a:rPr lang="pl-PL" dirty="0"/>
              <a:t>.</a:t>
            </a:r>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Symbol zastępczy stopki 11">
            <a:extLst>
              <a:ext uri="{FF2B5EF4-FFF2-40B4-BE49-F238E27FC236}">
                <a16:creationId xmlns:a16="http://schemas.microsoft.com/office/drawing/2014/main" id="{CFA6F3AC-E3F3-4C5A-9F0A-2B6B14EE121D}"/>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112839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872646" cy="1969770"/>
          </a:xfrm>
          <a:prstGeom prst="rect">
            <a:avLst/>
          </a:prstGeom>
          <a:noFill/>
        </p:spPr>
        <p:txBody>
          <a:bodyPr wrap="square" rtlCol="0">
            <a:spAutoFit/>
          </a:bodyPr>
          <a:lstStyle/>
          <a:p>
            <a:r>
              <a:rPr lang="pl-PL" sz="3200" b="1" dirty="0" err="1"/>
              <a:t>Columnstore</a:t>
            </a:r>
            <a:r>
              <a:rPr lang="pl-PL" sz="3200" b="1" dirty="0"/>
              <a:t> Index</a:t>
            </a:r>
          </a:p>
          <a:p>
            <a:pPr lvl="1"/>
            <a:endParaRPr lang="pl-PL" dirty="0"/>
          </a:p>
          <a:p>
            <a:pPr lvl="1"/>
            <a:r>
              <a:rPr lang="en-US" dirty="0"/>
              <a:t>A </a:t>
            </a:r>
            <a:r>
              <a:rPr lang="en-US" dirty="0" err="1"/>
              <a:t>columnstore</a:t>
            </a:r>
            <a:r>
              <a:rPr lang="en-US" dirty="0"/>
              <a:t> index is a technology for storing, retrieving and managing data by using a columnar data format, called a </a:t>
            </a:r>
            <a:r>
              <a:rPr lang="en-US" dirty="0" err="1"/>
              <a:t>columnstore</a:t>
            </a:r>
            <a:r>
              <a:rPr lang="en-US" dirty="0"/>
              <a:t>. SQL Server supports both clustered and </a:t>
            </a:r>
            <a:r>
              <a:rPr lang="en-US" dirty="0" err="1"/>
              <a:t>nonclustered</a:t>
            </a:r>
            <a:r>
              <a:rPr lang="en-US" dirty="0"/>
              <a:t> </a:t>
            </a:r>
            <a:r>
              <a:rPr lang="en-US" dirty="0" err="1"/>
              <a:t>columnstore</a:t>
            </a:r>
            <a:r>
              <a:rPr lang="en-US" dirty="0"/>
              <a:t> indexes. Both use the same in-memory </a:t>
            </a:r>
            <a:r>
              <a:rPr lang="en-US" dirty="0" err="1"/>
              <a:t>columnstore</a:t>
            </a:r>
            <a:r>
              <a:rPr lang="en-US" dirty="0"/>
              <a:t> technology, but they do have differences in purpose and in features they support.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18</a:t>
            </a:fld>
            <a:endParaRPr lang="en-US" dirty="0"/>
          </a:p>
        </p:txBody>
      </p:sp>
      <p:pic>
        <p:nvPicPr>
          <p:cNvPr id="4" name="Obraz 3">
            <a:extLst>
              <a:ext uri="{FF2B5EF4-FFF2-40B4-BE49-F238E27FC236}">
                <a16:creationId xmlns:a16="http://schemas.microsoft.com/office/drawing/2014/main" id="{28C02033-601E-456E-AE43-977FA6201B54}"/>
              </a:ext>
            </a:extLst>
          </p:cNvPr>
          <p:cNvPicPr>
            <a:picLocks noChangeAspect="1"/>
          </p:cNvPicPr>
          <p:nvPr/>
        </p:nvPicPr>
        <p:blipFill>
          <a:blip r:embed="rId2"/>
          <a:stretch>
            <a:fillRect/>
          </a:stretch>
        </p:blipFill>
        <p:spPr>
          <a:xfrm>
            <a:off x="5858762" y="3286650"/>
            <a:ext cx="5972175" cy="2562225"/>
          </a:xfrm>
          <a:prstGeom prst="rect">
            <a:avLst/>
          </a:prstGeom>
        </p:spPr>
      </p:pic>
      <p:sp>
        <p:nvSpPr>
          <p:cNvPr id="5" name="Prostokąt 4">
            <a:extLst>
              <a:ext uri="{FF2B5EF4-FFF2-40B4-BE49-F238E27FC236}">
                <a16:creationId xmlns:a16="http://schemas.microsoft.com/office/drawing/2014/main" id="{360328A6-3AD0-4E07-A94A-C9B3E184DEFC}"/>
              </a:ext>
            </a:extLst>
          </p:cNvPr>
          <p:cNvSpPr/>
          <p:nvPr/>
        </p:nvSpPr>
        <p:spPr>
          <a:xfrm>
            <a:off x="604007" y="2632500"/>
            <a:ext cx="5016617" cy="2862322"/>
          </a:xfrm>
          <a:prstGeom prst="rect">
            <a:avLst/>
          </a:prstGeom>
        </p:spPr>
        <p:txBody>
          <a:bodyPr wrap="square">
            <a:spAutoFit/>
          </a:bodyPr>
          <a:lstStyle/>
          <a:p>
            <a:pPr lvl="1"/>
            <a:r>
              <a:rPr lang="en-US" b="1" dirty="0"/>
              <a:t>Benefits</a:t>
            </a:r>
          </a:p>
          <a:p>
            <a:pPr marL="800100" lvl="1" indent="-342900">
              <a:buFont typeface="+mj-lt"/>
              <a:buAutoNum type="arabicPeriod"/>
            </a:pPr>
            <a:r>
              <a:rPr lang="en-US" dirty="0" err="1"/>
              <a:t>Columnstore</a:t>
            </a:r>
            <a:r>
              <a:rPr lang="en-US" dirty="0"/>
              <a:t> indexes work well for mostly read-only queries that perform analysis on large data sets. Often, these are queries for data warehousing workloads.</a:t>
            </a:r>
            <a:endParaRPr lang="pl-PL" dirty="0"/>
          </a:p>
          <a:p>
            <a:pPr marL="800100" lvl="1" indent="-342900">
              <a:buFont typeface="+mj-lt"/>
              <a:buAutoNum type="arabicPeriod"/>
            </a:pPr>
            <a:r>
              <a:rPr lang="en-US" dirty="0" err="1"/>
              <a:t>Columnstore</a:t>
            </a:r>
            <a:r>
              <a:rPr lang="en-US" dirty="0"/>
              <a:t> indexes give high performance gains for queries that use full table scans, and are not well-suited for queries that seek into the data, searching for a particular value.</a:t>
            </a:r>
            <a:endParaRPr lang="en-GB" dirty="0"/>
          </a:p>
        </p:txBody>
      </p:sp>
      <p:sp>
        <p:nvSpPr>
          <p:cNvPr id="10" name="Symbol zastępczy stopki 11">
            <a:extLst>
              <a:ext uri="{FF2B5EF4-FFF2-40B4-BE49-F238E27FC236}">
                <a16:creationId xmlns:a16="http://schemas.microsoft.com/office/drawing/2014/main" id="{F23DABD2-0B96-4BA7-8FAE-AB4DFE0CC74F}"/>
              </a:ext>
            </a:extLst>
          </p:cNvPr>
          <p:cNvSpPr>
            <a:spLocks noGrp="1"/>
          </p:cNvSpPr>
          <p:nvPr>
            <p:ph type="ftr" sz="quarter" idx="11"/>
          </p:nvPr>
        </p:nvSpPr>
        <p:spPr>
          <a:xfrm>
            <a:off x="3869268" y="6356350"/>
            <a:ext cx="5911517" cy="365125"/>
          </a:xfrm>
        </p:spPr>
        <p:txBody>
          <a:bodyPr/>
          <a:lstStyle/>
          <a:p>
            <a:r>
              <a:rPr lang="en-US" dirty="0" err="1"/>
              <a:t>T.Kostyrka</a:t>
            </a:r>
            <a:r>
              <a:rPr lang="en-US" dirty="0"/>
              <a:t> – </a:t>
            </a:r>
            <a:r>
              <a:rPr lang="pl-PL" dirty="0">
                <a:cs typeface="Arial" panose="020B0604020202020204" pitchFamily="34" charset="0"/>
              </a:rPr>
              <a:t>SQL/BI </a:t>
            </a:r>
            <a:r>
              <a:rPr lang="pl-PL" dirty="0" err="1">
                <a:cs typeface="Arial" panose="020B0604020202020204" pitchFamily="34" charset="0"/>
              </a:rPr>
              <a:t>Summer</a:t>
            </a:r>
            <a:r>
              <a:rPr lang="pl-PL" dirty="0">
                <a:cs typeface="Arial" panose="020B0604020202020204" pitchFamily="34" charset="0"/>
              </a:rPr>
              <a:t> Workshop</a:t>
            </a:r>
            <a:endParaRPr lang="pl-PL" dirty="0"/>
          </a:p>
        </p:txBody>
      </p:sp>
    </p:spTree>
    <p:extLst>
      <p:ext uri="{BB962C8B-B14F-4D97-AF65-F5344CB8AC3E}">
        <p14:creationId xmlns:p14="http://schemas.microsoft.com/office/powerpoint/2010/main" val="201776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Using </a:t>
            </a:r>
            <a:r>
              <a:rPr lang="pl-PL" dirty="0" err="1"/>
              <a:t>Search</a:t>
            </a:r>
            <a:r>
              <a:rPr lang="pl-PL" dirty="0"/>
              <a:t> </a:t>
            </a:r>
            <a:r>
              <a:rPr lang="pl-PL" dirty="0" err="1"/>
              <a:t>Arguments</a:t>
            </a:r>
            <a:endParaRPr lang="pl-PL" dirty="0"/>
          </a:p>
        </p:txBody>
      </p:sp>
      <p:sp>
        <p:nvSpPr>
          <p:cNvPr id="3" name="Symbol zastępczy zawartości 2"/>
          <p:cNvSpPr>
            <a:spLocks noGrp="1"/>
          </p:cNvSpPr>
          <p:nvPr>
            <p:ph idx="1"/>
          </p:nvPr>
        </p:nvSpPr>
        <p:spPr/>
        <p:txBody>
          <a:bodyPr/>
          <a:lstStyle/>
          <a:p>
            <a:r>
              <a:rPr lang="pl-PL" dirty="0" err="1"/>
              <a:t>Supporting</a:t>
            </a:r>
            <a:r>
              <a:rPr lang="pl-PL" dirty="0"/>
              <a:t> </a:t>
            </a:r>
            <a:r>
              <a:rPr lang="pl-PL" dirty="0" err="1"/>
              <a:t>Queries</a:t>
            </a:r>
            <a:r>
              <a:rPr lang="pl-PL" dirty="0"/>
              <a:t> with </a:t>
            </a:r>
            <a:r>
              <a:rPr lang="pl-PL" dirty="0" err="1"/>
              <a:t>Indexes</a:t>
            </a:r>
            <a:endParaRPr lang="pl-PL" dirty="0"/>
          </a:p>
          <a:p>
            <a:r>
              <a:rPr lang="pl-PL" dirty="0" err="1"/>
              <a:t>Search</a:t>
            </a:r>
            <a:r>
              <a:rPr lang="pl-PL" dirty="0"/>
              <a:t> </a:t>
            </a:r>
            <a:r>
              <a:rPr lang="pl-PL" dirty="0" err="1"/>
              <a:t>Arguments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Symbol zastępczy stopki 4"/>
          <p:cNvSpPr>
            <a:spLocks noGrp="1"/>
          </p:cNvSpPr>
          <p:nvPr>
            <p:ph type="ftr" sz="quarter" idx="11"/>
          </p:nvPr>
        </p:nvSpPr>
        <p:spPr/>
        <p:txBody>
          <a:bodyPr/>
          <a:lstStyle/>
          <a:p>
            <a:r>
              <a:rPr lang="en-US" dirty="0"/>
              <a:t>T.Kostyrka - T-SQL Programming</a:t>
            </a:r>
          </a:p>
        </p:txBody>
      </p:sp>
    </p:spTree>
    <p:extLst>
      <p:ext uri="{BB962C8B-B14F-4D97-AF65-F5344CB8AC3E}">
        <p14:creationId xmlns:p14="http://schemas.microsoft.com/office/powerpoint/2010/main" val="359615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Storage</a:t>
            </a:r>
          </a:p>
        </p:txBody>
      </p:sp>
      <p:sp>
        <p:nvSpPr>
          <p:cNvPr id="3" name="Symbol zastępczy zawartości 2"/>
          <p:cNvSpPr>
            <a:spLocks noGrp="1"/>
          </p:cNvSpPr>
          <p:nvPr>
            <p:ph idx="1"/>
          </p:nvPr>
        </p:nvSpPr>
        <p:spPr/>
        <p:txBody>
          <a:bodyPr/>
          <a:lstStyle/>
          <a:p>
            <a:r>
              <a:rPr lang="pl-PL" dirty="0" err="1"/>
              <a:t>Files</a:t>
            </a:r>
            <a:endParaRPr lang="pl-PL" dirty="0"/>
          </a:p>
          <a:p>
            <a:r>
              <a:rPr lang="pl-PL" dirty="0" err="1"/>
              <a:t>Pages</a:t>
            </a:r>
            <a:r>
              <a:rPr lang="pl-PL" dirty="0"/>
              <a:t>/</a:t>
            </a:r>
            <a:r>
              <a:rPr lang="pl-PL" dirty="0" err="1"/>
              <a:t>Extents</a:t>
            </a:r>
            <a:endParaRPr lang="pl-PL" dirty="0"/>
          </a:p>
          <a:p>
            <a:r>
              <a:rPr lang="pl-PL" dirty="0" err="1"/>
              <a:t>Partitions</a:t>
            </a:r>
            <a:endParaRPr lang="pl-PL" dirty="0"/>
          </a:p>
          <a:p>
            <a:r>
              <a:rPr lang="pl-PL" dirty="0" err="1"/>
              <a:t>Allocation</a:t>
            </a:r>
            <a:r>
              <a:rPr lang="pl-PL" dirty="0"/>
              <a:t> </a:t>
            </a:r>
            <a:r>
              <a:rPr lang="pl-PL" dirty="0" err="1"/>
              <a:t>Units</a:t>
            </a:r>
            <a:endParaRPr lang="pl-PL" dirty="0"/>
          </a:p>
          <a:p>
            <a:r>
              <a:rPr lang="pl-PL" dirty="0" err="1"/>
              <a:t>Reads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T.Kostyrka - T-SQL Programming</a:t>
            </a:r>
            <a:endParaRPr lang="pl-PL" dirty="0"/>
          </a:p>
        </p:txBody>
      </p:sp>
    </p:spTree>
    <p:extLst>
      <p:ext uri="{BB962C8B-B14F-4D97-AF65-F5344CB8AC3E}">
        <p14:creationId xmlns:p14="http://schemas.microsoft.com/office/powerpoint/2010/main" val="2319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016210"/>
          </a:xfrm>
          <a:prstGeom prst="rect">
            <a:avLst/>
          </a:prstGeom>
          <a:noFill/>
        </p:spPr>
        <p:txBody>
          <a:bodyPr wrap="square" rtlCol="0">
            <a:spAutoFit/>
          </a:bodyPr>
          <a:lstStyle/>
          <a:p>
            <a:r>
              <a:rPr lang="pl-PL" sz="2800" b="1" dirty="0"/>
              <a:t>SEARCH ARGUMENTS</a:t>
            </a:r>
            <a:endParaRPr lang="en-US" sz="2800" b="1" dirty="0"/>
          </a:p>
          <a:p>
            <a:endParaRPr lang="en-US" dirty="0"/>
          </a:p>
          <a:p>
            <a:r>
              <a:rPr lang="en-US" dirty="0"/>
              <a:t>Including the WHERE clause in a query, even if the predicate is very selective and supported</a:t>
            </a:r>
            <a:r>
              <a:rPr lang="pl-PL" dirty="0"/>
              <a:t> </a:t>
            </a:r>
            <a:r>
              <a:rPr lang="en-US" dirty="0"/>
              <a:t>by an index, does not guarantee that SQL Server is going to use an index. You need to write</a:t>
            </a:r>
            <a:r>
              <a:rPr lang="pl-PL" dirty="0"/>
              <a:t> </a:t>
            </a:r>
            <a:r>
              <a:rPr lang="en-US" dirty="0"/>
              <a:t>an appropriate predicate to allow the Query Optimizer to take advantage of the indexes. The</a:t>
            </a:r>
            <a:r>
              <a:rPr lang="pl-PL" dirty="0"/>
              <a:t> </a:t>
            </a:r>
            <a:r>
              <a:rPr lang="en-US" dirty="0"/>
              <a:t>Query Optimizer is not omnipotent. It can decide to use an index only when the arguments</a:t>
            </a:r>
            <a:r>
              <a:rPr lang="pl-PL" dirty="0"/>
              <a:t> </a:t>
            </a:r>
            <a:r>
              <a:rPr lang="en-US" dirty="0"/>
              <a:t>in the predicate are searchable. You have to learn how to write appropriate search arguments</a:t>
            </a:r>
            <a:r>
              <a:rPr lang="pl-PL" dirty="0"/>
              <a:t> (</a:t>
            </a:r>
            <a:r>
              <a:rPr lang="pl-PL" dirty="0" err="1"/>
              <a:t>SARGs</a:t>
            </a:r>
            <a:r>
              <a:rPr lang="pl-PL" dirty="0"/>
              <a:t>).</a:t>
            </a:r>
          </a:p>
          <a:p>
            <a:endParaRPr lang="pl-PL" dirty="0"/>
          </a:p>
          <a:p>
            <a:r>
              <a:rPr lang="en-US" dirty="0"/>
              <a:t>To write an appropriate SARG, you must ensure that a column that has an index on it</a:t>
            </a:r>
            <a:r>
              <a:rPr lang="pl-PL" dirty="0"/>
              <a:t> </a:t>
            </a:r>
            <a:r>
              <a:rPr lang="en-US" dirty="0"/>
              <a:t>appears in the predicate alone, not as a function parameter.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20</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340993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
          </a:xfrm>
          <a:prstGeom prst="rect">
            <a:avLst/>
          </a:prstGeom>
          <a:noFill/>
        </p:spPr>
        <p:txBody>
          <a:bodyPr wrap="square" rtlCol="0">
            <a:spAutoFit/>
          </a:bodyPr>
          <a:lstStyle/>
          <a:p>
            <a:r>
              <a:rPr lang="pl-PL" sz="2800" b="1" dirty="0"/>
              <a:t>NON SARG</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21</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pic>
        <p:nvPicPr>
          <p:cNvPr id="2" name="Obraz 1">
            <a:extLst>
              <a:ext uri="{FF2B5EF4-FFF2-40B4-BE49-F238E27FC236}">
                <a16:creationId xmlns:a16="http://schemas.microsoft.com/office/drawing/2014/main" id="{AC3095AA-3F9C-4E51-B97F-CDD8612AFD55}"/>
              </a:ext>
            </a:extLst>
          </p:cNvPr>
          <p:cNvPicPr>
            <a:picLocks noChangeAspect="1"/>
          </p:cNvPicPr>
          <p:nvPr/>
        </p:nvPicPr>
        <p:blipFill>
          <a:blip r:embed="rId2"/>
          <a:stretch>
            <a:fillRect/>
          </a:stretch>
        </p:blipFill>
        <p:spPr>
          <a:xfrm>
            <a:off x="4539262" y="624631"/>
            <a:ext cx="6860336" cy="5546155"/>
          </a:xfrm>
          <a:prstGeom prst="rect">
            <a:avLst/>
          </a:prstGeom>
        </p:spPr>
      </p:pic>
      <p:pic>
        <p:nvPicPr>
          <p:cNvPr id="3" name="Obraz 2">
            <a:extLst>
              <a:ext uri="{FF2B5EF4-FFF2-40B4-BE49-F238E27FC236}">
                <a16:creationId xmlns:a16="http://schemas.microsoft.com/office/drawing/2014/main" id="{EEBA3E35-4078-4AF9-B7DF-D1CE4AC43787}"/>
              </a:ext>
            </a:extLst>
          </p:cNvPr>
          <p:cNvPicPr>
            <a:picLocks noChangeAspect="1"/>
          </p:cNvPicPr>
          <p:nvPr/>
        </p:nvPicPr>
        <p:blipFill>
          <a:blip r:embed="rId3"/>
          <a:stretch>
            <a:fillRect/>
          </a:stretch>
        </p:blipFill>
        <p:spPr>
          <a:xfrm>
            <a:off x="489706" y="2191109"/>
            <a:ext cx="3944542" cy="3122763"/>
          </a:xfrm>
          <a:prstGeom prst="rect">
            <a:avLst/>
          </a:prstGeom>
        </p:spPr>
      </p:pic>
    </p:spTree>
    <p:extLst>
      <p:ext uri="{BB962C8B-B14F-4D97-AF65-F5344CB8AC3E}">
        <p14:creationId xmlns:p14="http://schemas.microsoft.com/office/powerpoint/2010/main" val="2839707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
          </a:xfrm>
          <a:prstGeom prst="rect">
            <a:avLst/>
          </a:prstGeom>
          <a:noFill/>
        </p:spPr>
        <p:txBody>
          <a:bodyPr wrap="square" rtlCol="0">
            <a:spAutoFit/>
          </a:bodyPr>
          <a:lstStyle/>
          <a:p>
            <a:r>
              <a:rPr lang="pl-PL" sz="2800" b="1" dirty="0"/>
              <a:t>SARG</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pic>
        <p:nvPicPr>
          <p:cNvPr id="4" name="Obraz 3">
            <a:extLst>
              <a:ext uri="{FF2B5EF4-FFF2-40B4-BE49-F238E27FC236}">
                <a16:creationId xmlns:a16="http://schemas.microsoft.com/office/drawing/2014/main" id="{C0584E7D-A664-48CE-8705-57BFFAD31765}"/>
              </a:ext>
            </a:extLst>
          </p:cNvPr>
          <p:cNvPicPr>
            <a:picLocks noChangeAspect="1"/>
          </p:cNvPicPr>
          <p:nvPr/>
        </p:nvPicPr>
        <p:blipFill>
          <a:blip r:embed="rId2"/>
          <a:stretch>
            <a:fillRect/>
          </a:stretch>
        </p:blipFill>
        <p:spPr>
          <a:xfrm>
            <a:off x="5147197" y="624631"/>
            <a:ext cx="5716546" cy="5616928"/>
          </a:xfrm>
          <a:prstGeom prst="rect">
            <a:avLst/>
          </a:prstGeom>
        </p:spPr>
      </p:pic>
      <p:pic>
        <p:nvPicPr>
          <p:cNvPr id="5" name="Obraz 4">
            <a:extLst>
              <a:ext uri="{FF2B5EF4-FFF2-40B4-BE49-F238E27FC236}">
                <a16:creationId xmlns:a16="http://schemas.microsoft.com/office/drawing/2014/main" id="{0F03FBE0-0AA5-4018-9B88-37C53D747EE0}"/>
              </a:ext>
            </a:extLst>
          </p:cNvPr>
          <p:cNvPicPr>
            <a:picLocks noChangeAspect="1"/>
          </p:cNvPicPr>
          <p:nvPr/>
        </p:nvPicPr>
        <p:blipFill>
          <a:blip r:embed="rId3"/>
          <a:stretch>
            <a:fillRect/>
          </a:stretch>
        </p:blipFill>
        <p:spPr>
          <a:xfrm>
            <a:off x="489706" y="2984740"/>
            <a:ext cx="4290971" cy="2343748"/>
          </a:xfrm>
          <a:prstGeom prst="rect">
            <a:avLst/>
          </a:prstGeom>
        </p:spPr>
      </p:pic>
    </p:spTree>
    <p:extLst>
      <p:ext uri="{BB962C8B-B14F-4D97-AF65-F5344CB8AC3E}">
        <p14:creationId xmlns:p14="http://schemas.microsoft.com/office/powerpoint/2010/main" val="317377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Understanding</a:t>
            </a:r>
            <a:r>
              <a:rPr lang="pl-PL" dirty="0"/>
              <a:t> </a:t>
            </a:r>
            <a:r>
              <a:rPr lang="pl-PL" dirty="0" err="1"/>
              <a:t>Statistics</a:t>
            </a:r>
            <a:endParaRPr lang="pl-PL" dirty="0"/>
          </a:p>
        </p:txBody>
      </p:sp>
      <p:sp>
        <p:nvSpPr>
          <p:cNvPr id="3" name="Symbol zastępczy zawartości 2"/>
          <p:cNvSpPr>
            <a:spLocks noGrp="1"/>
          </p:cNvSpPr>
          <p:nvPr>
            <p:ph idx="1"/>
          </p:nvPr>
        </p:nvSpPr>
        <p:spPr/>
        <p:txBody>
          <a:bodyPr/>
          <a:lstStyle/>
          <a:p>
            <a:r>
              <a:rPr lang="pl-PL" dirty="0"/>
              <a:t>Auto-</a:t>
            </a:r>
            <a:r>
              <a:rPr lang="pl-PL" dirty="0" err="1"/>
              <a:t>Created</a:t>
            </a:r>
            <a:r>
              <a:rPr lang="pl-PL" dirty="0"/>
              <a:t> </a:t>
            </a:r>
            <a:r>
              <a:rPr lang="pl-PL" dirty="0" err="1"/>
              <a:t>Statistics</a:t>
            </a:r>
            <a:endParaRPr lang="pl-PL" dirty="0"/>
          </a:p>
          <a:p>
            <a:r>
              <a:rPr lang="pl-PL" dirty="0" err="1"/>
              <a:t>Manually</a:t>
            </a:r>
            <a:r>
              <a:rPr lang="pl-PL" dirty="0"/>
              <a:t> </a:t>
            </a:r>
            <a:r>
              <a:rPr lang="pl-PL" dirty="0" err="1"/>
              <a:t>Maintaining</a:t>
            </a:r>
            <a:r>
              <a:rPr lang="pl-PL" dirty="0"/>
              <a:t> </a:t>
            </a:r>
            <a:r>
              <a:rPr lang="pl-PL" dirty="0" err="1"/>
              <a:t>Statistics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23</a:t>
            </a:fld>
            <a:endParaRPr lang="en-US" dirty="0"/>
          </a:p>
        </p:txBody>
      </p:sp>
      <p:sp>
        <p:nvSpPr>
          <p:cNvPr id="5" name="Symbol zastępczy stopki 4"/>
          <p:cNvSpPr>
            <a:spLocks noGrp="1"/>
          </p:cNvSpPr>
          <p:nvPr>
            <p:ph type="ftr" sz="quarter" idx="11"/>
          </p:nvPr>
        </p:nvSpPr>
        <p:spPr/>
        <p:txBody>
          <a:bodyPr/>
          <a:lstStyle/>
          <a:p>
            <a:r>
              <a:rPr lang="en-US" dirty="0"/>
              <a:t>T.Kostyrka - T-SQL Programming</a:t>
            </a:r>
          </a:p>
        </p:txBody>
      </p:sp>
    </p:spTree>
    <p:extLst>
      <p:ext uri="{BB962C8B-B14F-4D97-AF65-F5344CB8AC3E}">
        <p14:creationId xmlns:p14="http://schemas.microsoft.com/office/powerpoint/2010/main" val="33635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954655"/>
          </a:xfrm>
          <a:prstGeom prst="rect">
            <a:avLst/>
          </a:prstGeom>
          <a:noFill/>
        </p:spPr>
        <p:txBody>
          <a:bodyPr wrap="square" rtlCol="0">
            <a:spAutoFit/>
          </a:bodyPr>
          <a:lstStyle/>
          <a:p>
            <a:r>
              <a:rPr lang="pl-PL" sz="2800" b="1" dirty="0" err="1"/>
              <a:t>Statistics</a:t>
            </a:r>
            <a:endParaRPr lang="en-US" sz="2800" b="1" dirty="0"/>
          </a:p>
          <a:p>
            <a:endParaRPr lang="en-US" dirty="0"/>
          </a:p>
          <a:p>
            <a:r>
              <a:rPr lang="en-US" dirty="0"/>
              <a:t>Statistics refers to the statistical </a:t>
            </a:r>
            <a:r>
              <a:rPr lang="en-US" b="1" dirty="0"/>
              <a:t>information about the distribution of values in one or more columns </a:t>
            </a:r>
            <a:r>
              <a:rPr lang="en-US" dirty="0"/>
              <a:t>of a table or an index. The SQL Server Query Optimizer uses this statistical information to estimate the cardinality, or number of rows, in the query result to be returned, which enables the SQL Server Query Optimizer to create a high-quality query execution plan. For example, based on these statistical information SQL Server Query Optimizer might decide whether to use the index seek operator or a more resource-intensive index scan operator in order to provide optimal query performance.</a:t>
            </a:r>
            <a:endParaRPr lang="pl-PL" dirty="0"/>
          </a:p>
          <a:p>
            <a:endParaRPr lang="pl-PL" sz="1600" b="1" dirty="0"/>
          </a:p>
          <a:p>
            <a:r>
              <a:rPr lang="pl-PL" sz="1600" dirty="0">
                <a:hlinkClick r:id="rId2"/>
              </a:rPr>
              <a:t>https://www.databasejournal.com/features/mssql/importance-of-statistics-and-how-it-works-in-sql-server-part-1.html</a:t>
            </a:r>
            <a:endParaRPr lang="pl-PL" sz="1600"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93582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847755"/>
          </a:xfrm>
          <a:prstGeom prst="rect">
            <a:avLst/>
          </a:prstGeom>
          <a:noFill/>
        </p:spPr>
        <p:txBody>
          <a:bodyPr wrap="square" rtlCol="0">
            <a:spAutoFit/>
          </a:bodyPr>
          <a:lstStyle/>
          <a:p>
            <a:r>
              <a:rPr lang="pl-PL" sz="2800" b="1" dirty="0"/>
              <a:t>Auto-</a:t>
            </a:r>
            <a:r>
              <a:rPr lang="pl-PL" sz="2800" b="1" dirty="0" err="1"/>
              <a:t>Created</a:t>
            </a:r>
            <a:r>
              <a:rPr lang="pl-PL" sz="2800" b="1" dirty="0"/>
              <a:t> </a:t>
            </a:r>
            <a:r>
              <a:rPr lang="pl-PL" sz="2800" b="1" dirty="0" err="1"/>
              <a:t>Statistics</a:t>
            </a:r>
            <a:endParaRPr lang="en-US" sz="2800" b="1" dirty="0"/>
          </a:p>
          <a:p>
            <a:endParaRPr lang="en-US" dirty="0"/>
          </a:p>
          <a:p>
            <a:r>
              <a:rPr lang="en-US" dirty="0"/>
              <a:t>By default, SQL Server creates statistics automatically. SQL Server creates statistics for each</a:t>
            </a:r>
          </a:p>
          <a:p>
            <a:r>
              <a:rPr lang="en-US" dirty="0"/>
              <a:t>index, and for single columns used as searchable arguments in queries. There are three database</a:t>
            </a:r>
          </a:p>
          <a:p>
            <a:r>
              <a:rPr lang="en-US" dirty="0"/>
              <a:t>options that influence the automatic creation of the statistics:</a:t>
            </a:r>
            <a:endParaRPr lang="pl-PL" dirty="0"/>
          </a:p>
          <a:p>
            <a:endParaRPr lang="en-US" dirty="0"/>
          </a:p>
          <a:p>
            <a:r>
              <a:rPr lang="en-US" sz="1600" b="1" dirty="0">
                <a:highlight>
                  <a:srgbClr val="FFFF00"/>
                </a:highlight>
              </a:rPr>
              <a:t>AUTO_CREATE_STATISTICS</a:t>
            </a:r>
            <a:endParaRPr lang="pl-PL" sz="1600" b="1" dirty="0">
              <a:highlight>
                <a:srgbClr val="FFFF00"/>
              </a:highlight>
            </a:endParaRPr>
          </a:p>
          <a:p>
            <a:r>
              <a:rPr lang="en-US" sz="1600" dirty="0"/>
              <a:t>When this option is set to on, SQL Server creates statistics</a:t>
            </a:r>
            <a:r>
              <a:rPr lang="pl-PL" sz="1600" dirty="0"/>
              <a:t> </a:t>
            </a:r>
            <a:r>
              <a:rPr lang="en-US" sz="1600" dirty="0"/>
              <a:t>automatically. </a:t>
            </a:r>
            <a:r>
              <a:rPr lang="en-US" sz="1600" b="1" dirty="0"/>
              <a:t>This option is on by default</a:t>
            </a:r>
            <a:r>
              <a:rPr lang="en-US" sz="1600" dirty="0"/>
              <a:t>, and you should leave this option on in</a:t>
            </a:r>
            <a:r>
              <a:rPr lang="pl-PL" sz="1600" dirty="0"/>
              <a:t> </a:t>
            </a:r>
            <a:r>
              <a:rPr lang="en-US" sz="1600" dirty="0"/>
              <a:t>the vast majority of cases.</a:t>
            </a:r>
            <a:endParaRPr lang="pl-PL" sz="1600" dirty="0"/>
          </a:p>
          <a:p>
            <a:endParaRPr lang="en-US" sz="1600" dirty="0"/>
          </a:p>
          <a:p>
            <a:r>
              <a:rPr lang="en-US" sz="1600" b="1" dirty="0">
                <a:highlight>
                  <a:srgbClr val="FFFF00"/>
                </a:highlight>
              </a:rPr>
              <a:t>AUTO_UPDATE_STATISTICS</a:t>
            </a:r>
            <a:endParaRPr lang="pl-PL" sz="1600" b="1" dirty="0">
              <a:highlight>
                <a:srgbClr val="FFFF00"/>
              </a:highlight>
            </a:endParaRPr>
          </a:p>
          <a:p>
            <a:r>
              <a:rPr lang="en-US" sz="1600" dirty="0"/>
              <a:t>This option, when turned on, enables SQL Server to automatically</a:t>
            </a:r>
            <a:r>
              <a:rPr lang="pl-PL" sz="1600" dirty="0"/>
              <a:t> </a:t>
            </a:r>
            <a:r>
              <a:rPr lang="en-US" sz="1600" dirty="0"/>
              <a:t>update statistics when there are enough changes in the underlying tables</a:t>
            </a:r>
            <a:r>
              <a:rPr lang="pl-PL" sz="1600" dirty="0"/>
              <a:t> </a:t>
            </a:r>
            <a:r>
              <a:rPr lang="en-US" sz="1600" dirty="0"/>
              <a:t>and indexes. With this option on, SQL Server also updates an out-of-date statistic</a:t>
            </a:r>
            <a:r>
              <a:rPr lang="pl-PL" sz="1600" dirty="0"/>
              <a:t> </a:t>
            </a:r>
            <a:r>
              <a:rPr lang="en-US" sz="1600" dirty="0"/>
              <a:t>during query optimization. SQL Server checks for outdated statistics before compiling</a:t>
            </a:r>
            <a:r>
              <a:rPr lang="pl-PL" sz="1600" dirty="0"/>
              <a:t> </a:t>
            </a:r>
            <a:r>
              <a:rPr lang="en-US" sz="1600" dirty="0"/>
              <a:t>a query and before executing a cached query. </a:t>
            </a:r>
            <a:r>
              <a:rPr lang="en-US" sz="1600" b="1" dirty="0"/>
              <a:t>In general, you should leave this option</a:t>
            </a:r>
            <a:r>
              <a:rPr lang="pl-PL" sz="1600" b="1" dirty="0"/>
              <a:t> </a:t>
            </a:r>
            <a:r>
              <a:rPr lang="en-US" sz="1600" b="1" dirty="0"/>
              <a:t>turned on</a:t>
            </a:r>
            <a:r>
              <a:rPr lang="en-US" sz="1600" dirty="0"/>
              <a:t>.</a:t>
            </a:r>
            <a:endParaRPr lang="pl-PL" sz="1600" dirty="0"/>
          </a:p>
          <a:p>
            <a:endParaRPr lang="en-US" sz="1600" dirty="0"/>
          </a:p>
          <a:p>
            <a:r>
              <a:rPr lang="en-US" sz="1600" b="1" dirty="0">
                <a:highlight>
                  <a:srgbClr val="FFFF00"/>
                </a:highlight>
              </a:rPr>
              <a:t>AUTO_UPDATE_STATISTICS _ASYNC</a:t>
            </a:r>
            <a:endParaRPr lang="pl-PL" sz="1600" b="1" dirty="0">
              <a:highlight>
                <a:srgbClr val="FFFF00"/>
              </a:highlight>
            </a:endParaRPr>
          </a:p>
          <a:p>
            <a:r>
              <a:rPr lang="en-US" sz="1600" dirty="0"/>
              <a:t>This option determines whether SQL Server</a:t>
            </a:r>
            <a:r>
              <a:rPr lang="pl-PL" sz="1600" dirty="0"/>
              <a:t> </a:t>
            </a:r>
            <a:r>
              <a:rPr lang="en-US" sz="1600" dirty="0"/>
              <a:t>uses synchronous or asynchronous statistics updates during query</a:t>
            </a:r>
            <a:r>
              <a:rPr lang="pl-PL" sz="1600" dirty="0"/>
              <a:t> </a:t>
            </a:r>
            <a:r>
              <a:rPr lang="en-US" sz="1600" dirty="0"/>
              <a:t>optimization. If the</a:t>
            </a:r>
            <a:r>
              <a:rPr lang="pl-PL" sz="1600" dirty="0"/>
              <a:t> </a:t>
            </a:r>
            <a:r>
              <a:rPr lang="en-US" sz="1600" dirty="0"/>
              <a:t>statistics are updated asynchronously, SQL Server cannot use them for the optimization</a:t>
            </a:r>
            <a:r>
              <a:rPr lang="pl-PL" sz="1600" dirty="0"/>
              <a:t> </a:t>
            </a:r>
            <a:r>
              <a:rPr lang="en-US" sz="1600" dirty="0"/>
              <a:t>of the query that triggered the update; however, SQL Server does not wait for the</a:t>
            </a:r>
            <a:r>
              <a:rPr lang="pl-PL" sz="1600" dirty="0"/>
              <a:t> </a:t>
            </a:r>
            <a:r>
              <a:rPr lang="en-US" sz="1600" dirty="0"/>
              <a:t>statistics update during the optimization phase. </a:t>
            </a:r>
            <a:r>
              <a:rPr lang="en-US" sz="1600" b="1" dirty="0"/>
              <a:t>You should turn this option on only if</a:t>
            </a:r>
            <a:r>
              <a:rPr lang="pl-PL" sz="1600" b="1" dirty="0"/>
              <a:t> </a:t>
            </a:r>
            <a:r>
              <a:rPr lang="en-US" sz="1600" b="1" dirty="0"/>
              <a:t>your queries wait for synchronous updates of statistics too frequently and this causes</a:t>
            </a:r>
            <a:r>
              <a:rPr lang="pl-PL" sz="1600" b="1" dirty="0"/>
              <a:t> </a:t>
            </a:r>
            <a:r>
              <a:rPr lang="en-US" sz="1600" b="1" dirty="0"/>
              <a:t>performance problems.</a:t>
            </a:r>
            <a:endParaRPr lang="pl-PL" sz="1600" b="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1419433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a:t>Auto-</a:t>
            </a:r>
            <a:r>
              <a:rPr lang="pl-PL" sz="2800" b="1" dirty="0" err="1"/>
              <a:t>Created</a:t>
            </a:r>
            <a:r>
              <a:rPr lang="pl-PL" sz="2800" b="1" dirty="0"/>
              <a:t> </a:t>
            </a:r>
            <a:r>
              <a:rPr lang="pl-PL" sz="2800" b="1" dirty="0" err="1"/>
              <a:t>Statistics</a:t>
            </a:r>
            <a:endParaRPr lang="en-US" sz="2800" b="1" dirty="0"/>
          </a:p>
          <a:p>
            <a:endParaRPr lang="en-US" dirty="0"/>
          </a:p>
          <a:p>
            <a:r>
              <a:rPr lang="en-US" dirty="0"/>
              <a:t>Each statistics object is stored in a </a:t>
            </a:r>
            <a:r>
              <a:rPr lang="en-US" b="1" dirty="0"/>
              <a:t>statistics binary large object </a:t>
            </a:r>
            <a:r>
              <a:rPr lang="en-US" dirty="0"/>
              <a:t>and is created on one or</a:t>
            </a:r>
            <a:r>
              <a:rPr lang="pl-PL" dirty="0"/>
              <a:t> </a:t>
            </a:r>
            <a:r>
              <a:rPr lang="en-US" dirty="0"/>
              <a:t>more columns. The statistics include a histogram with the distribution of values in the first</a:t>
            </a:r>
            <a:r>
              <a:rPr lang="pl-PL" dirty="0"/>
              <a:t> </a:t>
            </a:r>
            <a:r>
              <a:rPr lang="en-US" dirty="0"/>
              <a:t>column. Statistics objects on multiple columns store additional statistical information about</a:t>
            </a:r>
            <a:r>
              <a:rPr lang="pl-PL" dirty="0"/>
              <a:t> </a:t>
            </a:r>
            <a:r>
              <a:rPr lang="en-US" dirty="0"/>
              <a:t>the correlation of values among the columns. These correlation statistics are also called densities.</a:t>
            </a:r>
            <a:endParaRPr lang="pl-PL" dirty="0"/>
          </a:p>
          <a:p>
            <a:endParaRPr lang="en-US" dirty="0"/>
          </a:p>
          <a:p>
            <a:r>
              <a:rPr lang="en-US" dirty="0"/>
              <a:t>They are derived from the number of distinct rows of combinations of values of columns</a:t>
            </a:r>
            <a:r>
              <a:rPr lang="pl-PL" dirty="0"/>
              <a:t> </a:t>
            </a:r>
            <a:r>
              <a:rPr lang="en-US" dirty="0"/>
              <a:t>of a composite index.</a:t>
            </a:r>
            <a:endParaRPr lang="pl-PL" dirty="0"/>
          </a:p>
          <a:p>
            <a:endParaRPr lang="en-US" dirty="0"/>
          </a:p>
          <a:p>
            <a:r>
              <a:rPr lang="en-US" dirty="0"/>
              <a:t>There is a limit for the number of steps in histograms. </a:t>
            </a:r>
            <a:r>
              <a:rPr lang="en-US" b="1" dirty="0"/>
              <a:t>A statistic can have maximally 200</a:t>
            </a:r>
            <a:r>
              <a:rPr lang="pl-PL" b="1" dirty="0"/>
              <a:t> </a:t>
            </a:r>
            <a:r>
              <a:rPr lang="en-US" b="1" dirty="0"/>
              <a:t>steps</a:t>
            </a:r>
            <a:r>
              <a:rPr lang="en-US" dirty="0"/>
              <a:t>. The statistics object also includes a header with metadata about the statistics, and a</a:t>
            </a:r>
            <a:r>
              <a:rPr lang="pl-PL" dirty="0"/>
              <a:t> </a:t>
            </a:r>
            <a:r>
              <a:rPr lang="en-US" dirty="0"/>
              <a:t>density vector to measure cross-column correlation. SQL Server computes an estimated </a:t>
            </a:r>
            <a:r>
              <a:rPr lang="en-US" dirty="0" err="1"/>
              <a:t>num</a:t>
            </a:r>
            <a:r>
              <a:rPr lang="pl-PL" dirty="0"/>
              <a:t>b</a:t>
            </a:r>
            <a:r>
              <a:rPr lang="en-US" dirty="0" err="1"/>
              <a:t>er</a:t>
            </a:r>
            <a:r>
              <a:rPr lang="pl-PL" dirty="0"/>
              <a:t> </a:t>
            </a:r>
            <a:r>
              <a:rPr lang="en-US" dirty="0"/>
              <a:t>of rows that a query returns, or a cardinality estimate, with any of the data in the statistics</a:t>
            </a:r>
            <a:r>
              <a:rPr lang="pl-PL" dirty="0"/>
              <a:t> </a:t>
            </a:r>
            <a:r>
              <a:rPr lang="en-US" dirty="0"/>
              <a:t>object.</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264152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err="1"/>
              <a:t>Manually</a:t>
            </a:r>
            <a:r>
              <a:rPr lang="pl-PL" sz="2800" b="1" dirty="0"/>
              <a:t> </a:t>
            </a:r>
            <a:r>
              <a:rPr lang="pl-PL" sz="2800" b="1" dirty="0" err="1"/>
              <a:t>Maintaining</a:t>
            </a:r>
            <a:r>
              <a:rPr lang="pl-PL" sz="2800" b="1" dirty="0"/>
              <a:t> </a:t>
            </a:r>
            <a:r>
              <a:rPr lang="pl-PL" sz="2800" b="1" dirty="0" err="1"/>
              <a:t>Statistics</a:t>
            </a:r>
            <a:endParaRPr lang="en-US" sz="2800" b="1" dirty="0"/>
          </a:p>
          <a:p>
            <a:endParaRPr lang="en-US" dirty="0"/>
          </a:p>
          <a:p>
            <a:r>
              <a:rPr lang="en-US" dirty="0"/>
              <a:t>There are only a few possible reasons to create statistics manually. </a:t>
            </a:r>
            <a:endParaRPr lang="pl-PL" dirty="0"/>
          </a:p>
          <a:p>
            <a:endParaRPr lang="pl-PL" dirty="0"/>
          </a:p>
          <a:p>
            <a:r>
              <a:rPr lang="en-US" dirty="0"/>
              <a:t>One example is when a</a:t>
            </a:r>
            <a:r>
              <a:rPr lang="pl-PL" dirty="0"/>
              <a:t> </a:t>
            </a:r>
            <a:r>
              <a:rPr lang="en-US" dirty="0"/>
              <a:t>query predicate contains multiple columns that have </a:t>
            </a:r>
            <a:r>
              <a:rPr lang="en-US" b="1" dirty="0"/>
              <a:t>cross-column relationships</a:t>
            </a:r>
            <a:r>
              <a:rPr lang="en-US" dirty="0"/>
              <a:t>; statistics on</a:t>
            </a:r>
            <a:r>
              <a:rPr lang="pl-PL" dirty="0"/>
              <a:t> </a:t>
            </a:r>
            <a:r>
              <a:rPr lang="en-US" dirty="0"/>
              <a:t>the multiple columns can help improve the query plan. Statistics on multiple columns contain</a:t>
            </a:r>
            <a:r>
              <a:rPr lang="pl-PL" dirty="0"/>
              <a:t> </a:t>
            </a:r>
            <a:r>
              <a:rPr lang="en-US" dirty="0"/>
              <a:t>cross-column densities that are not available in single-column statistics. However, if the columns</a:t>
            </a:r>
            <a:r>
              <a:rPr lang="pl-PL" dirty="0"/>
              <a:t> </a:t>
            </a:r>
            <a:r>
              <a:rPr lang="en-US" dirty="0"/>
              <a:t>are already in the same index, the multicolumn statistics object already exists, so you</a:t>
            </a:r>
            <a:r>
              <a:rPr lang="pl-PL" dirty="0"/>
              <a:t> </a:t>
            </a:r>
            <a:r>
              <a:rPr lang="en-US" dirty="0"/>
              <a:t>should not create an additional one manually.</a:t>
            </a:r>
            <a:endParaRPr lang="pl-PL" dirty="0"/>
          </a:p>
          <a:p>
            <a:endParaRPr lang="en-US" dirty="0"/>
          </a:p>
          <a:p>
            <a:r>
              <a:rPr lang="en-US" dirty="0"/>
              <a:t>Similarly to filtered indexes, you can also create </a:t>
            </a:r>
            <a:r>
              <a:rPr lang="en-US" b="1" dirty="0"/>
              <a:t>filtered statistics</a:t>
            </a:r>
            <a:r>
              <a:rPr lang="en-US" dirty="0"/>
              <a:t>. </a:t>
            </a:r>
            <a:endParaRPr lang="pl-PL" dirty="0"/>
          </a:p>
          <a:p>
            <a:endParaRPr lang="pl-PL" dirty="0"/>
          </a:p>
          <a:p>
            <a:r>
              <a:rPr lang="en-US" dirty="0"/>
              <a:t>Statistics created by SQL</a:t>
            </a:r>
            <a:r>
              <a:rPr lang="pl-PL" dirty="0"/>
              <a:t> </a:t>
            </a:r>
            <a:r>
              <a:rPr lang="en-US" dirty="0"/>
              <a:t>Server automatically are always created on all rows of a table. If queries frequently select from</a:t>
            </a:r>
            <a:r>
              <a:rPr lang="pl-PL" dirty="0"/>
              <a:t> </a:t>
            </a:r>
            <a:r>
              <a:rPr lang="en-US" dirty="0"/>
              <a:t>a subset of rows that has a unique data distribution, filtered statistics can improve query plans.</a:t>
            </a:r>
            <a:r>
              <a:rPr lang="pl-PL" dirty="0"/>
              <a:t> </a:t>
            </a:r>
            <a:r>
              <a:rPr lang="en-US" dirty="0"/>
              <a:t>Sometimes you can get a warning in the execution plan that a particular statistic is missing.</a:t>
            </a:r>
            <a:r>
              <a:rPr lang="pl-PL" dirty="0"/>
              <a:t> </a:t>
            </a:r>
            <a:r>
              <a:rPr lang="en-US" dirty="0"/>
              <a:t>You can create this statistic manually. However, before creating it manually, you should verify</a:t>
            </a:r>
            <a:r>
              <a:rPr lang="pl-PL" dirty="0"/>
              <a:t> </a:t>
            </a:r>
            <a:r>
              <a:rPr lang="en-US" dirty="0"/>
              <a:t>that AUTO_CREATE_STATISTICS and AUTO_UPDATE_STATISTICS database options are on and</a:t>
            </a:r>
            <a:r>
              <a:rPr lang="pl-PL" dirty="0"/>
              <a:t> </a:t>
            </a:r>
            <a:r>
              <a:rPr lang="en-US" dirty="0"/>
              <a:t>that the database is not read-only. If the database is read-only, the Query Optimizer cannot</a:t>
            </a:r>
            <a:r>
              <a:rPr lang="pl-PL" dirty="0"/>
              <a:t> </a:t>
            </a:r>
            <a:r>
              <a:rPr lang="en-US" dirty="0"/>
              <a:t>save statistics.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277144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955203"/>
          </a:xfrm>
          <a:prstGeom prst="rect">
            <a:avLst/>
          </a:prstGeom>
          <a:noFill/>
        </p:spPr>
        <p:txBody>
          <a:bodyPr wrap="square" rtlCol="0">
            <a:spAutoFit/>
          </a:bodyPr>
          <a:lstStyle/>
          <a:p>
            <a:r>
              <a:rPr lang="pl-PL" sz="2800" b="1" dirty="0" err="1"/>
              <a:t>Manually</a:t>
            </a:r>
            <a:r>
              <a:rPr lang="pl-PL" sz="2800" b="1" dirty="0"/>
              <a:t> </a:t>
            </a:r>
            <a:r>
              <a:rPr lang="pl-PL" sz="2800" b="1" dirty="0" err="1"/>
              <a:t>Maintaining</a:t>
            </a:r>
            <a:r>
              <a:rPr lang="pl-PL" sz="2800" b="1" dirty="0"/>
              <a:t> </a:t>
            </a:r>
            <a:r>
              <a:rPr lang="pl-PL" sz="2800" b="1" dirty="0" err="1"/>
              <a:t>Statistics</a:t>
            </a:r>
            <a:endParaRPr lang="en-US" sz="2800" b="1" dirty="0"/>
          </a:p>
          <a:p>
            <a:endParaRPr lang="en-US" dirty="0"/>
          </a:p>
          <a:p>
            <a:r>
              <a:rPr lang="en-US" dirty="0"/>
              <a:t>Consider updating statistics manually in the following circumstances:</a:t>
            </a:r>
            <a:endParaRPr lang="pl-PL" dirty="0"/>
          </a:p>
          <a:p>
            <a:endParaRPr lang="en-US" dirty="0"/>
          </a:p>
          <a:p>
            <a:pPr marL="285750" indent="-285750">
              <a:buFont typeface="Arial" panose="020B0604020202020204" pitchFamily="34" charset="0"/>
              <a:buChar char="•"/>
            </a:pPr>
            <a:r>
              <a:rPr lang="en-US" b="1" dirty="0"/>
              <a:t>When query execution times are slow, and you know that the queries are written correctly</a:t>
            </a:r>
            <a:r>
              <a:rPr lang="pl-PL" b="1" dirty="0"/>
              <a:t> </a:t>
            </a:r>
            <a:r>
              <a:rPr lang="en-US" b="1" dirty="0"/>
              <a:t>and supported with appropriate indexes. </a:t>
            </a:r>
            <a:r>
              <a:rPr lang="en-US" dirty="0"/>
              <a:t>Before you use query hints, update the</a:t>
            </a:r>
            <a:r>
              <a:rPr lang="pl-PL" dirty="0"/>
              <a:t> </a:t>
            </a:r>
            <a:r>
              <a:rPr lang="en-US" dirty="0"/>
              <a:t>statistics. SQL Server does not consider using the index with outdated statistics. Check</a:t>
            </a:r>
            <a:r>
              <a:rPr lang="pl-PL" dirty="0"/>
              <a:t> </a:t>
            </a:r>
            <a:r>
              <a:rPr lang="en-US" dirty="0"/>
              <a:t>also whether auto-updating statistics is turned off for the database.</a:t>
            </a:r>
          </a:p>
          <a:p>
            <a:pPr marL="285750" indent="-285750">
              <a:buFont typeface="Arial" panose="020B0604020202020204" pitchFamily="34" charset="0"/>
              <a:buChar char="•"/>
            </a:pPr>
            <a:r>
              <a:rPr lang="en-US" b="1" dirty="0"/>
              <a:t>When insert operations occur on ascending or descending key columns. </a:t>
            </a:r>
            <a:r>
              <a:rPr lang="en-US" dirty="0"/>
              <a:t>Statistics are</a:t>
            </a:r>
            <a:r>
              <a:rPr lang="pl-PL" dirty="0"/>
              <a:t> </a:t>
            </a:r>
            <a:r>
              <a:rPr lang="en-US" dirty="0"/>
              <a:t>not updated for every single row; therefore, the number of rows inserted might be too</a:t>
            </a:r>
            <a:r>
              <a:rPr lang="pl-PL" dirty="0"/>
              <a:t> </a:t>
            </a:r>
            <a:r>
              <a:rPr lang="en-US" dirty="0"/>
              <a:t>small to trigger a statistics update. If queries select from the recently added rows, the</a:t>
            </a:r>
            <a:r>
              <a:rPr lang="pl-PL" dirty="0"/>
              <a:t> </a:t>
            </a:r>
            <a:r>
              <a:rPr lang="en-US" dirty="0"/>
              <a:t>current statistics might not have cardinality estimates for these new values. In addition,</a:t>
            </a:r>
            <a:r>
              <a:rPr lang="pl-PL" dirty="0"/>
              <a:t> </a:t>
            </a:r>
            <a:r>
              <a:rPr lang="en-US" dirty="0"/>
              <a:t>bulk inserting rows to a table or truncating a table can change the distribution of data</a:t>
            </a:r>
            <a:r>
              <a:rPr lang="pl-PL" dirty="0"/>
              <a:t> </a:t>
            </a:r>
            <a:r>
              <a:rPr lang="en-US" dirty="0"/>
              <a:t>a lot. Queries executed immediately after these operations might get a suboptimal</a:t>
            </a:r>
            <a:r>
              <a:rPr lang="pl-PL" dirty="0"/>
              <a:t> </a:t>
            </a:r>
            <a:r>
              <a:rPr lang="en-US" dirty="0"/>
              <a:t>execution plan because the statistics were not updated automatically yet.</a:t>
            </a:r>
            <a:endParaRPr lang="pl-PL" dirty="0"/>
          </a:p>
          <a:p>
            <a:pPr marL="285750" indent="-285750">
              <a:buFont typeface="Arial" panose="020B0604020202020204" pitchFamily="34" charset="0"/>
              <a:buChar char="•"/>
            </a:pPr>
            <a:r>
              <a:rPr lang="en-US" b="1" dirty="0"/>
              <a:t>After an upgrade from a previous version of SQL Server. </a:t>
            </a:r>
            <a:r>
              <a:rPr lang="en-US" dirty="0"/>
              <a:t>Statistics information can</a:t>
            </a:r>
            <a:r>
              <a:rPr lang="pl-PL" dirty="0"/>
              <a:t> </a:t>
            </a:r>
            <a:r>
              <a:rPr lang="en-US" dirty="0"/>
              <a:t>change with a new version of SQL Server; to be on the safe side, you should update the</a:t>
            </a:r>
            <a:r>
              <a:rPr lang="pl-PL" dirty="0"/>
              <a:t> </a:t>
            </a:r>
            <a:r>
              <a:rPr lang="en-US" dirty="0"/>
              <a:t>statistics for the upgraded databases.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249174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5539978"/>
          </a:xfrm>
          <a:prstGeom prst="rect">
            <a:avLst/>
          </a:prstGeom>
          <a:noFill/>
        </p:spPr>
        <p:txBody>
          <a:bodyPr wrap="square" rtlCol="0">
            <a:spAutoFit/>
          </a:bodyPr>
          <a:lstStyle/>
          <a:p>
            <a:r>
              <a:rPr lang="pl-PL" sz="2800" b="1" dirty="0" err="1"/>
              <a:t>Files</a:t>
            </a:r>
            <a:endParaRPr lang="en-US" sz="2800" b="1" dirty="0"/>
          </a:p>
          <a:p>
            <a:endParaRPr lang="en-US" dirty="0"/>
          </a:p>
          <a:p>
            <a:r>
              <a:rPr lang="en-US" dirty="0"/>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endParaRPr lang="pl-PL" dirty="0"/>
          </a:p>
          <a:p>
            <a:endParaRPr lang="pl-PL" dirty="0"/>
          </a:p>
          <a:p>
            <a:r>
              <a:rPr lang="en-US" b="1" dirty="0"/>
              <a:t>Primary</a:t>
            </a:r>
          </a:p>
          <a:p>
            <a:r>
              <a:rPr lang="en-US" sz="1600" i="1" dirty="0"/>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a:t>
            </a:r>
            <a:r>
              <a:rPr lang="en-US" sz="1600" i="1" dirty="0" err="1"/>
              <a:t>mdf</a:t>
            </a:r>
            <a:r>
              <a:rPr lang="en-US" sz="1600" i="1" dirty="0"/>
              <a:t>. </a:t>
            </a:r>
            <a:endParaRPr lang="pl-PL" sz="1600" i="1" dirty="0"/>
          </a:p>
          <a:p>
            <a:endParaRPr lang="en-US" dirty="0"/>
          </a:p>
          <a:p>
            <a:r>
              <a:rPr lang="en-US" b="1" dirty="0"/>
              <a:t>Secondary</a:t>
            </a:r>
          </a:p>
          <a:p>
            <a:r>
              <a:rPr lang="en-US" sz="1600" i="1" dirty="0"/>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endParaRPr lang="pl-PL" sz="1600" i="1" dirty="0"/>
          </a:p>
          <a:p>
            <a:endParaRPr lang="en-US" dirty="0"/>
          </a:p>
          <a:p>
            <a:r>
              <a:rPr lang="en-US" b="1" dirty="0"/>
              <a:t>Transaction Log</a:t>
            </a:r>
          </a:p>
          <a:p>
            <a:r>
              <a:rPr lang="en-US" sz="1600" i="1" dirty="0"/>
              <a:t>The transaction log files hold the log information that is used to recover the database. There must be at least one log file for each database. The recommended file name extension for transaction logs is .</a:t>
            </a:r>
            <a:r>
              <a:rPr lang="en-US" sz="1600" i="1" dirty="0" err="1"/>
              <a:t>ldf</a:t>
            </a:r>
            <a:r>
              <a:rPr lang="en-US" sz="1600" i="1" dirty="0"/>
              <a:t>.</a:t>
            </a:r>
            <a:endParaRPr lang="pl-PL" sz="1600" i="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63830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0"/>
            <a:ext cx="7461598" cy="4678204"/>
          </a:xfrm>
          <a:prstGeom prst="rect">
            <a:avLst/>
          </a:prstGeom>
          <a:noFill/>
        </p:spPr>
        <p:txBody>
          <a:bodyPr wrap="square" rtlCol="0">
            <a:spAutoFit/>
          </a:bodyPr>
          <a:lstStyle/>
          <a:p>
            <a:r>
              <a:rPr lang="en-US" dirty="0"/>
              <a:t>The fundamental unit of data storage in SQL Server is the </a:t>
            </a:r>
            <a:r>
              <a:rPr lang="en-US" b="1" i="1" dirty="0"/>
              <a:t>page</a:t>
            </a:r>
            <a:r>
              <a:rPr lang="en-US" dirty="0"/>
              <a:t>. The disk space allocated to a data file (.</a:t>
            </a:r>
            <a:r>
              <a:rPr lang="en-US" dirty="0" err="1"/>
              <a:t>mdf</a:t>
            </a:r>
            <a:r>
              <a:rPr lang="en-US" dirty="0"/>
              <a:t> or . </a:t>
            </a:r>
            <a:r>
              <a:rPr lang="en-US" dirty="0" err="1"/>
              <a:t>ndf</a:t>
            </a:r>
            <a:r>
              <a:rPr lang="en-US" dirty="0"/>
              <a:t>) in a database is logically divided into pages numbered contiguously from 0 to n. Disk I/O operations are performed at the page level. That is, SQL Server reads or writes whole data pages.</a:t>
            </a:r>
            <a:endParaRPr lang="pl-PL" dirty="0"/>
          </a:p>
          <a:p>
            <a:endParaRPr lang="en-US" dirty="0"/>
          </a:p>
          <a:p>
            <a:r>
              <a:rPr lang="en-US" b="1" i="1" dirty="0"/>
              <a:t>Extents</a:t>
            </a:r>
            <a:r>
              <a:rPr lang="en-US" dirty="0"/>
              <a:t> are a collection of eight physically contiguous pages and are used to efficiently manage the pages. All pages are stored in extents.</a:t>
            </a:r>
            <a:endParaRPr lang="pl-PL" dirty="0"/>
          </a:p>
          <a:p>
            <a:endParaRPr lang="pl-PL" dirty="0"/>
          </a:p>
          <a:p>
            <a:r>
              <a:rPr lang="pl-PL" sz="2800" b="1" dirty="0" err="1"/>
              <a:t>Page</a:t>
            </a:r>
            <a:endParaRPr lang="pl-PL" sz="2800" b="1" dirty="0"/>
          </a:p>
          <a:p>
            <a:endParaRPr lang="pl-PL" dirty="0"/>
          </a:p>
          <a:p>
            <a:r>
              <a:rPr lang="en-US" dirty="0"/>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pic>
        <p:nvPicPr>
          <p:cNvPr id="4" name="Obraz 3">
            <a:extLst>
              <a:ext uri="{FF2B5EF4-FFF2-40B4-BE49-F238E27FC236}">
                <a16:creationId xmlns:a16="http://schemas.microsoft.com/office/drawing/2014/main" id="{BBA68949-F167-433C-A91D-53E7859C4ADC}"/>
              </a:ext>
            </a:extLst>
          </p:cNvPr>
          <p:cNvPicPr>
            <a:picLocks noChangeAspect="1"/>
          </p:cNvPicPr>
          <p:nvPr/>
        </p:nvPicPr>
        <p:blipFill>
          <a:blip r:embed="rId2"/>
          <a:stretch>
            <a:fillRect/>
          </a:stretch>
        </p:blipFill>
        <p:spPr>
          <a:xfrm>
            <a:off x="8158319" y="624630"/>
            <a:ext cx="3241279" cy="2648657"/>
          </a:xfrm>
          <a:prstGeom prst="rect">
            <a:avLst/>
          </a:prstGeom>
        </p:spPr>
      </p:pic>
    </p:spTree>
    <p:extLst>
      <p:ext uri="{BB962C8B-B14F-4D97-AF65-F5344CB8AC3E}">
        <p14:creationId xmlns:p14="http://schemas.microsoft.com/office/powerpoint/2010/main" val="161998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3293209"/>
          </a:xfrm>
          <a:prstGeom prst="rect">
            <a:avLst/>
          </a:prstGeom>
          <a:noFill/>
        </p:spPr>
        <p:txBody>
          <a:bodyPr wrap="square" rtlCol="0">
            <a:spAutoFit/>
          </a:bodyPr>
          <a:lstStyle/>
          <a:p>
            <a:r>
              <a:rPr lang="pl-PL" sz="2800" b="1" dirty="0" err="1"/>
              <a:t>Extent</a:t>
            </a:r>
            <a:endParaRPr lang="pl-PL" sz="2800" b="1" dirty="0"/>
          </a:p>
          <a:p>
            <a:endParaRPr lang="pl-PL" dirty="0"/>
          </a:p>
          <a:p>
            <a:r>
              <a:rPr lang="en-US" dirty="0"/>
              <a:t>Extents are the basic unit in which space is managed. An extent is eight physically contiguous pages, or 64 KB. This means SQL Server databases have 16 extents per megabyte.</a:t>
            </a:r>
            <a:endParaRPr lang="pl-PL" dirty="0"/>
          </a:p>
          <a:p>
            <a:endParaRPr lang="en-US" dirty="0"/>
          </a:p>
          <a:p>
            <a:r>
              <a:rPr lang="en-US" dirty="0"/>
              <a:t>SQL Server has two types of extents:</a:t>
            </a:r>
            <a:endParaRPr lang="pl-PL" dirty="0"/>
          </a:p>
          <a:p>
            <a:endParaRPr lang="en-US" dirty="0"/>
          </a:p>
          <a:p>
            <a:pPr marL="342900" indent="-342900">
              <a:buFont typeface="+mj-lt"/>
              <a:buAutoNum type="arabicPeriod"/>
            </a:pPr>
            <a:r>
              <a:rPr lang="en-US" b="1" dirty="0"/>
              <a:t>Uniform extents </a:t>
            </a:r>
            <a:r>
              <a:rPr lang="en-US" dirty="0"/>
              <a:t>are owned by a single object; all eight pages in the extent can only be used by the owning object.</a:t>
            </a:r>
          </a:p>
          <a:p>
            <a:pPr marL="342900" indent="-342900">
              <a:buFont typeface="+mj-lt"/>
              <a:buAutoNum type="arabicPeriod"/>
            </a:pPr>
            <a:r>
              <a:rPr lang="en-US" b="1" dirty="0"/>
              <a:t>Mixed extents </a:t>
            </a:r>
            <a:r>
              <a:rPr lang="en-US" dirty="0"/>
              <a:t>are shared by up to eight objects. Each of the eight pages in the extent can be owned by a different object. allocations</a:t>
            </a:r>
            <a:r>
              <a:rPr lang="pl-PL" dirty="0"/>
              <a:t>.</a:t>
            </a:r>
            <a:endParaRPr lang="en-US"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pic>
        <p:nvPicPr>
          <p:cNvPr id="3" name="Obraz 2">
            <a:extLst>
              <a:ext uri="{FF2B5EF4-FFF2-40B4-BE49-F238E27FC236}">
                <a16:creationId xmlns:a16="http://schemas.microsoft.com/office/drawing/2014/main" id="{A81D90CF-5461-4AC6-BE1D-3A3F65ABBF7E}"/>
              </a:ext>
            </a:extLst>
          </p:cNvPr>
          <p:cNvPicPr>
            <a:picLocks noChangeAspect="1"/>
          </p:cNvPicPr>
          <p:nvPr/>
        </p:nvPicPr>
        <p:blipFill>
          <a:blip r:embed="rId2"/>
          <a:stretch>
            <a:fillRect/>
          </a:stretch>
        </p:blipFill>
        <p:spPr>
          <a:xfrm>
            <a:off x="5841480" y="4159878"/>
            <a:ext cx="5144572" cy="1954433"/>
          </a:xfrm>
          <a:prstGeom prst="rect">
            <a:avLst/>
          </a:prstGeom>
        </p:spPr>
      </p:pic>
    </p:spTree>
    <p:extLst>
      <p:ext uri="{BB962C8B-B14F-4D97-AF65-F5344CB8AC3E}">
        <p14:creationId xmlns:p14="http://schemas.microsoft.com/office/powerpoint/2010/main" val="10114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341751" cy="5232202"/>
          </a:xfrm>
          <a:prstGeom prst="rect">
            <a:avLst/>
          </a:prstGeom>
          <a:noFill/>
        </p:spPr>
        <p:txBody>
          <a:bodyPr wrap="square" rtlCol="0">
            <a:spAutoFit/>
          </a:bodyPr>
          <a:lstStyle/>
          <a:p>
            <a:r>
              <a:rPr lang="en-US" dirty="0"/>
              <a:t>Tables and indexes are stored as a collection of 8-KB pages.</a:t>
            </a:r>
            <a:endParaRPr lang="pl-PL" dirty="0"/>
          </a:p>
          <a:p>
            <a:endParaRPr lang="pl-PL" dirty="0"/>
          </a:p>
          <a:p>
            <a:r>
              <a:rPr lang="en-US" dirty="0"/>
              <a:t>A table is contained in one or more partitions and each partition contains data rows in either a heap or a clustered index structure. The pages of the heap or clustered index are managed in one or more allocation units, depending on the column types in the data rows.</a:t>
            </a:r>
            <a:endParaRPr lang="pl-PL" dirty="0"/>
          </a:p>
          <a:p>
            <a:endParaRPr lang="pl-PL" dirty="0"/>
          </a:p>
          <a:p>
            <a:r>
              <a:rPr lang="pl-PL" sz="2800" b="1" dirty="0" err="1"/>
              <a:t>Partition</a:t>
            </a:r>
            <a:endParaRPr lang="pl-PL" sz="2800" b="1" dirty="0"/>
          </a:p>
          <a:p>
            <a:endParaRPr lang="pl-PL" dirty="0"/>
          </a:p>
          <a:p>
            <a:r>
              <a:rPr lang="en-US" dirty="0"/>
              <a:t>Table and index pages are contained in one or more partitions. A partition is a user-defined unit of data organization. By default, a table or index has only one partition that contains all the table or index pages.</a:t>
            </a:r>
            <a:endParaRPr lang="pl-PL" dirty="0"/>
          </a:p>
          <a:p>
            <a:endParaRPr lang="pl-PL" dirty="0"/>
          </a:p>
          <a:p>
            <a:r>
              <a:rPr lang="en-US" dirty="0"/>
              <a:t>To view the partitions used by a table or index, use the sys.partitions catalog view.</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pic>
        <p:nvPicPr>
          <p:cNvPr id="6" name="Obraz 5">
            <a:extLst>
              <a:ext uri="{FF2B5EF4-FFF2-40B4-BE49-F238E27FC236}">
                <a16:creationId xmlns:a16="http://schemas.microsoft.com/office/drawing/2014/main" id="{35CFEA49-EC9C-479E-9DA3-2FE553DC10A3}"/>
              </a:ext>
            </a:extLst>
          </p:cNvPr>
          <p:cNvPicPr>
            <a:picLocks noChangeAspect="1"/>
          </p:cNvPicPr>
          <p:nvPr/>
        </p:nvPicPr>
        <p:blipFill>
          <a:blip r:embed="rId2"/>
          <a:stretch>
            <a:fillRect/>
          </a:stretch>
        </p:blipFill>
        <p:spPr>
          <a:xfrm>
            <a:off x="5831457" y="1107710"/>
            <a:ext cx="5892165" cy="3585060"/>
          </a:xfrm>
          <a:prstGeom prst="rect">
            <a:avLst/>
          </a:prstGeom>
        </p:spPr>
      </p:pic>
    </p:spTree>
    <p:extLst>
      <p:ext uri="{BB962C8B-B14F-4D97-AF65-F5344CB8AC3E}">
        <p14:creationId xmlns:p14="http://schemas.microsoft.com/office/powerpoint/2010/main" val="127349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678204"/>
          </a:xfrm>
          <a:prstGeom prst="rect">
            <a:avLst/>
          </a:prstGeom>
          <a:noFill/>
        </p:spPr>
        <p:txBody>
          <a:bodyPr wrap="square" rtlCol="0">
            <a:spAutoFit/>
          </a:bodyPr>
          <a:lstStyle/>
          <a:p>
            <a:r>
              <a:rPr lang="en-US" sz="2800" b="1" dirty="0"/>
              <a:t>Allocation Units</a:t>
            </a:r>
          </a:p>
          <a:p>
            <a:endParaRPr lang="en-US" dirty="0"/>
          </a:p>
          <a:p>
            <a:r>
              <a:rPr lang="en-US" dirty="0"/>
              <a:t>An allocation unit is a collection of pages within a heap or B-tree used to manage data based on their page type. The following table lists the types of allocation units used to manage data in tables and indexes.</a:t>
            </a:r>
            <a:endParaRPr lang="pl-PL" dirty="0"/>
          </a:p>
          <a:p>
            <a:endParaRPr lang="pl-PL" dirty="0"/>
          </a:p>
          <a:p>
            <a:pPr lvl="1"/>
            <a:r>
              <a:rPr lang="en-US" b="1" dirty="0"/>
              <a:t>IN_ROW_DATA</a:t>
            </a:r>
            <a:r>
              <a:rPr lang="pl-PL" b="1" dirty="0"/>
              <a:t>: </a:t>
            </a:r>
            <a:r>
              <a:rPr lang="en-US" dirty="0"/>
              <a:t>Data or index rows that contain all data, except large object (LOB) data.</a:t>
            </a:r>
            <a:r>
              <a:rPr lang="pl-PL" dirty="0"/>
              <a:t> </a:t>
            </a:r>
            <a:r>
              <a:rPr lang="en-US" dirty="0"/>
              <a:t>Pages are of type Data or Index.</a:t>
            </a:r>
            <a:endParaRPr lang="pl-PL" dirty="0"/>
          </a:p>
          <a:p>
            <a:pPr lvl="1"/>
            <a:endParaRPr lang="en-US" dirty="0"/>
          </a:p>
          <a:p>
            <a:pPr lvl="1"/>
            <a:r>
              <a:rPr lang="en-US" b="1" dirty="0"/>
              <a:t>LOB_DATA</a:t>
            </a:r>
            <a:r>
              <a:rPr lang="pl-PL" b="1" dirty="0"/>
              <a:t>: </a:t>
            </a:r>
            <a:r>
              <a:rPr lang="en-US" dirty="0"/>
              <a:t>Large object data stored in one or more of these data types: text, </a:t>
            </a:r>
            <a:r>
              <a:rPr lang="en-US" dirty="0" err="1"/>
              <a:t>ntext</a:t>
            </a:r>
            <a:r>
              <a:rPr lang="en-US" dirty="0"/>
              <a:t>, image, xml, varchar(max), </a:t>
            </a:r>
            <a:r>
              <a:rPr lang="en-US" dirty="0" err="1"/>
              <a:t>nvarchar</a:t>
            </a:r>
            <a:r>
              <a:rPr lang="en-US" dirty="0"/>
              <a:t>(max), </a:t>
            </a:r>
            <a:r>
              <a:rPr lang="en-US" dirty="0" err="1"/>
              <a:t>varbinary</a:t>
            </a:r>
            <a:r>
              <a:rPr lang="en-US" dirty="0"/>
              <a:t>(max), or CLR user-defined types (CLR UDT). </a:t>
            </a:r>
            <a:r>
              <a:rPr lang="pl-PL" dirty="0"/>
              <a:t> </a:t>
            </a:r>
            <a:r>
              <a:rPr lang="en-US" dirty="0"/>
              <a:t>Pages are of type Text/Image.</a:t>
            </a:r>
            <a:endParaRPr lang="pl-PL" dirty="0"/>
          </a:p>
          <a:p>
            <a:pPr lvl="1"/>
            <a:endParaRPr lang="en-US" dirty="0"/>
          </a:p>
          <a:p>
            <a:pPr lvl="1"/>
            <a:r>
              <a:rPr lang="en-US" b="1" dirty="0"/>
              <a:t>ROW_OVERFLOW_DATA</a:t>
            </a:r>
            <a:r>
              <a:rPr lang="pl-PL" b="1" dirty="0"/>
              <a:t>: </a:t>
            </a:r>
            <a:r>
              <a:rPr lang="en-US" dirty="0"/>
              <a:t>Variable length data stored in varchar, </a:t>
            </a:r>
            <a:r>
              <a:rPr lang="en-US" dirty="0" err="1"/>
              <a:t>nvarchar</a:t>
            </a:r>
            <a:r>
              <a:rPr lang="en-US" dirty="0"/>
              <a:t>, </a:t>
            </a:r>
            <a:r>
              <a:rPr lang="en-US" dirty="0" err="1"/>
              <a:t>varbinary</a:t>
            </a:r>
            <a:r>
              <a:rPr lang="en-US" dirty="0"/>
              <a:t>, or </a:t>
            </a:r>
            <a:r>
              <a:rPr lang="en-US" dirty="0" err="1"/>
              <a:t>sql_variant</a:t>
            </a:r>
            <a:r>
              <a:rPr lang="en-US" dirty="0"/>
              <a:t> columns that exceed the 8,060 byte row size limit. Pages are of type Text/Image.</a:t>
            </a:r>
            <a:endParaRPr lang="pl-PL" dirty="0"/>
          </a:p>
          <a:p>
            <a:endParaRPr lang="pl-PL" dirty="0"/>
          </a:p>
          <a:p>
            <a:r>
              <a:rPr lang="en-US" dirty="0"/>
              <a:t>A heap or B-tree can have only one allocation unit of each type in a specific partition.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19219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708981"/>
          </a:xfrm>
          <a:prstGeom prst="rect">
            <a:avLst/>
          </a:prstGeom>
          <a:noFill/>
        </p:spPr>
        <p:txBody>
          <a:bodyPr wrap="square" rtlCol="0">
            <a:spAutoFit/>
          </a:bodyPr>
          <a:lstStyle/>
          <a:p>
            <a:r>
              <a:rPr lang="pl-PL" sz="2800" b="1" dirty="0" err="1"/>
              <a:t>Reads</a:t>
            </a:r>
            <a:endParaRPr lang="en-US" sz="2800" b="1" dirty="0"/>
          </a:p>
          <a:p>
            <a:endParaRPr lang="pl-PL" dirty="0"/>
          </a:p>
          <a:p>
            <a:r>
              <a:rPr lang="en-US" b="1" dirty="0"/>
              <a:t>logical reads</a:t>
            </a:r>
            <a:r>
              <a:rPr lang="pl-PL" b="1" dirty="0"/>
              <a:t>			</a:t>
            </a:r>
            <a:r>
              <a:rPr lang="en-US" dirty="0"/>
              <a:t>Number of pages read from the data cache.</a:t>
            </a:r>
            <a:endParaRPr lang="pl-PL" dirty="0"/>
          </a:p>
          <a:p>
            <a:endParaRPr lang="en-US" dirty="0"/>
          </a:p>
          <a:p>
            <a:r>
              <a:rPr lang="en-US" b="1" dirty="0"/>
              <a:t>physical reads</a:t>
            </a:r>
            <a:r>
              <a:rPr lang="pl-PL" b="1" dirty="0"/>
              <a:t>		</a:t>
            </a:r>
            <a:r>
              <a:rPr lang="en-US" dirty="0"/>
              <a:t>Number of pages read from disk.</a:t>
            </a:r>
            <a:endParaRPr lang="pl-PL" dirty="0"/>
          </a:p>
          <a:p>
            <a:endParaRPr lang="en-US" dirty="0"/>
          </a:p>
          <a:p>
            <a:r>
              <a:rPr lang="en-US" b="1" dirty="0"/>
              <a:t>read-ahead reads</a:t>
            </a:r>
            <a:r>
              <a:rPr lang="pl-PL" b="1" dirty="0"/>
              <a:t>		</a:t>
            </a:r>
            <a:r>
              <a:rPr lang="en-US" dirty="0"/>
              <a:t>Number of pages placed into the cache for the query.</a:t>
            </a:r>
            <a:endParaRPr lang="pl-PL" dirty="0"/>
          </a:p>
          <a:p>
            <a:endParaRPr lang="pl-PL" dirty="0"/>
          </a:p>
          <a:p>
            <a:r>
              <a:rPr lang="pl-PL" sz="1600" i="1" dirty="0"/>
              <a:t>„</a:t>
            </a:r>
            <a:r>
              <a:rPr lang="en-US" sz="1600" i="1" dirty="0"/>
              <a:t>Hard disks are slow; memory is fast. This is a fact of nature for anyone that works with computers. Even SSDs are slow when compared to high-performance memory. The way in which software deals with this problem is to write data from slow storage into fast memory. Once loaded, your favorite apps can perform very fast and only need to go back to disk when new data is needed. This fact of life in computing is also an important part of SQL Server architecture. </a:t>
            </a:r>
            <a:endParaRPr lang="pl-PL" sz="1600" i="1" dirty="0"/>
          </a:p>
          <a:p>
            <a:endParaRPr lang="en-US" sz="1600" i="1" dirty="0"/>
          </a:p>
          <a:p>
            <a:r>
              <a:rPr lang="en-US" sz="1600" i="1" dirty="0"/>
              <a:t>Whenever data is written to or read from a SQL Server database, it will be copied into memory by the buffer manager. The buffer cache (also known as the buffer pool) will use as much memory as is allocated to it in order to hold as many pages of data as possible. When the buffer cache fills up, older and less used data will be purged in order to make room for newer data.</a:t>
            </a:r>
            <a:r>
              <a:rPr lang="pl-PL" sz="1600" i="1" dirty="0"/>
              <a:t>”</a:t>
            </a:r>
            <a:endParaRPr lang="en-US" sz="1600" i="1" dirty="0"/>
          </a:p>
          <a:p>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28596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Implementing</a:t>
            </a:r>
            <a:r>
              <a:rPr lang="pl-PL" dirty="0"/>
              <a:t> </a:t>
            </a:r>
            <a:r>
              <a:rPr lang="pl-PL" dirty="0" err="1"/>
              <a:t>Indexes</a:t>
            </a:r>
            <a:endParaRPr lang="pl-PL" dirty="0"/>
          </a:p>
        </p:txBody>
      </p:sp>
      <p:sp>
        <p:nvSpPr>
          <p:cNvPr id="3" name="Symbol zastępczy zawartości 2"/>
          <p:cNvSpPr>
            <a:spLocks noGrp="1"/>
          </p:cNvSpPr>
          <p:nvPr>
            <p:ph idx="1"/>
          </p:nvPr>
        </p:nvSpPr>
        <p:spPr/>
        <p:txBody>
          <a:bodyPr/>
          <a:lstStyle/>
          <a:p>
            <a:r>
              <a:rPr lang="pl-PL" dirty="0" err="1"/>
              <a:t>Heaps</a:t>
            </a:r>
            <a:r>
              <a:rPr lang="pl-PL" dirty="0"/>
              <a:t> and </a:t>
            </a:r>
            <a:r>
              <a:rPr lang="pl-PL" dirty="0" err="1"/>
              <a:t>Balanced</a:t>
            </a:r>
            <a:r>
              <a:rPr lang="pl-PL" dirty="0"/>
              <a:t> </a:t>
            </a:r>
            <a:r>
              <a:rPr lang="pl-PL" dirty="0" err="1"/>
              <a:t>Trees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Symbol zastępczy stopki 4"/>
          <p:cNvSpPr>
            <a:spLocks noGrp="1"/>
          </p:cNvSpPr>
          <p:nvPr>
            <p:ph type="ftr" sz="quarter" idx="11"/>
          </p:nvPr>
        </p:nvSpPr>
        <p:spPr/>
        <p:txBody>
          <a:bodyPr/>
          <a:lstStyle/>
          <a:p>
            <a:r>
              <a:rPr lang="en-US" dirty="0"/>
              <a:t>T.Kostyrka - T-SQL Programming</a:t>
            </a:r>
          </a:p>
        </p:txBody>
      </p:sp>
    </p:spTree>
    <p:extLst>
      <p:ext uri="{BB962C8B-B14F-4D97-AF65-F5344CB8AC3E}">
        <p14:creationId xmlns:p14="http://schemas.microsoft.com/office/powerpoint/2010/main" val="382230236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1221</TotalTime>
  <Words>3167</Words>
  <Application>Microsoft Office PowerPoint</Application>
  <PresentationFormat>Panoramiczny</PresentationFormat>
  <Paragraphs>228</Paragraphs>
  <Slides>28</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28</vt:i4>
      </vt:variant>
    </vt:vector>
  </HeadingPairs>
  <TitlesOfParts>
    <vt:vector size="33" baseType="lpstr">
      <vt:lpstr>Arial</vt:lpstr>
      <vt:lpstr>Calibri</vt:lpstr>
      <vt:lpstr>Corbel</vt:lpstr>
      <vt:lpstr>Wingdings 2</vt:lpstr>
      <vt:lpstr>Ramka</vt:lpstr>
      <vt:lpstr>T-SQL Programming</vt:lpstr>
      <vt:lpstr>Storage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Implementing Indexes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Using Search Arguments</vt:lpstr>
      <vt:lpstr>Prezentacja programu PowerPoint</vt:lpstr>
      <vt:lpstr>Prezentacja programu PowerPoint</vt:lpstr>
      <vt:lpstr>Prezentacja programu PowerPoint</vt:lpstr>
      <vt:lpstr>Understanding Statistics</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448</cp:revision>
  <dcterms:created xsi:type="dcterms:W3CDTF">2016-10-31T15:19:50Z</dcterms:created>
  <dcterms:modified xsi:type="dcterms:W3CDTF">2018-01-07T09:32:10Z</dcterms:modified>
</cp:coreProperties>
</file>