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34"/>
  </p:notesMasterIdLst>
  <p:sldIdLst>
    <p:sldId id="256" r:id="rId2"/>
    <p:sldId id="257" r:id="rId3"/>
    <p:sldId id="260" r:id="rId4"/>
    <p:sldId id="261" r:id="rId5"/>
    <p:sldId id="272" r:id="rId6"/>
    <p:sldId id="265" r:id="rId7"/>
    <p:sldId id="271" r:id="rId8"/>
    <p:sldId id="264" r:id="rId9"/>
    <p:sldId id="262" r:id="rId10"/>
    <p:sldId id="263" r:id="rId11"/>
    <p:sldId id="273" r:id="rId12"/>
    <p:sldId id="275" r:id="rId13"/>
    <p:sldId id="277" r:id="rId14"/>
    <p:sldId id="278" r:id="rId15"/>
    <p:sldId id="279" r:id="rId16"/>
    <p:sldId id="280" r:id="rId17"/>
    <p:sldId id="281" r:id="rId18"/>
    <p:sldId id="266" r:id="rId19"/>
    <p:sldId id="267" r:id="rId20"/>
    <p:sldId id="282" r:id="rId21"/>
    <p:sldId id="270" r:id="rId22"/>
    <p:sldId id="283" r:id="rId23"/>
    <p:sldId id="284" r:id="rId24"/>
    <p:sldId id="27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7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43C7B-64C2-4B21-B7E6-9E6D13FCEBD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81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DE286-73BE-41DD-8C25-3FCAB81BFFFB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FE70-2F8C-4B08-A747-CA9831BA00EF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D7F4-7CE3-4EB5-B53C-FFD10A170BB5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B51A-B62D-4C89-874D-5DDC2CE7C1D6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077-E0BA-4819-9952-D6D781CE40B1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5C6-5326-4CD0-B522-AF4BEEDF7AD7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0EBC-3A5F-43F6-B24C-4A5347A54AD3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C9F3-BA3C-41C8-B5AC-DA93A70A417A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0DFD-5231-4D15-934B-E2171E0C66B2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95A6-ABE2-45EF-9BC6-4C278DBFB0E4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17C4-609D-4083-9010-00D31E1BEAD5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1457F22-0A7E-41B0-859A-1CD39CD6A891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GIT</a:t>
            </a:r>
            <a:endParaRPr lang="pl-PL" b="1" dirty="0">
              <a:cs typeface="Arial" panose="020B060402020202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2" descr="git workflow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26" y="1662650"/>
            <a:ext cx="5323470" cy="439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AE501BB8-B066-4BA2-9185-871B9DD42183}"/>
              </a:ext>
            </a:extLst>
          </p:cNvPr>
          <p:cNvSpPr/>
          <p:nvPr/>
        </p:nvSpPr>
        <p:spPr>
          <a:xfrm>
            <a:off x="729026" y="780435"/>
            <a:ext cx="5276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Git </a:t>
            </a:r>
            <a:r>
              <a:rPr lang="pl-PL" sz="1600" b="1" dirty="0" err="1"/>
              <a:t>Workflow</a:t>
            </a:r>
            <a:endParaRPr lang="pl-PL" sz="1600" dirty="0"/>
          </a:p>
          <a:p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648093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BDC5D0-7894-4591-A7AF-7823DD98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EA9B727-9AAC-45CF-95F5-A1CD88AE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0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EB70B9-3D52-43E7-A4A0-CE771029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Warsztat#1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64FDFF-2266-4849-A96C-0BA0F608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Założyć konto na GitHub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Założyć repozytorium, dodać README, .</a:t>
            </a:r>
            <a:r>
              <a:rPr lang="pl-PL" dirty="0" err="1"/>
              <a:t>gitignore</a:t>
            </a:r>
            <a:r>
              <a:rPr lang="pl-PL" dirty="0"/>
              <a:t>, </a:t>
            </a:r>
            <a:r>
              <a:rPr lang="pl-PL" dirty="0" err="1"/>
              <a:t>license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Sklonować repozytorium (np. Visual Studio, GH Desktop)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Dodać nowy projekt VS (dowolny)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Commit</a:t>
            </a:r>
            <a:r>
              <a:rPr lang="pl-PL" dirty="0"/>
              <a:t>, </a:t>
            </a:r>
            <a:r>
              <a:rPr lang="pl-PL" dirty="0" err="1"/>
              <a:t>Push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Wprowadzić zmiany do projektu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Commit</a:t>
            </a:r>
            <a:r>
              <a:rPr lang="pl-PL" dirty="0"/>
              <a:t>, </a:t>
            </a:r>
            <a:r>
              <a:rPr lang="pl-PL" dirty="0" err="1"/>
              <a:t>Push</a:t>
            </a:r>
            <a:endParaRPr lang="pl-PL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B9C8900-980C-468E-849C-10AEF64C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61485" y="0"/>
            <a:ext cx="1066902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13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82723" y="4249"/>
            <a:ext cx="9144000" cy="6853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1251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51358" y="3257"/>
            <a:ext cx="9689284" cy="6854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9091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809225" y="1711"/>
            <a:ext cx="8573549" cy="685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34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788952" y="602499"/>
            <a:ext cx="8614096" cy="5653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6199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078372" y="870901"/>
            <a:ext cx="8035255" cy="5116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8254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76462" y="427503"/>
            <a:ext cx="9239075" cy="6002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46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2" descr="Obraz moÅ¼e zawieraÄ: 1 osoba, uÅmiecha siÄ">
            <a:extLst>
              <a:ext uri="{FF2B5EF4-FFF2-40B4-BE49-F238E27FC236}">
                <a16:creationId xmlns:a16="http://schemas.microsoft.com/office/drawing/2014/main" id="{59F475D3-B464-481B-9197-2DBADE7ED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488" y="1123837"/>
            <a:ext cx="1836646" cy="183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69267" y="1123837"/>
            <a:ext cx="67648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Tomasz Kostyrka</a:t>
            </a:r>
          </a:p>
          <a:p>
            <a:pPr lvl="1"/>
            <a:r>
              <a:rPr lang="pl-PL" sz="1600" dirty="0"/>
              <a:t>Senior BI Developer @ProDataConsult</a:t>
            </a:r>
          </a:p>
          <a:p>
            <a:pPr lvl="1"/>
            <a:r>
              <a:rPr lang="pl-PL" sz="1600" dirty="0"/>
              <a:t>Assistant @WSEI</a:t>
            </a:r>
          </a:p>
          <a:p>
            <a:pPr lvl="1"/>
            <a:endParaRPr lang="pl-PL" sz="1600" dirty="0"/>
          </a:p>
          <a:p>
            <a:pPr lvl="1"/>
            <a:r>
              <a:rPr lang="pl-PL" sz="1600" dirty="0"/>
              <a:t>tomek.kostyrka@gmail.com</a:t>
            </a:r>
          </a:p>
          <a:p>
            <a:pPr lvl="1"/>
            <a:r>
              <a:rPr lang="pl-PL" sz="1600" dirty="0"/>
              <a:t>tkostyrka@wsei.edu.pl</a:t>
            </a:r>
          </a:p>
          <a:p>
            <a:pPr lvl="1"/>
            <a:r>
              <a:rPr lang="pl-PL" sz="1600" dirty="0"/>
              <a:t>github.com/TKostyrkaWSEI</a:t>
            </a:r>
          </a:p>
        </p:txBody>
      </p:sp>
    </p:spTree>
    <p:extLst>
      <p:ext uri="{BB962C8B-B14F-4D97-AF65-F5344CB8AC3E}">
        <p14:creationId xmlns:p14="http://schemas.microsoft.com/office/powerpoint/2010/main" val="2568889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Initializing Solution from VisualStudio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91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44112" y="1181799"/>
            <a:ext cx="9303776" cy="4494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8647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736521" y="356986"/>
            <a:ext cx="8718958" cy="6144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0389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75857" y="3113"/>
            <a:ext cx="9840286" cy="685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13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12069" y="878392"/>
            <a:ext cx="9167862" cy="510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23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838663" y="989901"/>
            <a:ext cx="8514673" cy="4878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624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89" y="837515"/>
            <a:ext cx="3648075" cy="577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12" y="837515"/>
            <a:ext cx="3657428" cy="577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189" y="837515"/>
            <a:ext cx="3711910" cy="577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358989" y="468183"/>
            <a:ext cx="2153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469554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08" y="837515"/>
            <a:ext cx="3544048" cy="5576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27" y="837515"/>
            <a:ext cx="3555630" cy="5581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328" y="837515"/>
            <a:ext cx="3539522" cy="5576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58989" y="468183"/>
            <a:ext cx="2153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552365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82150" y="1045478"/>
            <a:ext cx="9427699" cy="4767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660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580950" y="994095"/>
            <a:ext cx="7030100" cy="4869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782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69267" y="1123837"/>
            <a:ext cx="676486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Git</a:t>
            </a:r>
            <a:endParaRPr lang="pl-PL" sz="1600" dirty="0"/>
          </a:p>
          <a:p>
            <a:r>
              <a:rPr lang="pl-PL" sz="1600" dirty="0"/>
              <a:t>https://git-scm.com/</a:t>
            </a:r>
          </a:p>
          <a:p>
            <a:endParaRPr lang="pl-PL" sz="1600" b="1" dirty="0"/>
          </a:p>
          <a:p>
            <a:r>
              <a:rPr lang="pl-PL" sz="1600" b="1" dirty="0"/>
              <a:t>GitHub</a:t>
            </a:r>
          </a:p>
          <a:p>
            <a:r>
              <a:rPr lang="pl-PL" sz="1600" dirty="0"/>
              <a:t>https://github.com/</a:t>
            </a:r>
          </a:p>
          <a:p>
            <a:endParaRPr lang="pl-PL" sz="1600" b="1" dirty="0"/>
          </a:p>
          <a:p>
            <a:r>
              <a:rPr lang="pl-PL" sz="1600" b="1" dirty="0"/>
              <a:t>GitHub Desktop</a:t>
            </a:r>
          </a:p>
          <a:p>
            <a:r>
              <a:rPr lang="pl-PL" sz="1600" dirty="0"/>
              <a:t>https://desktop.github.com/</a:t>
            </a:r>
          </a:p>
          <a:p>
            <a:endParaRPr lang="pl-PL" sz="1600" b="1" dirty="0"/>
          </a:p>
          <a:p>
            <a:r>
              <a:rPr lang="pl-PL" sz="1600" b="1" dirty="0"/>
              <a:t>GitHub Extension for Visual Studio</a:t>
            </a:r>
          </a:p>
          <a:p>
            <a:r>
              <a:rPr lang="pl-PL" sz="1600" dirty="0"/>
              <a:t>https://visualstudio.github.com/</a:t>
            </a:r>
          </a:p>
          <a:p>
            <a:endParaRPr lang="pl-PL" sz="1600" b="1" dirty="0"/>
          </a:p>
          <a:p>
            <a:r>
              <a:rPr lang="pl-PL" sz="1600" b="1" dirty="0"/>
              <a:t>Visual Studio 2017 Community (lub wyższa)</a:t>
            </a:r>
            <a:endParaRPr lang="pl-PL" sz="1600" dirty="0"/>
          </a:p>
          <a:p>
            <a:r>
              <a:rPr lang="pl-PL" sz="1600" dirty="0"/>
              <a:t>https://docs.microsoft.com/pl-pl/visualstudio/releasenotes/vs2017-relnotes</a:t>
            </a:r>
          </a:p>
          <a:p>
            <a:endParaRPr lang="pl-PL" sz="1600" b="1" dirty="0"/>
          </a:p>
          <a:p>
            <a:r>
              <a:rPr lang="pl-PL" sz="1600" b="1" dirty="0"/>
              <a:t>Azure DevOps</a:t>
            </a:r>
          </a:p>
          <a:p>
            <a:r>
              <a:rPr lang="pl-PL" sz="1600" dirty="0"/>
              <a:t>https://dev.azure.com</a:t>
            </a:r>
            <a:endParaRPr lang="pl-PL" sz="1600" b="1" dirty="0"/>
          </a:p>
        </p:txBody>
      </p:sp>
    </p:spTree>
    <p:extLst>
      <p:ext uri="{BB962C8B-B14F-4D97-AF65-F5344CB8AC3E}">
        <p14:creationId xmlns:p14="http://schemas.microsoft.com/office/powerpoint/2010/main" val="1925153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438400" y="1464622"/>
            <a:ext cx="7315200" cy="360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9845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671762" y="868362"/>
            <a:ext cx="6848475" cy="512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799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EB70B9-3D52-43E7-A4A0-CE771029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Warsztat#2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64FDFF-2266-4849-A96C-0BA0F608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Założyć konto na GitHub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Założyć repozytorium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B9C8900-980C-468E-849C-10AEF64C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0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Git</a:t>
            </a:r>
          </a:p>
          <a:p>
            <a:pPr marL="960120" lvl="1" indent="-457200">
              <a:buFont typeface="+mj-lt"/>
              <a:buAutoNum type="arabicPeriod"/>
            </a:pPr>
            <a:r>
              <a:rPr lang="pl-PL" dirty="0"/>
              <a:t>Wprowadzenie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GitHub</a:t>
            </a:r>
          </a:p>
          <a:p>
            <a:pPr marL="960120" lvl="1" indent="-457200">
              <a:buFont typeface="+mj-lt"/>
              <a:buAutoNum type="arabicPeriod"/>
            </a:pPr>
            <a:r>
              <a:rPr lang="pl-PL" dirty="0"/>
              <a:t>Wprowadzenie</a:t>
            </a:r>
          </a:p>
          <a:p>
            <a:pPr marL="960120" lvl="1" indent="-457200">
              <a:buFont typeface="+mj-lt"/>
              <a:buAutoNum type="arabicPeriod"/>
            </a:pPr>
            <a:r>
              <a:rPr lang="pl-PL" dirty="0"/>
              <a:t>GitHub Extension dla VisualStudio</a:t>
            </a:r>
          </a:p>
          <a:p>
            <a:pPr marL="960120" lvl="1" indent="-457200">
              <a:buFont typeface="+mj-lt"/>
              <a:buAutoNum type="arabicPeriod"/>
            </a:pPr>
            <a:r>
              <a:rPr lang="pl-PL" dirty="0"/>
              <a:t>Warsztat#1: konto, repozytorium, clone/commit/push</a:t>
            </a:r>
          </a:p>
          <a:p>
            <a:pPr marL="960120" lvl="1" indent="-457200">
              <a:buFont typeface="+mj-lt"/>
              <a:buAutoNum type="arabicPeriod"/>
            </a:pPr>
            <a:r>
              <a:rPr lang="pl-PL" dirty="0"/>
              <a:t>Warsztat#2: praca w zespole, fetch/pull/merge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Azure DevOps</a:t>
            </a:r>
          </a:p>
          <a:p>
            <a:pPr marL="960120" lvl="1" indent="-457200">
              <a:buFont typeface="+mj-lt"/>
              <a:buAutoNum type="arabicPeriod"/>
            </a:pPr>
            <a:r>
              <a:rPr lang="pl-PL" dirty="0"/>
              <a:t>Wprowadzenie</a:t>
            </a:r>
          </a:p>
          <a:p>
            <a:pPr marL="960120" lvl="1" indent="-457200">
              <a:buFont typeface="+mj-lt"/>
              <a:buAutoNum type="arabicPeriod"/>
            </a:pPr>
            <a:r>
              <a:rPr lang="pl-PL" dirty="0"/>
              <a:t>Praca z VisualStudio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0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BDC5D0-7894-4591-A7AF-7823DD98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EA9B727-9AAC-45CF-95F5-A1CD88AE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3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82" y="780435"/>
            <a:ext cx="5457592" cy="3934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005382" y="4818919"/>
            <a:ext cx="447109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050" i="1" dirty="0"/>
              <a:t>https://insights.stackoverflow.com/survey/2018/#technology</a:t>
            </a:r>
          </a:p>
          <a:p>
            <a:r>
              <a:rPr lang="pl-PL" sz="1050" i="1" dirty="0"/>
              <a:t>https://git-scm.com/book/pl/v1/Podstawy-Gita-Praca-ze-zdalnym-repozytorium</a:t>
            </a:r>
          </a:p>
          <a:p>
            <a:r>
              <a:rPr lang="pl-PL" sz="1050" i="1" dirty="0"/>
              <a:t>http://kmirek.zsem.edu.pl/system-repozytoryjny-jak-dziala-repozytorium/</a:t>
            </a:r>
          </a:p>
          <a:p>
            <a:endParaRPr lang="pl-PL" sz="1050" i="1" dirty="0"/>
          </a:p>
        </p:txBody>
      </p:sp>
      <p:sp>
        <p:nvSpPr>
          <p:cNvPr id="6" name="Rectangle 5"/>
          <p:cNvSpPr/>
          <p:nvPr/>
        </p:nvSpPr>
        <p:spPr>
          <a:xfrm>
            <a:off x="729026" y="780435"/>
            <a:ext cx="527635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System kontroli wersji (VCS) </a:t>
            </a:r>
          </a:p>
          <a:p>
            <a:endParaRPr lang="pl-PL" sz="1600" dirty="0"/>
          </a:p>
          <a:p>
            <a:r>
              <a:rPr lang="pl-PL" sz="1600" dirty="0"/>
              <a:t>oprogramowanie służące do </a:t>
            </a:r>
            <a:r>
              <a:rPr lang="pl-PL" sz="1600" b="1" dirty="0"/>
              <a:t>śledzenia zmian </a:t>
            </a:r>
            <a:r>
              <a:rPr lang="pl-PL" sz="1600" dirty="0"/>
              <a:t>głównie w kodzie źródłowym oraz pomocy programistom w </a:t>
            </a:r>
            <a:r>
              <a:rPr lang="pl-PL" sz="1600" b="1" dirty="0"/>
              <a:t>łączeniu zmian </a:t>
            </a:r>
            <a:r>
              <a:rPr lang="pl-PL" sz="1600" dirty="0"/>
              <a:t>dokonanych w plikach przez wiele osób w różnym czasie.</a:t>
            </a:r>
          </a:p>
          <a:p>
            <a:endParaRPr lang="pl-PL" sz="1600" dirty="0"/>
          </a:p>
          <a:p>
            <a:r>
              <a:rPr lang="pl-PL" sz="1600" b="1" dirty="0"/>
              <a:t>Repozytorium</a:t>
            </a:r>
            <a:r>
              <a:rPr lang="pl-PL" sz="1600" dirty="0"/>
              <a:t> jest rozwiązaniem informatycznym, jakie służy głównie do przechowywania, gromadzenia oraz udostępniania przeróżnego typu plików. Trzeba odróżniać repozytorium od bibliotek cyfrowych i platform, jakie udostępniają tylko aktualne treści. Natomiast repozytorium przechowuje nie tylko dopiero co utworzone kopie plików ale również starsze wersje plików.</a:t>
            </a:r>
          </a:p>
          <a:p>
            <a:endParaRPr lang="pl-PL" sz="1600" dirty="0"/>
          </a:p>
          <a:p>
            <a:r>
              <a:rPr lang="pl-PL" sz="1600" b="1" dirty="0"/>
              <a:t>Systemy kontroli wersji dzielą się na:</a:t>
            </a:r>
          </a:p>
          <a:p>
            <a:endParaRPr lang="pl-P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/>
              <a:t>lokalne</a:t>
            </a:r>
            <a:r>
              <a:rPr lang="pl-PL" sz="1600" dirty="0"/>
              <a:t> (np. SCCS oraz RCS)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/>
              <a:t>scentralizowane</a:t>
            </a:r>
            <a:r>
              <a:rPr lang="pl-PL" sz="1600" dirty="0"/>
              <a:t>, oparte na architekturze klient-serwer (np. CVS, </a:t>
            </a:r>
            <a:r>
              <a:rPr lang="pl-PL" sz="1600" dirty="0" err="1"/>
              <a:t>Subversion</a:t>
            </a:r>
            <a:r>
              <a:rPr lang="pl-PL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/>
              <a:t>rozproszone</a:t>
            </a:r>
            <a:r>
              <a:rPr lang="pl-PL" sz="1600" dirty="0"/>
              <a:t>, oparte na architekturze P2P (np. </a:t>
            </a:r>
            <a:r>
              <a:rPr lang="pl-PL" sz="1600" dirty="0" err="1"/>
              <a:t>BitKeeper</a:t>
            </a:r>
            <a:r>
              <a:rPr lang="pl-PL" sz="1600" dirty="0"/>
              <a:t>, </a:t>
            </a:r>
            <a:r>
              <a:rPr lang="pl-PL" sz="1600" dirty="0" err="1"/>
              <a:t>Code</a:t>
            </a:r>
            <a:r>
              <a:rPr lang="pl-PL" sz="1600" dirty="0"/>
              <a:t> Co-</a:t>
            </a:r>
            <a:r>
              <a:rPr lang="pl-PL" sz="1600" dirty="0" err="1"/>
              <a:t>op</a:t>
            </a:r>
            <a:r>
              <a:rPr lang="pl-PL" sz="1600" dirty="0"/>
              <a:t>, Git, </a:t>
            </a:r>
            <a:r>
              <a:rPr lang="pl-PL" sz="1600" dirty="0" err="1"/>
              <a:t>svk</a:t>
            </a:r>
            <a:r>
              <a:rPr lang="pl-PL" sz="1600" dirty="0"/>
              <a:t>).</a:t>
            </a:r>
          </a:p>
          <a:p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83223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9025" y="1275386"/>
            <a:ext cx="29181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Repozytorium lokalne</a:t>
            </a:r>
            <a:endParaRPr lang="pl-PL" sz="1600" dirty="0"/>
          </a:p>
        </p:txBody>
      </p:sp>
      <p:pic>
        <p:nvPicPr>
          <p:cNvPr id="5" name="Picture 4" descr="https://git-scm.com/figures/18333fig0102-tn.png">
            <a:extLst>
              <a:ext uri="{FF2B5EF4-FFF2-40B4-BE49-F238E27FC236}">
                <a16:creationId xmlns:a16="http://schemas.microsoft.com/office/drawing/2014/main" id="{B5F2FD28-33BD-47F0-AFC7-F26726FFE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310" y="2187824"/>
            <a:ext cx="3126641" cy="245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C30D06CB-0CB1-4446-B2FB-8A4ABCF6145C}"/>
              </a:ext>
            </a:extLst>
          </p:cNvPr>
          <p:cNvSpPr/>
          <p:nvPr/>
        </p:nvSpPr>
        <p:spPr>
          <a:xfrm>
            <a:off x="6617549" y="6538912"/>
            <a:ext cx="48789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/>
              <a:t>https://git-scm.com/book/pl/v1/Pierwsze-kroki-Wprowadzenie-do-kontroli-wersji</a:t>
            </a:r>
          </a:p>
        </p:txBody>
      </p:sp>
      <p:pic>
        <p:nvPicPr>
          <p:cNvPr id="8" name="Picture 2" descr="https://git-scm.com/figures/18333fig0103-tn.png">
            <a:extLst>
              <a:ext uri="{FF2B5EF4-FFF2-40B4-BE49-F238E27FC236}">
                <a16:creationId xmlns:a16="http://schemas.microsoft.com/office/drawing/2014/main" id="{70F0584D-AFF4-4108-959C-ECAB921FF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036" y="1673115"/>
            <a:ext cx="3091211" cy="348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git-scm.com/figures/18333fig0101-tn.png">
            <a:extLst>
              <a:ext uri="{FF2B5EF4-FFF2-40B4-BE49-F238E27FC236}">
                <a16:creationId xmlns:a16="http://schemas.microsoft.com/office/drawing/2014/main" id="{0B54AC56-2C43-4B87-B224-067EEEC89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26" y="2187825"/>
            <a:ext cx="2918199" cy="245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24048A06-2987-4E6E-BFA0-631637F1F970}"/>
              </a:ext>
            </a:extLst>
          </p:cNvPr>
          <p:cNvSpPr/>
          <p:nvPr/>
        </p:nvSpPr>
        <p:spPr>
          <a:xfrm>
            <a:off x="4413310" y="1277143"/>
            <a:ext cx="3126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Repozytorium scentralizowane</a:t>
            </a:r>
            <a:endParaRPr lang="pl-PL" sz="1600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E9E260AA-E646-4DC0-B690-499B768F1148}"/>
              </a:ext>
            </a:extLst>
          </p:cNvPr>
          <p:cNvSpPr/>
          <p:nvPr/>
        </p:nvSpPr>
        <p:spPr>
          <a:xfrm>
            <a:off x="8306036" y="912973"/>
            <a:ext cx="3190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Repozytorium rozproszone</a:t>
            </a:r>
          </a:p>
        </p:txBody>
      </p:sp>
    </p:spTree>
    <p:extLst>
      <p:ext uri="{BB962C8B-B14F-4D97-AF65-F5344CB8AC3E}">
        <p14:creationId xmlns:p14="http://schemas.microsoft.com/office/powerpoint/2010/main" val="348714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3599" y="529628"/>
            <a:ext cx="1050825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GIT</a:t>
            </a:r>
          </a:p>
          <a:p>
            <a:endParaRPr lang="pl-PL" sz="1600" b="1" dirty="0"/>
          </a:p>
          <a:p>
            <a:r>
              <a:rPr lang="pl-PL" sz="1600" b="1" dirty="0"/>
              <a:t>Dobre wsparcie dla rozgałęzionego procesu tworzenia oprogramowania: </a:t>
            </a:r>
          </a:p>
          <a:p>
            <a:pPr lvl="1"/>
            <a:r>
              <a:rPr lang="pl-PL" sz="1600" i="1" dirty="0"/>
              <a:t>jest dostępnych kilka algorytmów łączenia zmian z dwóch gałęzi, a także możliwość dodawania własnych algorytmów.</a:t>
            </a:r>
          </a:p>
          <a:p>
            <a:endParaRPr lang="pl-PL" sz="1600" dirty="0"/>
          </a:p>
          <a:p>
            <a:r>
              <a:rPr lang="pl-PL" sz="1600" b="1" dirty="0"/>
              <a:t>Praca off-line: </a:t>
            </a:r>
          </a:p>
          <a:p>
            <a:pPr lvl="1"/>
            <a:r>
              <a:rPr lang="pl-PL" sz="1600" i="1" dirty="0"/>
              <a:t>każdy programista posiada własną kopię repozytorium, do której może zapisywać zmiany bez połączenia z siecią; następnie zmiany mogą być wymieniane między lokalnymi repozytoriami.</a:t>
            </a:r>
          </a:p>
          <a:p>
            <a:endParaRPr lang="pl-PL" sz="1600" dirty="0"/>
          </a:p>
          <a:p>
            <a:r>
              <a:rPr lang="pl-PL" sz="1600" b="1" dirty="0"/>
              <a:t>Wsparcie dla istniejących protokołów sieciowych: </a:t>
            </a:r>
          </a:p>
          <a:p>
            <a:r>
              <a:rPr lang="pl-PL" sz="1600" i="1" dirty="0"/>
              <a:t>	dane można wymieniać przez HTTP(S), FTP, rsync, SSH.</a:t>
            </a:r>
          </a:p>
          <a:p>
            <a:endParaRPr lang="pl-PL" sz="1600" dirty="0"/>
          </a:p>
          <a:p>
            <a:r>
              <a:rPr lang="pl-PL" sz="1600" b="1" dirty="0"/>
              <a:t>Efektywna praca z dużymi projektami: </a:t>
            </a:r>
          </a:p>
          <a:p>
            <a:pPr lvl="1"/>
            <a:r>
              <a:rPr lang="pl-PL" sz="1600" i="1" dirty="0"/>
              <a:t>system Git według zapewnień Torvaldsa, a także według testów fundacji Mozilla, jest o rzędy wielkości szybszy niż niektóre konkurencyjne rozwiązania.</a:t>
            </a:r>
          </a:p>
          <a:p>
            <a:endParaRPr lang="pl-PL" sz="1600" dirty="0"/>
          </a:p>
          <a:p>
            <a:r>
              <a:rPr lang="pl-PL" sz="1600" b="1" dirty="0"/>
              <a:t>Każda rewizja to obraz całego projektu: </a:t>
            </a:r>
          </a:p>
          <a:p>
            <a:pPr lvl="1"/>
            <a:r>
              <a:rPr lang="pl-PL" sz="1600" i="1" dirty="0"/>
              <a:t>w przeciwieństwie do innych systemów kontroli wersji, Git nie zapamiętuje zmian między kolejnymi rewizjami, lecz kompletne obrazy. Z jednej strony wymaga to nieco więcej pracy aby porównać dwie rewizje, z drugiej jednak pozwala np. na automatyczną obsługę zmian nazw plików.</a:t>
            </a:r>
          </a:p>
        </p:txBody>
      </p:sp>
    </p:spTree>
    <p:extLst>
      <p:ext uri="{BB962C8B-B14F-4D97-AF65-F5344CB8AC3E}">
        <p14:creationId xmlns:p14="http://schemas.microsoft.com/office/powerpoint/2010/main" val="332992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2" descr="Git stores data as snapshots of the project over tim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26" y="1580146"/>
            <a:ext cx="7559297" cy="288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26CDDE84-13E6-4811-8B13-98736A952E67}"/>
              </a:ext>
            </a:extLst>
          </p:cNvPr>
          <p:cNvSpPr/>
          <p:nvPr/>
        </p:nvSpPr>
        <p:spPr>
          <a:xfrm>
            <a:off x="729026" y="780435"/>
            <a:ext cx="5276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Git </a:t>
            </a:r>
            <a:r>
              <a:rPr lang="pl-PL" sz="1600" b="1" dirty="0" err="1"/>
              <a:t>Snapshots</a:t>
            </a:r>
            <a:endParaRPr lang="pl-PL" sz="1600" dirty="0"/>
          </a:p>
          <a:p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260261367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1188</TotalTime>
  <Words>481</Words>
  <Application>Microsoft Office PowerPoint</Application>
  <PresentationFormat>Panoramiczny</PresentationFormat>
  <Paragraphs>119</Paragraphs>
  <Slides>32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7" baseType="lpstr">
      <vt:lpstr>Arial</vt:lpstr>
      <vt:lpstr>Calibri</vt:lpstr>
      <vt:lpstr>Corbel</vt:lpstr>
      <vt:lpstr>Wingdings 2</vt:lpstr>
      <vt:lpstr>Ramka</vt:lpstr>
      <vt:lpstr>GIT</vt:lpstr>
      <vt:lpstr>Prezentacja programu PowerPoint</vt:lpstr>
      <vt:lpstr>Prezentacja programu PowerPoint</vt:lpstr>
      <vt:lpstr>Prezentacja programu PowerPoint</vt:lpstr>
      <vt:lpstr>Git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Git</vt:lpstr>
      <vt:lpstr>Warsztat#1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Initializing Solution from VisualStudio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Warsztat#2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Tomek Kostyrka</cp:lastModifiedBy>
  <cp:revision>490</cp:revision>
  <dcterms:created xsi:type="dcterms:W3CDTF">2016-10-31T15:19:50Z</dcterms:created>
  <dcterms:modified xsi:type="dcterms:W3CDTF">2018-10-26T11:12:03Z</dcterms:modified>
</cp:coreProperties>
</file>