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72" r:id="rId6"/>
    <p:sldId id="265" r:id="rId7"/>
    <p:sldId id="271" r:id="rId8"/>
    <p:sldId id="264" r:id="rId9"/>
    <p:sldId id="262" r:id="rId10"/>
    <p:sldId id="263" r:id="rId11"/>
    <p:sldId id="273" r:id="rId12"/>
    <p:sldId id="275" r:id="rId13"/>
    <p:sldId id="277" r:id="rId14"/>
    <p:sldId id="278" r:id="rId15"/>
    <p:sldId id="279" r:id="rId16"/>
    <p:sldId id="280" r:id="rId17"/>
    <p:sldId id="281" r:id="rId18"/>
    <p:sldId id="266" r:id="rId19"/>
    <p:sldId id="267" r:id="rId20"/>
    <p:sldId id="282" r:id="rId21"/>
    <p:sldId id="270" r:id="rId22"/>
    <p:sldId id="283" r:id="rId23"/>
    <p:sldId id="284" r:id="rId24"/>
    <p:sldId id="27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6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E286-73BE-41DD-8C25-3FCAB81BFFFB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E70-2F8C-4B08-A747-CA9831BA00EF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7F4-7CE3-4EB5-B53C-FFD10A170BB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B51A-B62D-4C89-874D-5DDC2CE7C1D6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077-E0BA-4819-9952-D6D781CE40B1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5C6-5326-4CD0-B522-AF4BEEDF7AD7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0EBC-3A5F-43F6-B24C-4A5347A54AD3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F3-BA3C-41C8-B5AC-DA93A70A417A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0DFD-5231-4D15-934B-E2171E0C66B2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95A6-ABE2-45EF-9BC6-4C278DBFB0E4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17C4-609D-4083-9010-00D31E1BEAD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1457F22-0A7E-41B0-859A-1CD39CD6A891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GIT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 descr="git work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1662650"/>
            <a:ext cx="5323470" cy="4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E501BB8-B066-4BA2-9185-871B9DD42183}"/>
              </a:ext>
            </a:extLst>
          </p:cNvPr>
          <p:cNvSpPr/>
          <p:nvPr/>
        </p:nvSpPr>
        <p:spPr>
          <a:xfrm>
            <a:off x="729026" y="780435"/>
            <a:ext cx="5276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 </a:t>
            </a:r>
            <a:r>
              <a:rPr lang="pl-PL" sz="1600" b="1" dirty="0" err="1"/>
              <a:t>Workflow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64809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DC5D0-7894-4591-A7AF-7823DD9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EA9B727-9AAC-45CF-95F5-A1CD88A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B70B9-3D52-43E7-A4A0-CE77102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Warsztat#1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64FDFF-2266-4849-A96C-0BA0F60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Założyć konto na GitHub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Założyć repozytorium, dodać README, .</a:t>
            </a:r>
            <a:r>
              <a:rPr lang="pl-PL" dirty="0" err="1"/>
              <a:t>gitignore</a:t>
            </a:r>
            <a:r>
              <a:rPr lang="pl-PL" dirty="0"/>
              <a:t>, </a:t>
            </a:r>
            <a:r>
              <a:rPr lang="pl-PL" dirty="0" err="1"/>
              <a:t>license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Sklonować repozytorium (np. Visual Studio, GH Desktop)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Dodać nowy projekt VS (dowolny)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Commit</a:t>
            </a:r>
            <a:r>
              <a:rPr lang="pl-PL" dirty="0"/>
              <a:t>, </a:t>
            </a:r>
            <a:r>
              <a:rPr lang="pl-PL" dirty="0" err="1"/>
              <a:t>Push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Wprowadzić zmiany do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Commit</a:t>
            </a:r>
            <a:r>
              <a:rPr lang="pl-PL" dirty="0"/>
              <a:t>, </a:t>
            </a:r>
            <a:r>
              <a:rPr lang="pl-PL" dirty="0" err="1"/>
              <a:t>Push</a:t>
            </a:r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9C8900-980C-468E-849C-10AEF64C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1485" y="0"/>
            <a:ext cx="1066902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1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82723" y="4249"/>
            <a:ext cx="9144000" cy="685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2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51358" y="3257"/>
            <a:ext cx="9689284" cy="685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09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09225" y="1711"/>
            <a:ext cx="8573549" cy="68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88952" y="602499"/>
            <a:ext cx="8614096" cy="5653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19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78372" y="870901"/>
            <a:ext cx="8035255" cy="511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25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76462" y="427503"/>
            <a:ext cx="9239075" cy="6002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Obraz moÅ¼e zawieraÄ: 1 osoba, uÅmiecha siÄ">
            <a:extLst>
              <a:ext uri="{FF2B5EF4-FFF2-40B4-BE49-F238E27FC236}">
                <a16:creationId xmlns:a16="http://schemas.microsoft.com/office/drawing/2014/main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8" y="1123837"/>
            <a:ext cx="1836646" cy="18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9267" y="1123837"/>
            <a:ext cx="67648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Tomasz Kostyrka</a:t>
            </a:r>
          </a:p>
          <a:p>
            <a:pPr lvl="1"/>
            <a:r>
              <a:rPr lang="pl-PL" sz="1600" dirty="0"/>
              <a:t>Senior BI Developer @ProDataConsult</a:t>
            </a:r>
          </a:p>
          <a:p>
            <a:pPr lvl="1"/>
            <a:r>
              <a:rPr lang="pl-PL" sz="1600" dirty="0"/>
              <a:t>Assistant @WSEI</a:t>
            </a:r>
          </a:p>
          <a:p>
            <a:pPr lvl="1"/>
            <a:endParaRPr lang="pl-PL" sz="1600" dirty="0"/>
          </a:p>
          <a:p>
            <a:pPr lvl="1"/>
            <a:r>
              <a:rPr lang="pl-PL" sz="1600" dirty="0"/>
              <a:t>tomek.kostyrka@gmail.com</a:t>
            </a:r>
          </a:p>
          <a:p>
            <a:pPr lvl="1"/>
            <a:r>
              <a:rPr lang="pl-PL" sz="1600" dirty="0"/>
              <a:t>tkostyrka@wsei.edu.pl</a:t>
            </a:r>
          </a:p>
          <a:p>
            <a:pPr lvl="1"/>
            <a:r>
              <a:rPr lang="pl-PL" sz="1600" dirty="0"/>
              <a:t>github.com/TKostyrkaWSEI</a:t>
            </a:r>
          </a:p>
        </p:txBody>
      </p:sp>
    </p:spTree>
    <p:extLst>
      <p:ext uri="{BB962C8B-B14F-4D97-AF65-F5344CB8AC3E}">
        <p14:creationId xmlns:p14="http://schemas.microsoft.com/office/powerpoint/2010/main" val="256888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Initializing Solution from VisualStudio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9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44112" y="1181799"/>
            <a:ext cx="9303776" cy="449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4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36521" y="356986"/>
            <a:ext cx="8718958" cy="6144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38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75857" y="3113"/>
            <a:ext cx="9840286" cy="68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2069" y="878392"/>
            <a:ext cx="9167862" cy="5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2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38663" y="989901"/>
            <a:ext cx="8514673" cy="487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2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9" y="837515"/>
            <a:ext cx="36480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2" y="837515"/>
            <a:ext cx="3657428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189" y="837515"/>
            <a:ext cx="3711910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58989" y="468183"/>
            <a:ext cx="2153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46955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8" y="837515"/>
            <a:ext cx="3544048" cy="557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27" y="837515"/>
            <a:ext cx="3555630" cy="5581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328" y="837515"/>
            <a:ext cx="3539522" cy="557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8989" y="468183"/>
            <a:ext cx="2153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55236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82150" y="1045478"/>
            <a:ext cx="9427699" cy="4767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6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80950" y="994095"/>
            <a:ext cx="7030100" cy="486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82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</a:t>
            </a:r>
            <a:endParaRPr lang="pl-PL" sz="1600" dirty="0"/>
          </a:p>
          <a:p>
            <a:r>
              <a:rPr lang="pl-PL" sz="1600" dirty="0"/>
              <a:t>https://git-scm.com/</a:t>
            </a:r>
          </a:p>
          <a:p>
            <a:endParaRPr lang="pl-PL" sz="1600" b="1" dirty="0"/>
          </a:p>
          <a:p>
            <a:r>
              <a:rPr lang="pl-PL" sz="1600" b="1" dirty="0"/>
              <a:t>GitHub</a:t>
            </a:r>
          </a:p>
          <a:p>
            <a:r>
              <a:rPr lang="pl-PL" sz="1600" dirty="0"/>
              <a:t>https://github.com/</a:t>
            </a:r>
          </a:p>
          <a:p>
            <a:endParaRPr lang="pl-PL" sz="1600" b="1" dirty="0"/>
          </a:p>
          <a:p>
            <a:r>
              <a:rPr lang="pl-PL" sz="1600" b="1" dirty="0"/>
              <a:t>GitHub Desktop</a:t>
            </a:r>
          </a:p>
          <a:p>
            <a:r>
              <a:rPr lang="pl-PL" sz="1600" dirty="0"/>
              <a:t>https://desktop.github.com/</a:t>
            </a:r>
          </a:p>
          <a:p>
            <a:endParaRPr lang="pl-PL" sz="1600" b="1" dirty="0"/>
          </a:p>
          <a:p>
            <a:r>
              <a:rPr lang="pl-PL" sz="1600" b="1" dirty="0"/>
              <a:t>GitHub Extension for Visual Studio</a:t>
            </a:r>
          </a:p>
          <a:p>
            <a:r>
              <a:rPr lang="pl-PL" sz="1600" dirty="0"/>
              <a:t>https://visualstudio.github.com/</a:t>
            </a:r>
          </a:p>
          <a:p>
            <a:endParaRPr lang="pl-PL" sz="1600" b="1" dirty="0"/>
          </a:p>
          <a:p>
            <a:r>
              <a:rPr lang="pl-PL" sz="1600" b="1" dirty="0"/>
              <a:t>Visual Studio 2017 Community (lub wyższa)</a:t>
            </a:r>
            <a:endParaRPr lang="pl-PL" sz="1600" dirty="0"/>
          </a:p>
          <a:p>
            <a:r>
              <a:rPr lang="pl-PL" sz="1600" dirty="0"/>
              <a:t>https://docs.microsoft.com/pl-pl/visualstudio/releasenotes/vs2017-relnotes</a:t>
            </a:r>
          </a:p>
          <a:p>
            <a:endParaRPr lang="pl-PL" sz="1600" b="1" dirty="0"/>
          </a:p>
          <a:p>
            <a:r>
              <a:rPr lang="pl-PL" sz="1600" b="1" dirty="0"/>
              <a:t>Azure DevOps</a:t>
            </a:r>
          </a:p>
          <a:p>
            <a:r>
              <a:rPr lang="pl-PL" sz="1600" dirty="0"/>
              <a:t>https://dev.azure.com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192515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38400" y="1464622"/>
            <a:ext cx="73152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845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71762" y="868362"/>
            <a:ext cx="6848475" cy="512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79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B70B9-3D52-43E7-A4A0-CE77102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Warsztat#2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64FDFF-2266-4849-A96C-0BA0F60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1600" dirty="0"/>
              <a:t>Sklonować repozytorium </a:t>
            </a:r>
            <a:r>
              <a:rPr lang="pl-PL" sz="1600" b="1" dirty="0"/>
              <a:t>https://github.com/TKostyrkaWSEI/SzolenieZIIMI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Dodać nowy projekt VS w tym repozytorium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 err="1"/>
              <a:t>Commit</a:t>
            </a:r>
            <a:r>
              <a:rPr lang="pl-PL" sz="1600" dirty="0"/>
              <a:t>, </a:t>
            </a:r>
            <a:r>
              <a:rPr lang="pl-PL" sz="1600" dirty="0" err="1"/>
              <a:t>Push</a:t>
            </a:r>
            <a:r>
              <a:rPr lang="pl-PL" sz="1600" dirty="0"/>
              <a:t> (nie przejdzie)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9C8900-980C-468E-849C-10AEF64C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B70B9-3D52-43E7-A4A0-CE77102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Warsztat#3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64FDFF-2266-4849-A96C-0BA0F60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600" dirty="0"/>
              <a:t>Podzielić się na grupy 2-3 osobowe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Wybrać jedno repozytorium do pracy wspólnej, sklonować na każdej stacji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Właściciel ustawia na repozytorium dostęp dla uczestników (</a:t>
            </a:r>
            <a:r>
              <a:rPr lang="pl-PL" sz="1600" dirty="0" err="1"/>
              <a:t>collaborators</a:t>
            </a:r>
            <a:r>
              <a:rPr lang="pl-PL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Krok1: każdy uczestnik dodaje nowe rozwiązanie VS do projektu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 err="1"/>
              <a:t>Pull</a:t>
            </a:r>
            <a:r>
              <a:rPr lang="pl-PL" sz="1600" dirty="0"/>
              <a:t>/</a:t>
            </a:r>
            <a:r>
              <a:rPr lang="pl-PL" sz="1600" dirty="0" err="1"/>
              <a:t>Commit</a:t>
            </a:r>
            <a:r>
              <a:rPr lang="pl-PL" sz="1600" dirty="0"/>
              <a:t>/</a:t>
            </a:r>
            <a:r>
              <a:rPr lang="pl-PL" sz="1600" dirty="0" err="1"/>
              <a:t>Push</a:t>
            </a:r>
            <a:r>
              <a:rPr lang="pl-PL" sz="1600" dirty="0"/>
              <a:t>, przejrzeć historię na portalu GitHub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Krok2: każdy uczestnik dodaje obiekt w projekcie innej osoby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 err="1"/>
              <a:t>Pull</a:t>
            </a:r>
            <a:r>
              <a:rPr lang="pl-PL" sz="1600" dirty="0"/>
              <a:t>/</a:t>
            </a:r>
            <a:r>
              <a:rPr lang="pl-PL" sz="1600" dirty="0" err="1"/>
              <a:t>Commit</a:t>
            </a:r>
            <a:r>
              <a:rPr lang="pl-PL" sz="1600" dirty="0"/>
              <a:t>/</a:t>
            </a:r>
            <a:r>
              <a:rPr lang="pl-PL" sz="1600" dirty="0" err="1"/>
              <a:t>Push</a:t>
            </a:r>
            <a:r>
              <a:rPr lang="pl-PL" sz="1600" dirty="0"/>
              <a:t>, przejrzeć historię na portalu GitHub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9C8900-980C-468E-849C-10AEF64C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11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B9326E0-6017-43EC-8D61-C61097B9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6CEEEC1-5DF2-445D-83C8-875A1719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22" y="1056838"/>
            <a:ext cx="9496155" cy="4744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6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Git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GitHub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GitHub Extension dla VisualStudio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Warsztat#1: konto, repozytorium, clone/commit/</a:t>
            </a:r>
            <a:r>
              <a:rPr lang="pl-PL" dirty="0" err="1"/>
              <a:t>push</a:t>
            </a:r>
            <a:endParaRPr lang="pl-PL" dirty="0"/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Warsztat#2: klonowanie cudzego repozytorium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Warsztat#3: praca w zespole, fetch/pull/merge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Azure DevOps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DC5D0-7894-4591-A7AF-7823DD9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EA9B727-9AAC-45CF-95F5-A1CD88A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82" y="780435"/>
            <a:ext cx="5457592" cy="393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005382" y="4818919"/>
            <a:ext cx="44710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50" i="1" dirty="0"/>
              <a:t>https://insights.stackoverflow.com/survey/2018/#technology</a:t>
            </a:r>
          </a:p>
          <a:p>
            <a:r>
              <a:rPr lang="pl-PL" sz="1050" i="1" dirty="0"/>
              <a:t>https://git-scm.com/book/pl/v1/Podstawy-Gita-Praca-ze-zdalnym-repozytorium</a:t>
            </a:r>
          </a:p>
          <a:p>
            <a:r>
              <a:rPr lang="pl-PL" sz="1050" i="1" dirty="0"/>
              <a:t>http://kmirek.zsem.edu.pl/system-repozytoryjny-jak-dziala-repozytorium/</a:t>
            </a:r>
          </a:p>
          <a:p>
            <a:endParaRPr lang="pl-PL" sz="1050" i="1" dirty="0"/>
          </a:p>
        </p:txBody>
      </p:sp>
      <p:sp>
        <p:nvSpPr>
          <p:cNvPr id="6" name="Rectangle 5"/>
          <p:cNvSpPr/>
          <p:nvPr/>
        </p:nvSpPr>
        <p:spPr>
          <a:xfrm>
            <a:off x="729026" y="780435"/>
            <a:ext cx="52763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System kontroli wersji (VCS) </a:t>
            </a:r>
          </a:p>
          <a:p>
            <a:endParaRPr lang="pl-PL" sz="1600" dirty="0"/>
          </a:p>
          <a:p>
            <a:r>
              <a:rPr lang="pl-PL" sz="1600" dirty="0"/>
              <a:t>oprogramowanie służące do </a:t>
            </a:r>
            <a:r>
              <a:rPr lang="pl-PL" sz="1600" b="1" dirty="0"/>
              <a:t>śledzenia zmian </a:t>
            </a:r>
            <a:r>
              <a:rPr lang="pl-PL" sz="1600" dirty="0"/>
              <a:t>głównie w kodzie źródłowym oraz pomocy programistom w </a:t>
            </a:r>
            <a:r>
              <a:rPr lang="pl-PL" sz="1600" b="1" dirty="0"/>
              <a:t>łączeniu zmian </a:t>
            </a:r>
            <a:r>
              <a:rPr lang="pl-PL" sz="1600" dirty="0"/>
              <a:t>dokonanych w plikach przez wiele osób w różnym czasie.</a:t>
            </a:r>
          </a:p>
          <a:p>
            <a:endParaRPr lang="pl-PL" sz="1600" dirty="0"/>
          </a:p>
          <a:p>
            <a:r>
              <a:rPr lang="pl-PL" sz="1600" b="1" dirty="0"/>
              <a:t>Repozytorium</a:t>
            </a:r>
            <a:r>
              <a:rPr lang="pl-PL" sz="1600" dirty="0"/>
              <a:t> jest rozwiązaniem informatycznym, jakie służy głównie do przechowywania, gromadzenia oraz udostępniania przeróżnego typu plików. Trzeba odróżniać repozytorium od bibliotek cyfrowych i platform, jakie udostępniają tylko aktualne treści. Natomiast repozytorium przechowuje nie tylko dopiero co utworzone kopie plików ale również starsze wersje plików.</a:t>
            </a:r>
          </a:p>
          <a:p>
            <a:endParaRPr lang="pl-PL" sz="1600" dirty="0"/>
          </a:p>
          <a:p>
            <a:r>
              <a:rPr lang="pl-PL" sz="1600" b="1" dirty="0"/>
              <a:t>Systemy kontroli wersji dzielą się na: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lokalne</a:t>
            </a:r>
            <a:r>
              <a:rPr lang="pl-PL" sz="1600" dirty="0"/>
              <a:t> (np. SCCS oraz RCS)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scentralizowane</a:t>
            </a:r>
            <a:r>
              <a:rPr lang="pl-PL" sz="1600" dirty="0"/>
              <a:t>, oparte na architekturze klient-serwer (np. CVS, </a:t>
            </a:r>
            <a:r>
              <a:rPr lang="pl-PL" sz="1600" dirty="0" err="1"/>
              <a:t>Subversion</a:t>
            </a:r>
            <a:r>
              <a:rPr lang="pl-PL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rozproszone</a:t>
            </a:r>
            <a:r>
              <a:rPr lang="pl-PL" sz="1600" dirty="0"/>
              <a:t>, oparte na architekturze P2P (np. </a:t>
            </a:r>
            <a:r>
              <a:rPr lang="pl-PL" sz="1600" dirty="0" err="1"/>
              <a:t>BitKeeper</a:t>
            </a:r>
            <a:r>
              <a:rPr lang="pl-PL" sz="1600" dirty="0"/>
              <a:t>, </a:t>
            </a:r>
            <a:r>
              <a:rPr lang="pl-PL" sz="1600" dirty="0" err="1"/>
              <a:t>Code</a:t>
            </a:r>
            <a:r>
              <a:rPr lang="pl-PL" sz="1600" dirty="0"/>
              <a:t> Co-</a:t>
            </a:r>
            <a:r>
              <a:rPr lang="pl-PL" sz="1600" dirty="0" err="1"/>
              <a:t>op</a:t>
            </a:r>
            <a:r>
              <a:rPr lang="pl-PL" sz="1600" dirty="0"/>
              <a:t>, Git, </a:t>
            </a:r>
            <a:r>
              <a:rPr lang="pl-PL" sz="1600" dirty="0" err="1"/>
              <a:t>svk</a:t>
            </a:r>
            <a:r>
              <a:rPr lang="pl-PL" sz="1600" dirty="0"/>
              <a:t>).</a:t>
            </a:r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322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9025" y="1275386"/>
            <a:ext cx="2918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lokalne</a:t>
            </a:r>
            <a:endParaRPr lang="pl-PL" sz="1600" dirty="0"/>
          </a:p>
        </p:txBody>
      </p:sp>
      <p:pic>
        <p:nvPicPr>
          <p:cNvPr id="5" name="Picture 4" descr="https://git-scm.com/figures/18333fig0102-tn.png">
            <a:extLst>
              <a:ext uri="{FF2B5EF4-FFF2-40B4-BE49-F238E27FC236}">
                <a16:creationId xmlns:a16="http://schemas.microsoft.com/office/drawing/2014/main" id="{B5F2FD28-33BD-47F0-AFC7-F26726FF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10" y="2187824"/>
            <a:ext cx="3126641" cy="24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30D06CB-0CB1-4446-B2FB-8A4ABCF6145C}"/>
              </a:ext>
            </a:extLst>
          </p:cNvPr>
          <p:cNvSpPr/>
          <p:nvPr/>
        </p:nvSpPr>
        <p:spPr>
          <a:xfrm>
            <a:off x="6617549" y="6538912"/>
            <a:ext cx="48789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https://git-scm.com/book/pl/v1/Pierwsze-kroki-Wprowadzenie-do-kontroli-wersji</a:t>
            </a:r>
          </a:p>
        </p:txBody>
      </p:sp>
      <p:pic>
        <p:nvPicPr>
          <p:cNvPr id="8" name="Picture 2" descr="https://git-scm.com/figures/18333fig0103-tn.png">
            <a:extLst>
              <a:ext uri="{FF2B5EF4-FFF2-40B4-BE49-F238E27FC236}">
                <a16:creationId xmlns:a16="http://schemas.microsoft.com/office/drawing/2014/main" id="{70F0584D-AFF4-4108-959C-ECAB921F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36" y="1673115"/>
            <a:ext cx="3091211" cy="348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it-scm.com/figures/18333fig0101-tn.png">
            <a:extLst>
              <a:ext uri="{FF2B5EF4-FFF2-40B4-BE49-F238E27FC236}">
                <a16:creationId xmlns:a16="http://schemas.microsoft.com/office/drawing/2014/main" id="{0B54AC56-2C43-4B87-B224-067EEEC8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2187825"/>
            <a:ext cx="2918199" cy="24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24048A06-2987-4E6E-BFA0-631637F1F970}"/>
              </a:ext>
            </a:extLst>
          </p:cNvPr>
          <p:cNvSpPr/>
          <p:nvPr/>
        </p:nvSpPr>
        <p:spPr>
          <a:xfrm>
            <a:off x="4413310" y="1277143"/>
            <a:ext cx="3126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scentralizowane</a:t>
            </a:r>
            <a:endParaRPr lang="pl-PL" sz="16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9E260AA-E646-4DC0-B690-499B768F1148}"/>
              </a:ext>
            </a:extLst>
          </p:cNvPr>
          <p:cNvSpPr/>
          <p:nvPr/>
        </p:nvSpPr>
        <p:spPr>
          <a:xfrm>
            <a:off x="8306036" y="912973"/>
            <a:ext cx="3190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rozproszone</a:t>
            </a:r>
          </a:p>
        </p:txBody>
      </p:sp>
    </p:spTree>
    <p:extLst>
      <p:ext uri="{BB962C8B-B14F-4D97-AF65-F5344CB8AC3E}">
        <p14:creationId xmlns:p14="http://schemas.microsoft.com/office/powerpoint/2010/main" val="348714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599" y="529628"/>
            <a:ext cx="1050825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GIT</a:t>
            </a:r>
          </a:p>
          <a:p>
            <a:endParaRPr lang="pl-PL" sz="1600" b="1" dirty="0"/>
          </a:p>
          <a:p>
            <a:r>
              <a:rPr lang="pl-PL" sz="1600" b="1" dirty="0"/>
              <a:t>Dobre wsparcie dla rozgałęzionego procesu tworzenia oprogramowania: </a:t>
            </a:r>
          </a:p>
          <a:p>
            <a:pPr lvl="1"/>
            <a:r>
              <a:rPr lang="pl-PL" sz="1600" i="1" dirty="0"/>
              <a:t>jest dostępnych kilka algorytmów łączenia zmian z dwóch gałęzi, a także możliwość dodawania własnych algorytmów.</a:t>
            </a:r>
          </a:p>
          <a:p>
            <a:endParaRPr lang="pl-PL" sz="1600" dirty="0"/>
          </a:p>
          <a:p>
            <a:r>
              <a:rPr lang="pl-PL" sz="1600" b="1" dirty="0"/>
              <a:t>Praca off-line: </a:t>
            </a:r>
          </a:p>
          <a:p>
            <a:pPr lvl="1"/>
            <a:r>
              <a:rPr lang="pl-PL" sz="1600" i="1" dirty="0"/>
              <a:t>każdy programista posiada własną kopię repozytorium, do której może zapisywać zmiany bez połączenia z siecią; następnie zmiany mogą być wymieniane między lokalnymi repozytoriami.</a:t>
            </a:r>
          </a:p>
          <a:p>
            <a:endParaRPr lang="pl-PL" sz="1600" dirty="0"/>
          </a:p>
          <a:p>
            <a:r>
              <a:rPr lang="pl-PL" sz="1600" b="1" dirty="0"/>
              <a:t>Wsparcie dla istniejących protokołów sieciowych: </a:t>
            </a:r>
          </a:p>
          <a:p>
            <a:r>
              <a:rPr lang="pl-PL" sz="1600" i="1" dirty="0"/>
              <a:t>	dane można wymieniać przez HTTP(S), FTP, rsync, SSH.</a:t>
            </a:r>
          </a:p>
          <a:p>
            <a:endParaRPr lang="pl-PL" sz="1600" dirty="0"/>
          </a:p>
          <a:p>
            <a:r>
              <a:rPr lang="pl-PL" sz="1600" b="1" dirty="0"/>
              <a:t>Efektywna praca z dużymi projektami: </a:t>
            </a:r>
          </a:p>
          <a:p>
            <a:pPr lvl="1"/>
            <a:r>
              <a:rPr lang="pl-PL" sz="1600" i="1" dirty="0"/>
              <a:t>system Git według zapewnień Torvaldsa, a także według testów fundacji Mozilla, jest o rzędy wielkości szybszy niż niektóre konkurencyjne rozwiązania.</a:t>
            </a:r>
          </a:p>
          <a:p>
            <a:endParaRPr lang="pl-PL" sz="1600" dirty="0"/>
          </a:p>
          <a:p>
            <a:r>
              <a:rPr lang="pl-PL" sz="1600" b="1" dirty="0"/>
              <a:t>Każda rewizja to obraz całego projektu: </a:t>
            </a:r>
          </a:p>
          <a:p>
            <a:pPr lvl="1"/>
            <a:r>
              <a:rPr lang="pl-PL" sz="1600" i="1" dirty="0"/>
              <a:t>w przeciwieństwie do innych systemów kontroli wersji, Git nie zapamiętuje zmian między kolejnymi rewizjami, lecz kompletne obrazy. Z jednej strony wymaga to nieco więcej pracy aby porównać dwie rewizje, z drugiej jednak pozwala np. na automatyczną obsługę zmian nazw plików.</a:t>
            </a:r>
          </a:p>
        </p:txBody>
      </p:sp>
    </p:spTree>
    <p:extLst>
      <p:ext uri="{BB962C8B-B14F-4D97-AF65-F5344CB8AC3E}">
        <p14:creationId xmlns:p14="http://schemas.microsoft.com/office/powerpoint/2010/main" val="332992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1580146"/>
            <a:ext cx="7559297" cy="288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6CDDE84-13E6-4811-8B13-98736A952E67}"/>
              </a:ext>
            </a:extLst>
          </p:cNvPr>
          <p:cNvSpPr/>
          <p:nvPr/>
        </p:nvSpPr>
        <p:spPr>
          <a:xfrm>
            <a:off x="729026" y="780435"/>
            <a:ext cx="5276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 </a:t>
            </a:r>
            <a:r>
              <a:rPr lang="pl-PL" sz="1600" b="1" dirty="0" err="1"/>
              <a:t>Snapshots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260261367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1198</TotalTime>
  <Words>578</Words>
  <Application>Microsoft Office PowerPoint</Application>
  <PresentationFormat>Panoramiczny</PresentationFormat>
  <Paragraphs>130</Paragraphs>
  <Slides>34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9" baseType="lpstr">
      <vt:lpstr>Arial</vt:lpstr>
      <vt:lpstr>Calibri</vt:lpstr>
      <vt:lpstr>Corbel</vt:lpstr>
      <vt:lpstr>Wingdings 2</vt:lpstr>
      <vt:lpstr>Ramka</vt:lpstr>
      <vt:lpstr>GIT</vt:lpstr>
      <vt:lpstr>Prezentacja programu PowerPoint</vt:lpstr>
      <vt:lpstr>Prezentacja programu PowerPoint</vt:lpstr>
      <vt:lpstr>Prezentacja programu PowerPoint</vt:lpstr>
      <vt:lpstr>Git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Git</vt:lpstr>
      <vt:lpstr>Warsztat#1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Initializing Solution from VisualStudio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Warsztat#2</vt:lpstr>
      <vt:lpstr>Warsztat#3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Tomek Kostyrka</cp:lastModifiedBy>
  <cp:revision>511</cp:revision>
  <dcterms:created xsi:type="dcterms:W3CDTF">2016-10-31T15:19:50Z</dcterms:created>
  <dcterms:modified xsi:type="dcterms:W3CDTF">2018-10-26T11:22:46Z</dcterms:modified>
</cp:coreProperties>
</file>