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3" r:id="rId1"/>
  </p:sldMasterIdLst>
  <p:notesMasterIdLst>
    <p:notesMasterId r:id="rId28"/>
  </p:notesMasterIdLst>
  <p:sldIdLst>
    <p:sldId id="256" r:id="rId2"/>
    <p:sldId id="268" r:id="rId3"/>
    <p:sldId id="269" r:id="rId4"/>
    <p:sldId id="263" r:id="rId5"/>
    <p:sldId id="264" r:id="rId6"/>
    <p:sldId id="261" r:id="rId7"/>
    <p:sldId id="262" r:id="rId8"/>
    <p:sldId id="265" r:id="rId9"/>
    <p:sldId id="266" r:id="rId10"/>
    <p:sldId id="267" r:id="rId11"/>
    <p:sldId id="271"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294"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ek" initials="T" lastIdx="1" clrIdx="0">
    <p:extLst>
      <p:ext uri="{19B8F6BF-5375-455C-9EA6-DF929625EA0E}">
        <p15:presenceInfo xmlns:p15="http://schemas.microsoft.com/office/powerpoint/2012/main" userId="Tom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 jasny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Styl jasny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EBBBCC-DAD2-459C-BE2E-F6DE35CF9A28}" styleName="Styl ciemny 2 - Akcent 3/Ak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 ciemny 2 - Akcent 1/Ak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 ciemny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 jasny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 z motywem 1 — Ak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 z motywem 1 — Ak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 z motywem 1 — Ak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 jasny 1 — Ak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799B23B-EC83-4686-B30A-512413B5E67A}" styleName="Styl jasny 3 — Ak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Styl pośredni 1 — Ak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 pośredni 3 — Ak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6" d="100"/>
          <a:sy n="116" d="100"/>
        </p:scale>
        <p:origin x="348" y="108"/>
      </p:cViewPr>
      <p:guideLst>
        <p:guide pos="4294"/>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B546-F199-4B4F-99BF-57E72CB8BE0D}" type="datetimeFigureOut">
              <a:rPr lang="en-GB" smtClean="0"/>
              <a:t>04/10/2018</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43C7B-64C2-4B21-B7E6-9E6D13FCEBDF}" type="slidenum">
              <a:rPr lang="en-GB" smtClean="0"/>
              <a:t>‹#›</a:t>
            </a:fld>
            <a:endParaRPr lang="en-GB"/>
          </a:p>
        </p:txBody>
      </p:sp>
    </p:spTree>
    <p:extLst>
      <p:ext uri="{BB962C8B-B14F-4D97-AF65-F5344CB8AC3E}">
        <p14:creationId xmlns:p14="http://schemas.microsoft.com/office/powerpoint/2010/main" val="272074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pl-PL"/>
              <a:t>Kliknij, aby edytować styl</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B71B97B5-CD53-4045-9EAB-8675E61DEBFF}" type="datetime1">
              <a:rPr lang="en-US" smtClean="0"/>
              <a:t>10/4/2018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9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8A62E2F4-43B8-4444-AA47-B1745BCB38D5}" type="datetime1">
              <a:rPr lang="en-US" smtClean="0"/>
              <a:t>10/4/2018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2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5F1EBDA-92E6-40EF-8B05-F511C7F9FEF3}" type="datetime1">
              <a:rPr lang="en-US" smtClean="0"/>
              <a:t>10/4/2018</a:t>
            </a:fld>
            <a:endParaRPr lang="en-US" dirty="0"/>
          </a:p>
        </p:txBody>
      </p:sp>
      <p:sp>
        <p:nvSpPr>
          <p:cNvPr id="8" name="Footer Placeholder 7"/>
          <p:cNvSpPr>
            <a:spLocks noGrp="1"/>
          </p:cNvSpPr>
          <p:nvPr>
            <p:ph type="ftr" sz="quarter" idx="11"/>
          </p:nvPr>
        </p:nvSpPr>
        <p:spPr/>
        <p:txBody>
          <a:bodyPr/>
          <a:lstStyle/>
          <a:p>
            <a:r>
              <a:rPr lang="en-US"/>
              <a:t>Developing SQL Databases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4549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DDF47470-A926-4F8F-B54B-9CD8FE1AE246}" type="datetime1">
              <a:rPr lang="en-US" smtClean="0"/>
              <a:t>10/4/2018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657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pl-PL"/>
              <a:t>Kliknij, aby edytować styl</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EC6453AE-6942-4706-95D7-B941FA946658}" type="datetime1">
              <a:rPr lang="en-US" smtClean="0"/>
              <a:t>10/4/2018</a:t>
            </a:fld>
            <a:endParaRPr lang="en-US" dirty="0"/>
          </a:p>
        </p:txBody>
      </p:sp>
      <p:sp>
        <p:nvSpPr>
          <p:cNvPr id="5" name="Footer Placeholder 4"/>
          <p:cNvSpPr>
            <a:spLocks noGrp="1"/>
          </p:cNvSpPr>
          <p:nvPr>
            <p:ph type="ftr" sz="quarter" idx="11"/>
          </p:nvPr>
        </p:nvSpPr>
        <p:spPr/>
        <p:txBody>
          <a:bodyPr/>
          <a:lstStyle/>
          <a:p>
            <a:r>
              <a:rPr lang="en-US"/>
              <a:t>Developing SQL Databases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319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Date Placeholder 7"/>
          <p:cNvSpPr>
            <a:spLocks noGrp="1"/>
          </p:cNvSpPr>
          <p:nvPr>
            <p:ph type="dt" sz="half" idx="10"/>
          </p:nvPr>
        </p:nvSpPr>
        <p:spPr/>
        <p:txBody>
          <a:bodyPr/>
          <a:lstStyle/>
          <a:p>
            <a:fld id="{7485DE8E-F3D1-43D3-AA4E-AD1474DCFEA5}" type="datetime1">
              <a:rPr lang="en-US" smtClean="0"/>
              <a:t>10/4/2018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768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2" name="Date Placeholder 1"/>
          <p:cNvSpPr>
            <a:spLocks noGrp="1"/>
          </p:cNvSpPr>
          <p:nvPr>
            <p:ph type="dt" sz="half" idx="10"/>
          </p:nvPr>
        </p:nvSpPr>
        <p:spPr/>
        <p:txBody>
          <a:bodyPr/>
          <a:lstStyle/>
          <a:p>
            <a:fld id="{D2004977-84DE-42EE-A6BE-94658AD3A20A}" type="datetime1">
              <a:rPr lang="en-US" smtClean="0"/>
              <a:t>10/4/2018</a:t>
            </a:fld>
            <a:endParaRPr lang="en-US" dirty="0"/>
          </a:p>
        </p:txBody>
      </p:sp>
      <p:sp>
        <p:nvSpPr>
          <p:cNvPr id="11" name="Footer Placeholder 10"/>
          <p:cNvSpPr>
            <a:spLocks noGrp="1"/>
          </p:cNvSpPr>
          <p:nvPr>
            <p:ph type="ftr" sz="quarter" idx="11"/>
          </p:nvPr>
        </p:nvSpPr>
        <p:spPr/>
        <p:txBody>
          <a:bodyPr/>
          <a:lstStyle/>
          <a:p>
            <a:r>
              <a:rPr lang="en-US"/>
              <a:t>Developing SQL Databases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9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l-PL"/>
              <a:t>Kliknij, aby edytować styl</a:t>
            </a:r>
            <a:endParaRPr lang="en-US" dirty="0"/>
          </a:p>
        </p:txBody>
      </p:sp>
      <p:sp>
        <p:nvSpPr>
          <p:cNvPr id="2" name="Date Placeholder 1"/>
          <p:cNvSpPr>
            <a:spLocks noGrp="1"/>
          </p:cNvSpPr>
          <p:nvPr>
            <p:ph type="dt" sz="half" idx="10"/>
          </p:nvPr>
        </p:nvSpPr>
        <p:spPr/>
        <p:txBody>
          <a:bodyPr/>
          <a:lstStyle/>
          <a:p>
            <a:fld id="{C197578A-6273-4B7A-8481-BC3DC51245D3}" type="datetime1">
              <a:rPr lang="en-US" smtClean="0"/>
              <a:t>10/4/2018</a:t>
            </a:fld>
            <a:endParaRPr lang="en-US" dirty="0"/>
          </a:p>
        </p:txBody>
      </p:sp>
      <p:sp>
        <p:nvSpPr>
          <p:cNvPr id="7" name="Footer Placeholder 6"/>
          <p:cNvSpPr>
            <a:spLocks noGrp="1"/>
          </p:cNvSpPr>
          <p:nvPr>
            <p:ph type="ftr" sz="quarter" idx="11"/>
          </p:nvPr>
        </p:nvSpPr>
        <p:spPr/>
        <p:txBody>
          <a:bodyPr/>
          <a:lstStyle/>
          <a:p>
            <a:r>
              <a:rPr lang="en-US"/>
              <a:t>Developing SQL Databases</a:t>
            </a: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07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CE4314A-B21F-46BB-BE72-50070CD80ECC}" type="datetime1">
              <a:rPr lang="en-US" smtClean="0"/>
              <a:t>10/4/2018</a:t>
            </a:fld>
            <a:endParaRPr lang="en-US" dirty="0"/>
          </a:p>
        </p:txBody>
      </p:sp>
      <p:sp>
        <p:nvSpPr>
          <p:cNvPr id="6" name="Footer Placeholder 5"/>
          <p:cNvSpPr>
            <a:spLocks noGrp="1"/>
          </p:cNvSpPr>
          <p:nvPr>
            <p:ph type="ftr" sz="quarter" idx="11"/>
          </p:nvPr>
        </p:nvSpPr>
        <p:spPr/>
        <p:txBody>
          <a:bodyPr/>
          <a:lstStyle/>
          <a:p>
            <a:r>
              <a:rPr lang="en-US"/>
              <a:t>Developing SQL Databases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513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pl-PL"/>
              <a:t>Kliknij, aby edytować styl</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BC8C3F01-2333-4625-81F9-3F061226A6CA}" type="datetime1">
              <a:rPr lang="en-US" smtClean="0"/>
              <a:t>10/4/2018</a:t>
            </a:fld>
            <a:endParaRPr lang="en-US" dirty="0"/>
          </a:p>
        </p:txBody>
      </p:sp>
      <p:sp>
        <p:nvSpPr>
          <p:cNvPr id="9" name="Footer Placeholder 8"/>
          <p:cNvSpPr>
            <a:spLocks noGrp="1"/>
          </p:cNvSpPr>
          <p:nvPr>
            <p:ph type="ftr" sz="quarter" idx="11"/>
          </p:nvPr>
        </p:nvSpPr>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447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8" name="Date Placeholder 7"/>
          <p:cNvSpPr>
            <a:spLocks noGrp="1"/>
          </p:cNvSpPr>
          <p:nvPr>
            <p:ph type="dt" sz="half" idx="10"/>
          </p:nvPr>
        </p:nvSpPr>
        <p:spPr/>
        <p:txBody>
          <a:bodyPr/>
          <a:lstStyle/>
          <a:p>
            <a:fld id="{769527E7-0EFF-4D9C-9765-9427F2C57259}" type="datetime1">
              <a:rPr lang="en-US" smtClean="0"/>
              <a:t>10/4/2018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r>
              <a:rPr lang="en-US"/>
              <a:t>Developing SQL Databases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758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7D9E37C-E6FE-426E-AAEF-6A78AD0B3306}" type="datetime1">
              <a:rPr lang="en-US" smtClean="0"/>
              <a:t>10/4/2018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Developing SQL Databases</a:t>
            </a:r>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5328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b="1" dirty="0"/>
              <a:t>Developing SQL Databases</a:t>
            </a:r>
            <a:endParaRPr lang="pl-PL" b="1" dirty="0">
              <a:cs typeface="Arial" panose="020B0604020202020204" pitchFamily="34" charset="0"/>
            </a:endParaRPr>
          </a:p>
        </p:txBody>
      </p:sp>
      <p:sp>
        <p:nvSpPr>
          <p:cNvPr id="3" name="Podtytuł 2"/>
          <p:cNvSpPr>
            <a:spLocks noGrp="1"/>
          </p:cNvSpPr>
          <p:nvPr>
            <p:ph type="subTitle" idx="1"/>
          </p:nvPr>
        </p:nvSpPr>
        <p:spPr/>
        <p:txBody>
          <a:bodyPr/>
          <a:lstStyle/>
          <a:p>
            <a:r>
              <a:rPr lang="pl-PL" dirty="0" smtClean="0">
                <a:latin typeface="Arial" panose="020B0604020202020204" pitchFamily="34" charset="0"/>
                <a:cs typeface="Arial" panose="020B0604020202020204" pitchFamily="34" charset="0"/>
              </a:rPr>
              <a:t>GitHub</a:t>
            </a:r>
            <a:endParaRPr lang="pl-P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3571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pic>
        <p:nvPicPr>
          <p:cNvPr id="6" name="Content Placeholder 5"/>
          <p:cNvPicPr>
            <a:picLocks noGrp="1" noChangeAspect="1"/>
          </p:cNvPicPr>
          <p:nvPr>
            <p:ph idx="1"/>
          </p:nvPr>
        </p:nvPicPr>
        <p:blipFill>
          <a:blip r:embed="rId2"/>
          <a:stretch>
            <a:fillRect/>
          </a:stretch>
        </p:blipFill>
        <p:spPr>
          <a:xfrm>
            <a:off x="3868738" y="1046981"/>
            <a:ext cx="7315200" cy="4754513"/>
          </a:xfrm>
          <a:prstGeom prst="rect">
            <a:avLst/>
          </a:prstGeom>
        </p:spPr>
      </p:pic>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01463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Initializing Solution from VisualStudio</a:t>
            </a:r>
            <a:endParaRPr lang="pl-PL" dirty="0"/>
          </a:p>
        </p:txBody>
      </p:sp>
      <p:sp>
        <p:nvSpPr>
          <p:cNvPr id="3" name="Footer Placeholder 2"/>
          <p:cNvSpPr>
            <a:spLocks noGrp="1"/>
          </p:cNvSpPr>
          <p:nvPr>
            <p:ph type="ftr" sz="quarter" idx="11"/>
          </p:nvPr>
        </p:nvSpPr>
        <p:spPr/>
        <p:txBody>
          <a:bodyPr/>
          <a:lstStyle/>
          <a:p>
            <a:r>
              <a:rPr lang="en-US" smtClean="0"/>
              <a:t>Developing SQL Databases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994091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dirty="0"/>
          </a:p>
        </p:txBody>
      </p:sp>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dirty="0"/>
          </a:p>
        </p:txBody>
      </p:sp>
      <p:pic>
        <p:nvPicPr>
          <p:cNvPr id="7" name="Content Placeholder 6"/>
          <p:cNvPicPr>
            <a:picLocks noGrp="1" noChangeAspect="1"/>
          </p:cNvPicPr>
          <p:nvPr>
            <p:ph idx="1"/>
          </p:nvPr>
        </p:nvPicPr>
        <p:blipFill>
          <a:blip r:embed="rId2"/>
          <a:stretch>
            <a:fillRect/>
          </a:stretch>
        </p:blipFill>
        <p:spPr>
          <a:xfrm>
            <a:off x="3868738" y="1656745"/>
            <a:ext cx="7315200" cy="3534985"/>
          </a:xfrm>
          <a:prstGeom prst="rect">
            <a:avLst/>
          </a:prstGeom>
        </p:spPr>
      </p:pic>
    </p:spTree>
    <p:extLst>
      <p:ext uri="{BB962C8B-B14F-4D97-AF65-F5344CB8AC3E}">
        <p14:creationId xmlns:p14="http://schemas.microsoft.com/office/powerpoint/2010/main" val="2588647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dirty="0"/>
          </a:p>
        </p:txBody>
      </p:sp>
      <p:pic>
        <p:nvPicPr>
          <p:cNvPr id="13" name="Content Placeholder 12"/>
          <p:cNvPicPr>
            <a:picLocks noGrp="1" noChangeAspect="1"/>
          </p:cNvPicPr>
          <p:nvPr>
            <p:ph idx="1"/>
          </p:nvPr>
        </p:nvPicPr>
        <p:blipFill>
          <a:blip r:embed="rId2"/>
          <a:stretch>
            <a:fillRect/>
          </a:stretch>
        </p:blipFill>
        <p:spPr>
          <a:xfrm>
            <a:off x="3891885" y="863600"/>
            <a:ext cx="7268906" cy="5121275"/>
          </a:xfrm>
          <a:prstGeom prst="rect">
            <a:avLst/>
          </a:prstGeom>
        </p:spPr>
      </p:pic>
    </p:spTree>
    <p:extLst>
      <p:ext uri="{BB962C8B-B14F-4D97-AF65-F5344CB8AC3E}">
        <p14:creationId xmlns:p14="http://schemas.microsoft.com/office/powerpoint/2010/main" val="2830389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pic>
        <p:nvPicPr>
          <p:cNvPr id="6" name="Content Placeholder 5"/>
          <p:cNvPicPr>
            <a:picLocks noGrp="1" noChangeAspect="1"/>
          </p:cNvPicPr>
          <p:nvPr>
            <p:ph idx="1"/>
          </p:nvPr>
        </p:nvPicPr>
        <p:blipFill>
          <a:blip r:embed="rId2"/>
          <a:stretch>
            <a:fillRect/>
          </a:stretch>
        </p:blipFill>
        <p:spPr>
          <a:xfrm>
            <a:off x="3868738" y="876246"/>
            <a:ext cx="7315200" cy="5095982"/>
          </a:xfrm>
          <a:prstGeom prst="rect">
            <a:avLst/>
          </a:prstGeom>
        </p:spPr>
      </p:pic>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4073813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pic>
        <p:nvPicPr>
          <p:cNvPr id="6" name="Content Placeholder 5"/>
          <p:cNvPicPr>
            <a:picLocks noGrp="1" noChangeAspect="1"/>
          </p:cNvPicPr>
          <p:nvPr>
            <p:ph idx="1"/>
          </p:nvPr>
        </p:nvPicPr>
        <p:blipFill>
          <a:blip r:embed="rId2"/>
          <a:stretch>
            <a:fillRect/>
          </a:stretch>
        </p:blipFill>
        <p:spPr>
          <a:xfrm>
            <a:off x="3868738" y="1388543"/>
            <a:ext cx="7315200" cy="4071389"/>
          </a:xfrm>
          <a:prstGeom prst="rect">
            <a:avLst/>
          </a:prstGeom>
        </p:spPr>
      </p:pic>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933123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pic>
        <p:nvPicPr>
          <p:cNvPr id="6" name="Content Placeholder 5"/>
          <p:cNvPicPr>
            <a:picLocks noGrp="1" noChangeAspect="1"/>
          </p:cNvPicPr>
          <p:nvPr>
            <p:ph idx="1"/>
          </p:nvPr>
        </p:nvPicPr>
        <p:blipFill>
          <a:blip r:embed="rId2"/>
          <a:stretch>
            <a:fillRect/>
          </a:stretch>
        </p:blipFill>
        <p:spPr>
          <a:xfrm>
            <a:off x="3868738" y="1328960"/>
            <a:ext cx="7315200" cy="4190555"/>
          </a:xfrm>
          <a:prstGeom prst="rect">
            <a:avLst/>
          </a:prstGeom>
        </p:spPr>
      </p:pic>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942624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17</a:t>
            </a:fld>
            <a:endParaRPr lang="en-US" dirty="0"/>
          </a:p>
        </p:txBody>
      </p:sp>
      <p:pic>
        <p:nvPicPr>
          <p:cNvPr id="5" name="Picture 4"/>
          <p:cNvPicPr>
            <a:picLocks noChangeAspect="1"/>
          </p:cNvPicPr>
          <p:nvPr/>
        </p:nvPicPr>
        <p:blipFill>
          <a:blip r:embed="rId2"/>
          <a:stretch>
            <a:fillRect/>
          </a:stretch>
        </p:blipFill>
        <p:spPr>
          <a:xfrm>
            <a:off x="358989" y="949325"/>
            <a:ext cx="3648075" cy="5772150"/>
          </a:xfrm>
          <a:prstGeom prst="rect">
            <a:avLst/>
          </a:prstGeom>
        </p:spPr>
      </p:pic>
      <p:pic>
        <p:nvPicPr>
          <p:cNvPr id="7" name="Picture 6"/>
          <p:cNvPicPr>
            <a:picLocks noChangeAspect="1"/>
          </p:cNvPicPr>
          <p:nvPr/>
        </p:nvPicPr>
        <p:blipFill>
          <a:blip r:embed="rId3"/>
          <a:stretch>
            <a:fillRect/>
          </a:stretch>
        </p:blipFill>
        <p:spPr>
          <a:xfrm>
            <a:off x="4134412" y="949325"/>
            <a:ext cx="3657428" cy="5772150"/>
          </a:xfrm>
          <a:prstGeom prst="rect">
            <a:avLst/>
          </a:prstGeom>
        </p:spPr>
      </p:pic>
      <p:pic>
        <p:nvPicPr>
          <p:cNvPr id="9" name="Picture 8"/>
          <p:cNvPicPr>
            <a:picLocks noChangeAspect="1"/>
          </p:cNvPicPr>
          <p:nvPr/>
        </p:nvPicPr>
        <p:blipFill>
          <a:blip r:embed="rId4"/>
          <a:stretch>
            <a:fillRect/>
          </a:stretch>
        </p:blipFill>
        <p:spPr>
          <a:xfrm>
            <a:off x="7919189" y="949325"/>
            <a:ext cx="3711910" cy="5772150"/>
          </a:xfrm>
          <a:prstGeom prst="rect">
            <a:avLst/>
          </a:prstGeom>
        </p:spPr>
      </p:pic>
      <p:sp>
        <p:nvSpPr>
          <p:cNvPr id="10" name="Rectangle 9"/>
          <p:cNvSpPr/>
          <p:nvPr/>
        </p:nvSpPr>
        <p:spPr>
          <a:xfrm>
            <a:off x="358989" y="468183"/>
            <a:ext cx="2153552" cy="369332"/>
          </a:xfrm>
          <a:prstGeom prst="rect">
            <a:avLst/>
          </a:prstGeom>
        </p:spPr>
        <p:txBody>
          <a:bodyPr wrap="square">
            <a:spAutoFit/>
          </a:bodyPr>
          <a:lstStyle/>
          <a:p>
            <a:r>
              <a:rPr lang="pl-PL" b="1" dirty="0" smtClean="0"/>
              <a:t>Commit</a:t>
            </a:r>
            <a:endParaRPr lang="pl-PL" b="1" dirty="0"/>
          </a:p>
        </p:txBody>
      </p:sp>
    </p:spTree>
    <p:extLst>
      <p:ext uri="{BB962C8B-B14F-4D97-AF65-F5344CB8AC3E}">
        <p14:creationId xmlns:p14="http://schemas.microsoft.com/office/powerpoint/2010/main" val="1469554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FAB73BC-B049-4115-A692-8D63A059BFB8}" type="slidenum">
              <a:rPr lang="en-US" smtClean="0"/>
              <a:t>18</a:t>
            </a:fld>
            <a:endParaRPr lang="en-US" dirty="0"/>
          </a:p>
        </p:txBody>
      </p:sp>
      <p:pic>
        <p:nvPicPr>
          <p:cNvPr id="4" name="Picture 3"/>
          <p:cNvPicPr>
            <a:picLocks noChangeAspect="1"/>
          </p:cNvPicPr>
          <p:nvPr/>
        </p:nvPicPr>
        <p:blipFill>
          <a:blip r:embed="rId2"/>
          <a:stretch>
            <a:fillRect/>
          </a:stretch>
        </p:blipFill>
        <p:spPr>
          <a:xfrm>
            <a:off x="500508" y="1145059"/>
            <a:ext cx="3544048" cy="5576416"/>
          </a:xfrm>
          <a:prstGeom prst="rect">
            <a:avLst/>
          </a:prstGeom>
        </p:spPr>
      </p:pic>
      <p:pic>
        <p:nvPicPr>
          <p:cNvPr id="5" name="Picture 4"/>
          <p:cNvPicPr>
            <a:picLocks noChangeAspect="1"/>
          </p:cNvPicPr>
          <p:nvPr/>
        </p:nvPicPr>
        <p:blipFill>
          <a:blip r:embed="rId3"/>
          <a:stretch>
            <a:fillRect/>
          </a:stretch>
        </p:blipFill>
        <p:spPr>
          <a:xfrm>
            <a:off x="4229127" y="1145059"/>
            <a:ext cx="3555630" cy="5581414"/>
          </a:xfrm>
          <a:prstGeom prst="rect">
            <a:avLst/>
          </a:prstGeom>
        </p:spPr>
      </p:pic>
      <p:pic>
        <p:nvPicPr>
          <p:cNvPr id="6" name="Picture 5"/>
          <p:cNvPicPr>
            <a:picLocks noChangeAspect="1"/>
          </p:cNvPicPr>
          <p:nvPr/>
        </p:nvPicPr>
        <p:blipFill>
          <a:blip r:embed="rId4"/>
          <a:stretch>
            <a:fillRect/>
          </a:stretch>
        </p:blipFill>
        <p:spPr>
          <a:xfrm>
            <a:off x="7969328" y="1145059"/>
            <a:ext cx="3539522" cy="5576416"/>
          </a:xfrm>
          <a:prstGeom prst="rect">
            <a:avLst/>
          </a:prstGeom>
        </p:spPr>
      </p:pic>
      <p:sp>
        <p:nvSpPr>
          <p:cNvPr id="7" name="Rectangle 6"/>
          <p:cNvSpPr/>
          <p:nvPr/>
        </p:nvSpPr>
        <p:spPr>
          <a:xfrm>
            <a:off x="358989" y="468183"/>
            <a:ext cx="2153552" cy="369332"/>
          </a:xfrm>
          <a:prstGeom prst="rect">
            <a:avLst/>
          </a:prstGeom>
        </p:spPr>
        <p:txBody>
          <a:bodyPr wrap="square">
            <a:spAutoFit/>
          </a:bodyPr>
          <a:lstStyle/>
          <a:p>
            <a:r>
              <a:rPr lang="pl-PL" b="1" dirty="0" smtClean="0"/>
              <a:t>Push</a:t>
            </a:r>
            <a:endParaRPr lang="pl-PL" b="1" dirty="0"/>
          </a:p>
        </p:txBody>
      </p:sp>
    </p:spTree>
    <p:extLst>
      <p:ext uri="{BB962C8B-B14F-4D97-AF65-F5344CB8AC3E}">
        <p14:creationId xmlns:p14="http://schemas.microsoft.com/office/powerpoint/2010/main" val="3552365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pic>
        <p:nvPicPr>
          <p:cNvPr id="6" name="Content Placeholder 5"/>
          <p:cNvPicPr>
            <a:picLocks noGrp="1" noChangeAspect="1"/>
          </p:cNvPicPr>
          <p:nvPr>
            <p:ph idx="1"/>
          </p:nvPr>
        </p:nvPicPr>
        <p:blipFill>
          <a:blip r:embed="rId2"/>
          <a:stretch>
            <a:fillRect/>
          </a:stretch>
        </p:blipFill>
        <p:spPr>
          <a:xfrm>
            <a:off x="3868738" y="1575341"/>
            <a:ext cx="7315200" cy="3697793"/>
          </a:xfrm>
          <a:prstGeom prst="rect">
            <a:avLst/>
          </a:prstGeom>
        </p:spPr>
      </p:pic>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683660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Tools</a:t>
            </a:r>
            <a:endParaRPr lang="pl-PL" dirty="0"/>
          </a:p>
        </p:txBody>
      </p:sp>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
        <p:nvSpPr>
          <p:cNvPr id="7" name="Rectangle 6"/>
          <p:cNvSpPr/>
          <p:nvPr/>
        </p:nvSpPr>
        <p:spPr>
          <a:xfrm>
            <a:off x="3869267" y="1123837"/>
            <a:ext cx="6764867" cy="4278094"/>
          </a:xfrm>
          <a:prstGeom prst="rect">
            <a:avLst/>
          </a:prstGeom>
        </p:spPr>
        <p:txBody>
          <a:bodyPr wrap="square">
            <a:spAutoFit/>
          </a:bodyPr>
          <a:lstStyle/>
          <a:p>
            <a:r>
              <a:rPr lang="pl-PL" sz="1600" b="1" dirty="0" smtClean="0"/>
              <a:t>Git</a:t>
            </a:r>
          </a:p>
          <a:p>
            <a:r>
              <a:rPr lang="pl-PL" sz="1600" dirty="0"/>
              <a:t>https://git-scm.com</a:t>
            </a:r>
            <a:r>
              <a:rPr lang="pl-PL" sz="1600" dirty="0" smtClean="0"/>
              <a:t>/</a:t>
            </a:r>
          </a:p>
          <a:p>
            <a:r>
              <a:rPr lang="pl-PL" sz="1600" dirty="0"/>
              <a:t>https://git-scm.com/book/pl/v1/Podstawy-Gita-Pierwsze-repozytorium-Gita</a:t>
            </a:r>
            <a:endParaRPr lang="pl-PL" sz="1600" dirty="0" smtClean="0"/>
          </a:p>
          <a:p>
            <a:r>
              <a:rPr lang="pl-PL" sz="1600" dirty="0"/>
              <a:t>	</a:t>
            </a:r>
          </a:p>
          <a:p>
            <a:r>
              <a:rPr lang="pl-PL" sz="1600" b="1" dirty="0"/>
              <a:t>GitHub</a:t>
            </a:r>
          </a:p>
          <a:p>
            <a:r>
              <a:rPr lang="pl-PL" sz="1600" dirty="0"/>
              <a:t>https://github.com</a:t>
            </a:r>
            <a:r>
              <a:rPr lang="pl-PL" sz="1600" dirty="0" smtClean="0"/>
              <a:t>/</a:t>
            </a:r>
          </a:p>
          <a:p>
            <a:endParaRPr lang="pl-PL" sz="1600" b="1" dirty="0" smtClean="0"/>
          </a:p>
          <a:p>
            <a:r>
              <a:rPr lang="pl-PL" sz="1600" b="1" dirty="0" smtClean="0"/>
              <a:t>GitHub Extension for VisualStudio</a:t>
            </a:r>
          </a:p>
          <a:p>
            <a:r>
              <a:rPr lang="pl-PL" sz="1600" dirty="0"/>
              <a:t>https://visualstudio.github.com</a:t>
            </a:r>
            <a:r>
              <a:rPr lang="pl-PL" sz="1600" dirty="0" smtClean="0"/>
              <a:t>/</a:t>
            </a:r>
          </a:p>
          <a:p>
            <a:endParaRPr lang="pl-PL" sz="1600" dirty="0" smtClean="0"/>
          </a:p>
          <a:p>
            <a:r>
              <a:rPr lang="pl-PL" sz="1600" b="1" dirty="0" smtClean="0"/>
              <a:t>GitHub Desktop </a:t>
            </a:r>
            <a:r>
              <a:rPr lang="pl-PL" sz="1600" b="1" dirty="0"/>
              <a:t>(nieobowiązkowe</a:t>
            </a:r>
            <a:r>
              <a:rPr lang="pl-PL" sz="1600" b="1" dirty="0" smtClean="0"/>
              <a:t>)</a:t>
            </a:r>
          </a:p>
          <a:p>
            <a:r>
              <a:rPr lang="pl-PL" sz="1600" dirty="0"/>
              <a:t>https://desktop.github.com/</a:t>
            </a:r>
          </a:p>
          <a:p>
            <a:endParaRPr lang="pl-PL" sz="1600" b="1" dirty="0"/>
          </a:p>
          <a:p>
            <a:r>
              <a:rPr lang="pl-PL" sz="1600" b="1" dirty="0"/>
              <a:t>Azure DevOps (nieobowiązkowe)</a:t>
            </a:r>
          </a:p>
          <a:p>
            <a:r>
              <a:rPr lang="pl-PL" sz="1600" dirty="0"/>
              <a:t>https://dev.azure.com</a:t>
            </a:r>
          </a:p>
          <a:p>
            <a:endParaRPr lang="pl-PL" sz="1600" b="1" dirty="0" smtClean="0"/>
          </a:p>
          <a:p>
            <a:endParaRPr lang="pl-PL" sz="1600" b="1" dirty="0"/>
          </a:p>
        </p:txBody>
      </p:sp>
    </p:spTree>
    <p:extLst>
      <p:ext uri="{BB962C8B-B14F-4D97-AF65-F5344CB8AC3E}">
        <p14:creationId xmlns:p14="http://schemas.microsoft.com/office/powerpoint/2010/main" val="2653800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pic>
        <p:nvPicPr>
          <p:cNvPr id="6" name="Content Placeholder 5"/>
          <p:cNvPicPr>
            <a:picLocks noGrp="1" noChangeAspect="1"/>
          </p:cNvPicPr>
          <p:nvPr>
            <p:ph idx="1"/>
          </p:nvPr>
        </p:nvPicPr>
        <p:blipFill>
          <a:blip r:embed="rId2"/>
          <a:stretch>
            <a:fillRect/>
          </a:stretch>
        </p:blipFill>
        <p:spPr>
          <a:xfrm>
            <a:off x="3868738" y="890930"/>
            <a:ext cx="7315200" cy="5066615"/>
          </a:xfrm>
          <a:prstGeom prst="rect">
            <a:avLst/>
          </a:prstGeom>
        </p:spPr>
      </p:pic>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3078246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pic>
        <p:nvPicPr>
          <p:cNvPr id="6" name="Content Placeholder 5"/>
          <p:cNvPicPr>
            <a:picLocks noGrp="1" noChangeAspect="1"/>
          </p:cNvPicPr>
          <p:nvPr>
            <p:ph idx="1"/>
          </p:nvPr>
        </p:nvPicPr>
        <p:blipFill>
          <a:blip r:embed="rId2"/>
          <a:stretch>
            <a:fillRect/>
          </a:stretch>
        </p:blipFill>
        <p:spPr>
          <a:xfrm>
            <a:off x="3868738" y="1624757"/>
            <a:ext cx="7315200" cy="3598961"/>
          </a:xfrm>
          <a:prstGeom prst="rect">
            <a:avLst/>
          </a:prstGeom>
        </p:spPr>
      </p:pic>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2319845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pic>
        <p:nvPicPr>
          <p:cNvPr id="6" name="Content Placeholder 5"/>
          <p:cNvPicPr>
            <a:picLocks noGrp="1" noChangeAspect="1"/>
          </p:cNvPicPr>
          <p:nvPr>
            <p:ph idx="1"/>
          </p:nvPr>
        </p:nvPicPr>
        <p:blipFill>
          <a:blip r:embed="rId2"/>
          <a:stretch>
            <a:fillRect/>
          </a:stretch>
        </p:blipFill>
        <p:spPr>
          <a:xfrm>
            <a:off x="4101788" y="863600"/>
            <a:ext cx="6849100" cy="5121275"/>
          </a:xfrm>
          <a:prstGeom prst="rect">
            <a:avLst/>
          </a:prstGeom>
        </p:spPr>
      </p:pic>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2492799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Git Basics</a:t>
            </a:r>
            <a:endParaRPr lang="pl-PL" dirty="0"/>
          </a:p>
        </p:txBody>
      </p:sp>
      <p:sp>
        <p:nvSpPr>
          <p:cNvPr id="3" name="Footer Placeholder 2"/>
          <p:cNvSpPr>
            <a:spLocks noGrp="1"/>
          </p:cNvSpPr>
          <p:nvPr>
            <p:ph type="ftr" sz="quarter" idx="11"/>
          </p:nvPr>
        </p:nvSpPr>
        <p:spPr/>
        <p:txBody>
          <a:bodyPr/>
          <a:lstStyle/>
          <a:p>
            <a:r>
              <a:rPr lang="en-US" smtClean="0"/>
              <a:t>Developing SQL Databases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614419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24</a:t>
            </a:fld>
            <a:endParaRPr lang="en-US" dirty="0"/>
          </a:p>
        </p:txBody>
      </p:sp>
      <p:sp>
        <p:nvSpPr>
          <p:cNvPr id="4" name="Rectangle 3"/>
          <p:cNvSpPr/>
          <p:nvPr/>
        </p:nvSpPr>
        <p:spPr>
          <a:xfrm>
            <a:off x="876071" y="920621"/>
            <a:ext cx="10439858" cy="5016758"/>
          </a:xfrm>
          <a:prstGeom prst="rect">
            <a:avLst/>
          </a:prstGeom>
        </p:spPr>
        <p:txBody>
          <a:bodyPr wrap="square">
            <a:spAutoFit/>
          </a:bodyPr>
          <a:lstStyle/>
          <a:p>
            <a:r>
              <a:rPr lang="pl-PL" sz="1600" b="1" dirty="0" smtClean="0"/>
              <a:t>commit</a:t>
            </a:r>
          </a:p>
          <a:p>
            <a:r>
              <a:rPr lang="en-US" sz="1600" dirty="0"/>
              <a:t>As a noun: A single point in the </a:t>
            </a:r>
            <a:r>
              <a:rPr lang="en-US" sz="1600" dirty="0" err="1"/>
              <a:t>Git</a:t>
            </a:r>
            <a:r>
              <a:rPr lang="en-US" sz="1600" dirty="0"/>
              <a:t> history; the entire history of a project is represented as a set of interrelated commits. The word "commit" is often used by </a:t>
            </a:r>
            <a:r>
              <a:rPr lang="en-US" sz="1600" dirty="0" err="1"/>
              <a:t>Git</a:t>
            </a:r>
            <a:r>
              <a:rPr lang="en-US" sz="1600" dirty="0"/>
              <a:t> in the same places other revision control systems use the words "revision" or "version". Also used as a short hand for commit object.</a:t>
            </a:r>
          </a:p>
          <a:p>
            <a:endParaRPr lang="en-US" sz="1600" dirty="0"/>
          </a:p>
          <a:p>
            <a:r>
              <a:rPr lang="en-US" sz="1600" dirty="0"/>
              <a:t>As a verb: The action of storing a new snapshot of the project’s state in the </a:t>
            </a:r>
            <a:r>
              <a:rPr lang="en-US" sz="1600" dirty="0" err="1"/>
              <a:t>Git</a:t>
            </a:r>
            <a:r>
              <a:rPr lang="en-US" sz="1600" dirty="0"/>
              <a:t> history, by creating a new commit representing the current state of the index and advancing HEAD to point at the new commit.</a:t>
            </a:r>
            <a:r>
              <a:rPr lang="pl-PL" sz="1600" dirty="0"/>
              <a:t>	</a:t>
            </a:r>
            <a:endParaRPr lang="pl-PL" sz="1600" dirty="0" smtClean="0"/>
          </a:p>
          <a:p>
            <a:endParaRPr lang="pl-PL" sz="1600" dirty="0" smtClean="0"/>
          </a:p>
          <a:p>
            <a:r>
              <a:rPr lang="en-US" sz="1600" b="1" dirty="0"/>
              <a:t>branch</a:t>
            </a:r>
          </a:p>
          <a:p>
            <a:r>
              <a:rPr lang="en-US" sz="1600" dirty="0"/>
              <a:t>A "branch" is an active line of development. The most recent commit on a branch is referred to as the tip of that branch. The tip of the branch is referenced by a branch head, which moves forward as additional development is done on the branch. A single </a:t>
            </a:r>
            <a:r>
              <a:rPr lang="en-US" sz="1600" dirty="0" err="1"/>
              <a:t>Git</a:t>
            </a:r>
            <a:r>
              <a:rPr lang="en-US" sz="1600" dirty="0"/>
              <a:t> repository can track an arbitrary number of branches, but your working tree is associated with just one of them (the "current" or "checked out" branch), and HEAD points to that branch</a:t>
            </a:r>
            <a:r>
              <a:rPr lang="en-US" sz="1600" dirty="0" smtClean="0"/>
              <a:t>.</a:t>
            </a:r>
            <a:endParaRPr lang="pl-PL" sz="1600" dirty="0"/>
          </a:p>
          <a:p>
            <a:endParaRPr lang="pl-PL" sz="1600" dirty="0"/>
          </a:p>
          <a:p>
            <a:r>
              <a:rPr lang="en-US" sz="1600" b="1" dirty="0"/>
              <a:t>master</a:t>
            </a:r>
          </a:p>
          <a:p>
            <a:r>
              <a:rPr lang="en-US" sz="1600" dirty="0"/>
              <a:t>The default development branch. Whenever you create a </a:t>
            </a:r>
            <a:r>
              <a:rPr lang="en-US" sz="1600" dirty="0" err="1"/>
              <a:t>Git</a:t>
            </a:r>
            <a:r>
              <a:rPr lang="en-US" sz="1600" dirty="0"/>
              <a:t> repository, a branch named "master" is created, and becomes the active branch. In most cases, this contains the local development, though that is purely by convention and is not required.</a:t>
            </a:r>
            <a:endParaRPr lang="pl-PL" sz="1600" dirty="0" smtClean="0"/>
          </a:p>
          <a:p>
            <a:endParaRPr lang="pl-PL" sz="1600" b="1" dirty="0" smtClean="0"/>
          </a:p>
          <a:p>
            <a:endParaRPr lang="pl-PL" sz="1600" b="1" dirty="0"/>
          </a:p>
        </p:txBody>
      </p:sp>
    </p:spTree>
    <p:extLst>
      <p:ext uri="{BB962C8B-B14F-4D97-AF65-F5344CB8AC3E}">
        <p14:creationId xmlns:p14="http://schemas.microsoft.com/office/powerpoint/2010/main" val="4274429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25</a:t>
            </a:fld>
            <a:endParaRPr lang="en-US" dirty="0"/>
          </a:p>
        </p:txBody>
      </p:sp>
      <p:sp>
        <p:nvSpPr>
          <p:cNvPr id="4" name="Rectangle 3"/>
          <p:cNvSpPr/>
          <p:nvPr/>
        </p:nvSpPr>
        <p:spPr>
          <a:xfrm>
            <a:off x="876071" y="1659285"/>
            <a:ext cx="10439858" cy="3539430"/>
          </a:xfrm>
          <a:prstGeom prst="rect">
            <a:avLst/>
          </a:prstGeom>
        </p:spPr>
        <p:txBody>
          <a:bodyPr wrap="square">
            <a:spAutoFit/>
          </a:bodyPr>
          <a:lstStyle/>
          <a:p>
            <a:endParaRPr lang="en-US" sz="1600" b="1" dirty="0"/>
          </a:p>
          <a:p>
            <a:r>
              <a:rPr lang="en-US" sz="1600" b="1" dirty="0"/>
              <a:t>ref</a:t>
            </a:r>
          </a:p>
          <a:p>
            <a:r>
              <a:rPr lang="en-US" sz="1600" dirty="0"/>
              <a:t>A name that begins with refs/ (e.g. refs/heads/master) that points to an object name or another ref (the latter is called a symbolic ref). Refs are stored in the repository.</a:t>
            </a:r>
          </a:p>
          <a:p>
            <a:endParaRPr lang="en-US" sz="1600" b="1" dirty="0"/>
          </a:p>
          <a:p>
            <a:r>
              <a:rPr lang="en-US" sz="1600" b="1" dirty="0"/>
              <a:t>head</a:t>
            </a:r>
          </a:p>
          <a:p>
            <a:r>
              <a:rPr lang="en-US" sz="1600" dirty="0"/>
              <a:t>A named reference to the commit at the tip of a branch. Heads are stored in a file in $GIT_DIR/refs/heads/ directory, except when using packed refs</a:t>
            </a:r>
            <a:r>
              <a:rPr lang="en-US" sz="1600" dirty="0" smtClean="0"/>
              <a:t>.</a:t>
            </a:r>
            <a:endParaRPr lang="pl-PL" sz="1600" dirty="0"/>
          </a:p>
          <a:p>
            <a:endParaRPr lang="en-US" sz="1600" b="1" dirty="0"/>
          </a:p>
          <a:p>
            <a:r>
              <a:rPr lang="en-US" sz="1600" b="1" dirty="0"/>
              <a:t>push</a:t>
            </a:r>
          </a:p>
          <a:p>
            <a:r>
              <a:rPr lang="en-US" sz="1600" dirty="0"/>
              <a:t>Pushing a branch means to get the branch’s head ref from a remote repository, find out if it is an ancestor to the branch’s local head ref, and in that case, putting all objects, which are reachable from the local head ref, and which are missing from the remote repository, into the remote object database, and updating the remote head ref. If the remote head is not an ancestor to the local head, the push fails</a:t>
            </a:r>
            <a:r>
              <a:rPr lang="en-US" sz="1600" dirty="0" smtClean="0"/>
              <a:t>.</a:t>
            </a:r>
            <a:endParaRPr lang="pl-PL" sz="1600" dirty="0"/>
          </a:p>
        </p:txBody>
      </p:sp>
    </p:spTree>
    <p:extLst>
      <p:ext uri="{BB962C8B-B14F-4D97-AF65-F5344CB8AC3E}">
        <p14:creationId xmlns:p14="http://schemas.microsoft.com/office/powerpoint/2010/main" val="3597444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Developing SQL Databases</a:t>
            </a:r>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t>26</a:t>
            </a:fld>
            <a:endParaRPr lang="en-US" dirty="0"/>
          </a:p>
        </p:txBody>
      </p:sp>
      <p:sp>
        <p:nvSpPr>
          <p:cNvPr id="4" name="Rectangle 3"/>
          <p:cNvSpPr/>
          <p:nvPr/>
        </p:nvSpPr>
        <p:spPr>
          <a:xfrm>
            <a:off x="876071" y="920621"/>
            <a:ext cx="10439858" cy="5016758"/>
          </a:xfrm>
          <a:prstGeom prst="rect">
            <a:avLst/>
          </a:prstGeom>
        </p:spPr>
        <p:txBody>
          <a:bodyPr wrap="square">
            <a:spAutoFit/>
          </a:bodyPr>
          <a:lstStyle/>
          <a:p>
            <a:r>
              <a:rPr lang="en-US" sz="1600" b="1" dirty="0"/>
              <a:t>pull</a:t>
            </a:r>
          </a:p>
          <a:p>
            <a:r>
              <a:rPr lang="en-US" sz="1600" dirty="0"/>
              <a:t>Pulling a branch means to fetch it and merge it</a:t>
            </a:r>
            <a:r>
              <a:rPr lang="en-US" sz="1600" dirty="0" smtClean="0"/>
              <a:t>.</a:t>
            </a:r>
            <a:endParaRPr lang="pl-PL" sz="1600" dirty="0"/>
          </a:p>
          <a:p>
            <a:endParaRPr lang="en-US" sz="1600" b="1" dirty="0"/>
          </a:p>
          <a:p>
            <a:r>
              <a:rPr lang="en-US" sz="1600" b="1" dirty="0"/>
              <a:t>fetch</a:t>
            </a:r>
          </a:p>
          <a:p>
            <a:r>
              <a:rPr lang="en-US" sz="1600" dirty="0"/>
              <a:t>Fetching a branch means to get the branch’s head ref from a remote repository, to find out which objects are missing from the local object database, and to get them, too</a:t>
            </a:r>
            <a:r>
              <a:rPr lang="en-US" sz="1600" dirty="0" smtClean="0"/>
              <a:t>.</a:t>
            </a:r>
            <a:endParaRPr lang="pl-PL" sz="1600" b="1" dirty="0" smtClean="0"/>
          </a:p>
          <a:p>
            <a:endParaRPr lang="pl-PL" sz="1600" b="1" dirty="0"/>
          </a:p>
          <a:p>
            <a:r>
              <a:rPr lang="en-US" sz="1600" b="1" dirty="0"/>
              <a:t>merge</a:t>
            </a:r>
          </a:p>
          <a:p>
            <a:r>
              <a:rPr lang="en-US" sz="1600" dirty="0"/>
              <a:t>As a verb: To bring the contents of another branch (possibly from an external repository) into the current branch. In the case where the merged-in branch is from a different repository, this is done by first fetching the remote branch and then merging the result into the current branch. This combination of fetch and merge operations is called a pull. Merging is performed by an automatic process that identifies changes made since the branches diverged, and then applies all those changes together. In cases where changes conflict, manual intervention may be required to complete the merge.</a:t>
            </a:r>
          </a:p>
          <a:p>
            <a:endParaRPr lang="en-US" sz="1600" dirty="0"/>
          </a:p>
          <a:p>
            <a:r>
              <a:rPr lang="en-US" sz="1600" dirty="0"/>
              <a:t>As a noun: unless it is a fast-forward, a successful merge results in the creation of a new commit representing the result of the merge, and having as parents the tips of the merged branches. This commit is referred to as a "merge commit", or sometimes just a "</a:t>
            </a:r>
            <a:r>
              <a:rPr lang="en-US" sz="1600" dirty="0" smtClean="0"/>
              <a:t>merge„</a:t>
            </a:r>
            <a:r>
              <a:rPr lang="pl-PL" sz="1600" dirty="0" smtClean="0"/>
              <a:t>.</a:t>
            </a:r>
          </a:p>
          <a:p>
            <a:endParaRPr lang="pl-PL" sz="1600" b="1" dirty="0"/>
          </a:p>
          <a:p>
            <a:r>
              <a:rPr lang="en-US" sz="1600" b="1" dirty="0"/>
              <a:t>resolve</a:t>
            </a:r>
          </a:p>
          <a:p>
            <a:r>
              <a:rPr lang="en-US" sz="1600" dirty="0"/>
              <a:t>The action of fixing up manually what a failed automatic merge left behind.</a:t>
            </a:r>
            <a:endParaRPr lang="pl-PL" sz="1600" dirty="0"/>
          </a:p>
        </p:txBody>
      </p:sp>
    </p:spTree>
    <p:extLst>
      <p:ext uri="{BB962C8B-B14F-4D97-AF65-F5344CB8AC3E}">
        <p14:creationId xmlns:p14="http://schemas.microsoft.com/office/powerpoint/2010/main" val="1842466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Setting GitHub account</a:t>
            </a:r>
            <a:endParaRPr lang="pl-PL" dirty="0"/>
          </a:p>
        </p:txBody>
      </p:sp>
      <p:sp>
        <p:nvSpPr>
          <p:cNvPr id="3" name="Footer Placeholder 2"/>
          <p:cNvSpPr>
            <a:spLocks noGrp="1"/>
          </p:cNvSpPr>
          <p:nvPr>
            <p:ph type="ftr" sz="quarter" idx="11"/>
          </p:nvPr>
        </p:nvSpPr>
        <p:spPr/>
        <p:txBody>
          <a:bodyPr/>
          <a:lstStyle/>
          <a:p>
            <a:r>
              <a:rPr lang="en-US" smtClean="0"/>
              <a:t>Developing SQL Databases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6725058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a:t>
            </a:fld>
            <a:endParaRPr lang="en-US" dirty="0"/>
          </a:p>
        </p:txBody>
      </p:sp>
      <p:pic>
        <p:nvPicPr>
          <p:cNvPr id="6" name="Content Placeholder 5"/>
          <p:cNvPicPr>
            <a:picLocks noGrp="1" noChangeAspect="1"/>
          </p:cNvPicPr>
          <p:nvPr>
            <p:ph idx="1"/>
          </p:nvPr>
        </p:nvPicPr>
        <p:blipFill>
          <a:blip r:embed="rId2"/>
          <a:stretch>
            <a:fillRect/>
          </a:stretch>
        </p:blipFill>
        <p:spPr>
          <a:xfrm>
            <a:off x="3868738" y="1073697"/>
            <a:ext cx="7315200" cy="47010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4132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dirty="0"/>
          </a:p>
        </p:txBody>
      </p:sp>
      <p:pic>
        <p:nvPicPr>
          <p:cNvPr id="10" name="Content Placeholder 6"/>
          <p:cNvPicPr>
            <a:picLocks noGrp="1" noChangeAspect="1"/>
          </p:cNvPicPr>
          <p:nvPr>
            <p:ph idx="1"/>
          </p:nvPr>
        </p:nvPicPr>
        <p:blipFill>
          <a:blip r:embed="rId2"/>
          <a:stretch>
            <a:fillRect/>
          </a:stretch>
        </p:blipFill>
        <p:spPr>
          <a:xfrm>
            <a:off x="4110050" y="863600"/>
            <a:ext cx="6832576" cy="5121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1251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p:pic>
        <p:nvPicPr>
          <p:cNvPr id="6" name="Content Placeholder 5"/>
          <p:cNvPicPr>
            <a:picLocks noGrp="1" noChangeAspect="1"/>
          </p:cNvPicPr>
          <p:nvPr>
            <p:ph idx="1"/>
          </p:nvPr>
        </p:nvPicPr>
        <p:blipFill>
          <a:blip r:embed="rId2"/>
          <a:stretch>
            <a:fillRect/>
          </a:stretch>
        </p:blipFill>
        <p:spPr>
          <a:xfrm>
            <a:off x="3906378" y="863600"/>
            <a:ext cx="7239919" cy="5121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9091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pic>
        <p:nvPicPr>
          <p:cNvPr id="7" name="Content Placeholder 6"/>
          <p:cNvPicPr>
            <a:picLocks noGrp="1" noChangeAspect="1"/>
          </p:cNvPicPr>
          <p:nvPr>
            <p:ph idx="1"/>
          </p:nvPr>
        </p:nvPicPr>
        <p:blipFill>
          <a:blip r:embed="rId2"/>
          <a:stretch>
            <a:fillRect/>
          </a:stretch>
        </p:blipFill>
        <p:spPr>
          <a:xfrm>
            <a:off x="4324465" y="863600"/>
            <a:ext cx="6403745" cy="5121275"/>
          </a:xfrm>
          <a:prstGeom prst="rect">
            <a:avLst/>
          </a:prstGeom>
        </p:spPr>
      </p:pic>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087334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pic>
        <p:nvPicPr>
          <p:cNvPr id="6" name="Content Placeholder 5"/>
          <p:cNvPicPr>
            <a:picLocks noGrp="1" noChangeAspect="1"/>
          </p:cNvPicPr>
          <p:nvPr>
            <p:ph idx="1"/>
          </p:nvPr>
        </p:nvPicPr>
        <p:blipFill>
          <a:blip r:embed="rId2"/>
          <a:stretch>
            <a:fillRect/>
          </a:stretch>
        </p:blipFill>
        <p:spPr>
          <a:xfrm>
            <a:off x="3868738" y="1024053"/>
            <a:ext cx="7315200" cy="4800368"/>
          </a:xfrm>
          <a:prstGeom prst="rect">
            <a:avLst/>
          </a:prstGeom>
        </p:spPr>
      </p:pic>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2386199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a:p>
        </p:txBody>
      </p:sp>
      <p:pic>
        <p:nvPicPr>
          <p:cNvPr id="6" name="Content Placeholder 5"/>
          <p:cNvPicPr>
            <a:picLocks noGrp="1" noChangeAspect="1"/>
          </p:cNvPicPr>
          <p:nvPr>
            <p:ph idx="1"/>
          </p:nvPr>
        </p:nvPicPr>
        <p:blipFill>
          <a:blip r:embed="rId2"/>
          <a:stretch>
            <a:fillRect/>
          </a:stretch>
        </p:blipFill>
        <p:spPr>
          <a:xfrm>
            <a:off x="3868738" y="1094716"/>
            <a:ext cx="7315200" cy="4659042"/>
          </a:xfrm>
          <a:prstGeom prst="rect">
            <a:avLst/>
          </a:prstGeom>
        </p:spPr>
      </p:pic>
      <p:sp>
        <p:nvSpPr>
          <p:cNvPr id="4" name="Footer Placeholder 3"/>
          <p:cNvSpPr>
            <a:spLocks noGrp="1"/>
          </p:cNvSpPr>
          <p:nvPr>
            <p:ph type="ftr" sz="quarter" idx="11"/>
          </p:nvPr>
        </p:nvSpPr>
        <p:spPr/>
        <p:txBody>
          <a:bodyPr/>
          <a:lstStyle/>
          <a:p>
            <a:r>
              <a:rPr lang="en-US" smtClean="0"/>
              <a:t>Developing SQL Databases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068254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Ramka">
  <a:themeElements>
    <a:clrScheme name="Ramka">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mka">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mka">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1215</TotalTime>
  <Words>612</Words>
  <Application>Microsoft Office PowerPoint</Application>
  <PresentationFormat>Widescreen</PresentationFormat>
  <Paragraphs>103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Corbel</vt:lpstr>
      <vt:lpstr>Wingdings 2</vt:lpstr>
      <vt:lpstr>Ramka</vt:lpstr>
      <vt:lpstr>Developing SQL Databases</vt:lpstr>
      <vt:lpstr>Tools</vt:lpstr>
      <vt:lpstr>Setting GitHub account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Initializing Solution from VisualStudio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Basics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Tomek</dc:creator>
  <cp:lastModifiedBy>Kostyrka Tomasz</cp:lastModifiedBy>
  <cp:revision>466</cp:revision>
  <dcterms:created xsi:type="dcterms:W3CDTF">2016-10-31T15:19:50Z</dcterms:created>
  <dcterms:modified xsi:type="dcterms:W3CDTF">2018-10-04T21:53:10Z</dcterms:modified>
</cp:coreProperties>
</file>