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88" r:id="rId3"/>
    <p:sldId id="262" r:id="rId4"/>
    <p:sldId id="297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73" r:id="rId23"/>
    <p:sldId id="274" r:id="rId24"/>
    <p:sldId id="275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98" r:id="rId3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2024/3/17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2024/3/17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5400" y="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1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459944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12700" y="-889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1116330"/>
            <a:ext cx="3359150" cy="5741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 userDrawn="1"/>
        </p:nvSpPr>
        <p:spPr bwMode="auto">
          <a:xfrm>
            <a:off x="623888" y="1537653"/>
            <a:ext cx="2003425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6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6" name="文本框 15"/>
          <p:cNvSpPr txBox="1">
            <a:spLocks noChangeArrowheads="1"/>
          </p:cNvSpPr>
          <p:nvPr userDrawn="1"/>
        </p:nvSpPr>
        <p:spPr bwMode="auto">
          <a:xfrm>
            <a:off x="830263" y="2553653"/>
            <a:ext cx="1590675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</a:rPr>
              <a:t>contents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56" name="文本占位符 148"/>
          <p:cNvSpPr>
            <a:spLocks noGrp="1"/>
          </p:cNvSpPr>
          <p:nvPr>
            <p:ph type="body" sz="quarter" idx="11"/>
          </p:nvPr>
        </p:nvSpPr>
        <p:spPr>
          <a:xfrm>
            <a:off x="5159896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7" name="文本占位符 148"/>
          <p:cNvSpPr>
            <a:spLocks noGrp="1"/>
          </p:cNvSpPr>
          <p:nvPr>
            <p:ph type="body" sz="quarter" idx="12"/>
          </p:nvPr>
        </p:nvSpPr>
        <p:spPr>
          <a:xfrm>
            <a:off x="5159896" y="2650071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8" name="文本占位符 148"/>
          <p:cNvSpPr>
            <a:spLocks noGrp="1"/>
          </p:cNvSpPr>
          <p:nvPr>
            <p:ph type="body" sz="quarter" idx="13"/>
          </p:nvPr>
        </p:nvSpPr>
        <p:spPr>
          <a:xfrm>
            <a:off x="5159896" y="3414673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9" name="文本占位符 148"/>
          <p:cNvSpPr>
            <a:spLocks noGrp="1"/>
          </p:cNvSpPr>
          <p:nvPr>
            <p:ph type="body" sz="quarter" idx="14"/>
          </p:nvPr>
        </p:nvSpPr>
        <p:spPr>
          <a:xfrm>
            <a:off x="5159896" y="4179275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0" name="文本占位符 148"/>
          <p:cNvSpPr>
            <a:spLocks noGrp="1"/>
          </p:cNvSpPr>
          <p:nvPr>
            <p:ph type="body" sz="quarter" idx="15"/>
          </p:nvPr>
        </p:nvSpPr>
        <p:spPr>
          <a:xfrm>
            <a:off x="5159896" y="49438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1" name="文本占位符 148"/>
          <p:cNvSpPr>
            <a:spLocks noGrp="1"/>
          </p:cNvSpPr>
          <p:nvPr>
            <p:ph type="body" sz="quarter" idx="16"/>
          </p:nvPr>
        </p:nvSpPr>
        <p:spPr>
          <a:xfrm>
            <a:off x="5159896" y="57084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7" name="文本占位符 148"/>
          <p:cNvSpPr>
            <a:spLocks noGrp="1"/>
          </p:cNvSpPr>
          <p:nvPr>
            <p:ph type="body" sz="quarter" idx="17"/>
          </p:nvPr>
        </p:nvSpPr>
        <p:spPr>
          <a:xfrm>
            <a:off x="7392144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8" name="文本占位符 148"/>
          <p:cNvSpPr>
            <a:spLocks noGrp="1"/>
          </p:cNvSpPr>
          <p:nvPr>
            <p:ph type="body" sz="quarter" idx="18"/>
          </p:nvPr>
        </p:nvSpPr>
        <p:spPr>
          <a:xfrm>
            <a:off x="7392144" y="2656557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9" name="文本占位符 148"/>
          <p:cNvSpPr>
            <a:spLocks noGrp="1"/>
          </p:cNvSpPr>
          <p:nvPr>
            <p:ph type="body" sz="quarter" idx="19"/>
          </p:nvPr>
        </p:nvSpPr>
        <p:spPr>
          <a:xfrm>
            <a:off x="7392144" y="341141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0" name="文本占位符 148"/>
          <p:cNvSpPr>
            <a:spLocks noGrp="1"/>
          </p:cNvSpPr>
          <p:nvPr>
            <p:ph type="body" sz="quarter" idx="20"/>
          </p:nvPr>
        </p:nvSpPr>
        <p:spPr>
          <a:xfrm>
            <a:off x="7392144" y="417950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1" name="文本占位符 148"/>
          <p:cNvSpPr>
            <a:spLocks noGrp="1"/>
          </p:cNvSpPr>
          <p:nvPr>
            <p:ph type="body" sz="quarter" idx="21"/>
          </p:nvPr>
        </p:nvSpPr>
        <p:spPr>
          <a:xfrm>
            <a:off x="7392144" y="495667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2" name="文本占位符 148"/>
          <p:cNvSpPr>
            <a:spLocks noGrp="1"/>
          </p:cNvSpPr>
          <p:nvPr>
            <p:ph type="body" sz="quarter" idx="22"/>
          </p:nvPr>
        </p:nvSpPr>
        <p:spPr>
          <a:xfrm>
            <a:off x="7392144" y="570914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23"/>
          </p:nvPr>
        </p:nvSpPr>
        <p:spPr>
          <a:xfrm>
            <a:off x="225425" y="252730"/>
            <a:ext cx="11741785" cy="6032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u="none" strike="noStrike" kern="1200" cap="none" spc="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2024/3/17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2024/3/17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2024/3/17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2024/3/17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2024/3/17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2024/3/17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2024/3/17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2024/3/17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2024/3/17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10"/>
          <p:cNvGrpSpPr/>
          <p:nvPr/>
        </p:nvGrpSpPr>
        <p:grpSpPr bwMode="auto">
          <a:xfrm>
            <a:off x="4540885" y="1122010"/>
            <a:ext cx="729615" cy="652145"/>
            <a:chOff x="1469675" y="2728606"/>
            <a:chExt cx="2187070" cy="2162788"/>
          </a:xfrm>
        </p:grpSpPr>
        <p:grpSp>
          <p:nvGrpSpPr>
            <p:cNvPr id="7188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36" name="等腰三角形 35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189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34" name="等腰三角形 3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5" name="Copyright Notice"/>
          <p:cNvSpPr/>
          <p:nvPr/>
        </p:nvSpPr>
        <p:spPr bwMode="auto">
          <a:xfrm>
            <a:off x="5549240" y="1212815"/>
            <a:ext cx="2857687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7.1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数组的基础知识</a:t>
            </a:r>
            <a:endParaRPr lang="en-US" altLang="zh-CN" sz="2400" b="1" cap="small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Copyright Notice"/>
          <p:cNvSpPr/>
          <p:nvPr/>
        </p:nvSpPr>
        <p:spPr bwMode="auto">
          <a:xfrm>
            <a:off x="5593910" y="1870777"/>
            <a:ext cx="2242134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7.2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数组的复制</a:t>
            </a:r>
            <a:endParaRPr lang="en-US" sz="2400" b="1" cap="small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Copyright Notice"/>
          <p:cNvSpPr/>
          <p:nvPr/>
        </p:nvSpPr>
        <p:spPr bwMode="auto">
          <a:xfrm>
            <a:off x="5584647" y="2528739"/>
            <a:ext cx="3165464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7.3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将数组传递给方法</a:t>
            </a:r>
          </a:p>
        </p:txBody>
      </p:sp>
      <p:sp>
        <p:nvSpPr>
          <p:cNvPr id="51" name="Copyright Notice"/>
          <p:cNvSpPr/>
          <p:nvPr/>
        </p:nvSpPr>
        <p:spPr bwMode="auto">
          <a:xfrm>
            <a:off x="5639364" y="3177909"/>
            <a:ext cx="3165464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7.4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从方法中返回数组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5760" y="154305"/>
            <a:ext cx="737108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7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章 数组（涵盖教材第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7,8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章）</a:t>
            </a:r>
          </a:p>
        </p:txBody>
      </p:sp>
      <p:grpSp>
        <p:nvGrpSpPr>
          <p:cNvPr id="12" name="组合 10"/>
          <p:cNvGrpSpPr/>
          <p:nvPr/>
        </p:nvGrpSpPr>
        <p:grpSpPr bwMode="auto">
          <a:xfrm>
            <a:off x="4534437" y="1779972"/>
            <a:ext cx="729615" cy="652145"/>
            <a:chOff x="1469675" y="2728606"/>
            <a:chExt cx="2187070" cy="2162788"/>
          </a:xfrm>
        </p:grpSpPr>
        <p:grpSp>
          <p:nvGrpSpPr>
            <p:cNvPr id="13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7" name="等腰三角形 1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9" name="组合 10"/>
          <p:cNvGrpSpPr/>
          <p:nvPr/>
        </p:nvGrpSpPr>
        <p:grpSpPr bwMode="auto">
          <a:xfrm>
            <a:off x="4537173" y="2437934"/>
            <a:ext cx="729615" cy="652145"/>
            <a:chOff x="1469675" y="2728606"/>
            <a:chExt cx="2187070" cy="2162788"/>
          </a:xfrm>
        </p:grpSpPr>
        <p:grpSp>
          <p:nvGrpSpPr>
            <p:cNvPr id="20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21" name="等腰三角形 2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3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24" name="等腰三角形 2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52" name="组合 10"/>
          <p:cNvGrpSpPr/>
          <p:nvPr/>
        </p:nvGrpSpPr>
        <p:grpSpPr bwMode="auto">
          <a:xfrm>
            <a:off x="4539517" y="3087104"/>
            <a:ext cx="729615" cy="652145"/>
            <a:chOff x="1469675" y="2728606"/>
            <a:chExt cx="2187070" cy="2162788"/>
          </a:xfrm>
        </p:grpSpPr>
        <p:grpSp>
          <p:nvGrpSpPr>
            <p:cNvPr id="53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54" name="等腰三角形 5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6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57" name="等腰三角形 5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8" name="Copyright Notice"/>
          <p:cNvSpPr/>
          <p:nvPr/>
        </p:nvSpPr>
        <p:spPr bwMode="auto">
          <a:xfrm>
            <a:off x="5642300" y="3849037"/>
            <a:ext cx="2857687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7.5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可变长参数列表</a:t>
            </a:r>
          </a:p>
        </p:txBody>
      </p:sp>
      <p:grpSp>
        <p:nvGrpSpPr>
          <p:cNvPr id="49" name="组合 10"/>
          <p:cNvGrpSpPr/>
          <p:nvPr/>
        </p:nvGrpSpPr>
        <p:grpSpPr bwMode="auto">
          <a:xfrm>
            <a:off x="4542453" y="3758232"/>
            <a:ext cx="729615" cy="652145"/>
            <a:chOff x="1469675" y="2728606"/>
            <a:chExt cx="2187070" cy="2162788"/>
          </a:xfrm>
        </p:grpSpPr>
        <p:grpSp>
          <p:nvGrpSpPr>
            <p:cNvPr id="50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62" name="等腰三角形 61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9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60" name="等腰三角形 59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61" name="任意多边形 60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3" name="Copyright Notice"/>
          <p:cNvSpPr/>
          <p:nvPr/>
        </p:nvSpPr>
        <p:spPr bwMode="auto">
          <a:xfrm>
            <a:off x="5645236" y="4520165"/>
            <a:ext cx="3165464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7.6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数组的查找和排序</a:t>
            </a:r>
          </a:p>
        </p:txBody>
      </p:sp>
      <p:grpSp>
        <p:nvGrpSpPr>
          <p:cNvPr id="44" name="组合 10"/>
          <p:cNvGrpSpPr/>
          <p:nvPr/>
        </p:nvGrpSpPr>
        <p:grpSpPr bwMode="auto">
          <a:xfrm>
            <a:off x="4545389" y="4429360"/>
            <a:ext cx="729615" cy="652145"/>
            <a:chOff x="1469675" y="2728606"/>
            <a:chExt cx="2187070" cy="2162788"/>
          </a:xfrm>
        </p:grpSpPr>
        <p:grpSp>
          <p:nvGrpSpPr>
            <p:cNvPr id="47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68" name="任意多边形 67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64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65" name="等腰三角形 64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66" name="任意多边形 65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69" name="Copyright Notice"/>
          <p:cNvSpPr/>
          <p:nvPr/>
        </p:nvSpPr>
        <p:spPr bwMode="auto">
          <a:xfrm>
            <a:off x="5648172" y="5173709"/>
            <a:ext cx="2055801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7.7 Arrays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类</a:t>
            </a:r>
          </a:p>
        </p:txBody>
      </p:sp>
      <p:grpSp>
        <p:nvGrpSpPr>
          <p:cNvPr id="70" name="组合 10"/>
          <p:cNvGrpSpPr/>
          <p:nvPr/>
        </p:nvGrpSpPr>
        <p:grpSpPr bwMode="auto">
          <a:xfrm>
            <a:off x="4548325" y="5082904"/>
            <a:ext cx="729615" cy="652145"/>
            <a:chOff x="1469675" y="2728606"/>
            <a:chExt cx="2187070" cy="2162788"/>
          </a:xfrm>
        </p:grpSpPr>
        <p:grpSp>
          <p:nvGrpSpPr>
            <p:cNvPr id="71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6" name="任意多边形 75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2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73" name="等腰三角形 72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4" name="任意多边形 73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7" name="Copyright Notice"/>
          <p:cNvSpPr/>
          <p:nvPr/>
        </p:nvSpPr>
        <p:spPr bwMode="auto">
          <a:xfrm>
            <a:off x="5651108" y="5795601"/>
            <a:ext cx="2242134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7.8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命令行参数</a:t>
            </a:r>
          </a:p>
        </p:txBody>
      </p:sp>
      <p:grpSp>
        <p:nvGrpSpPr>
          <p:cNvPr id="78" name="组合 10"/>
          <p:cNvGrpSpPr/>
          <p:nvPr/>
        </p:nvGrpSpPr>
        <p:grpSpPr bwMode="auto">
          <a:xfrm>
            <a:off x="4551261" y="5727656"/>
            <a:ext cx="729615" cy="652145"/>
            <a:chOff x="1469675" y="2728606"/>
            <a:chExt cx="2187070" cy="2162788"/>
          </a:xfrm>
        </p:grpSpPr>
        <p:grpSp>
          <p:nvGrpSpPr>
            <p:cNvPr id="79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84" name="任意多边形 83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80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81" name="等腰三角形 8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" name="任意多边形 81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85" name="Copyright Notice"/>
          <p:cNvSpPr/>
          <p:nvPr/>
        </p:nvSpPr>
        <p:spPr bwMode="auto">
          <a:xfrm>
            <a:off x="5654044" y="6331333"/>
            <a:ext cx="1934358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7.9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多维数组</a:t>
            </a:r>
          </a:p>
        </p:txBody>
      </p:sp>
      <p:grpSp>
        <p:nvGrpSpPr>
          <p:cNvPr id="86" name="组合 10"/>
          <p:cNvGrpSpPr/>
          <p:nvPr/>
        </p:nvGrpSpPr>
        <p:grpSpPr bwMode="auto">
          <a:xfrm>
            <a:off x="4554197" y="6240528"/>
            <a:ext cx="729615" cy="652145"/>
            <a:chOff x="1469675" y="2728606"/>
            <a:chExt cx="2187070" cy="2162788"/>
          </a:xfrm>
        </p:grpSpPr>
        <p:grpSp>
          <p:nvGrpSpPr>
            <p:cNvPr id="87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92" name="任意多边形 91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88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89" name="等腰三角形 88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90" name="任意多边形 89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数组的复制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87424" y="1278987"/>
            <a:ext cx="9183931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直接使用赋值语句不能实现数组复制，结果是两个数组引用变量指向同一个数组对象（浅拷贝赋值）。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复制数组的方法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使用循环来复制每个元素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System.arraycopy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方法：两个数组都预先实例化了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调用数组的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clone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方法复制：被复制的数组变量可以没有实例化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Group 19"/>
          <p:cNvGrpSpPr>
            <a:grpSpLocks/>
          </p:cNvGrpSpPr>
          <p:nvPr/>
        </p:nvGrpSpPr>
        <p:grpSpPr bwMode="auto">
          <a:xfrm>
            <a:off x="2052884" y="2381715"/>
            <a:ext cx="2433638" cy="1960562"/>
            <a:chOff x="612" y="2069"/>
            <a:chExt cx="1533" cy="1235"/>
          </a:xfrm>
        </p:grpSpPr>
        <p:sp>
          <p:nvSpPr>
            <p:cNvPr id="9" name="Rectangle 20"/>
            <p:cNvSpPr>
              <a:spLocks noChangeArrowheads="1"/>
            </p:cNvSpPr>
            <p:nvPr/>
          </p:nvSpPr>
          <p:spPr bwMode="auto">
            <a:xfrm>
              <a:off x="612" y="2069"/>
              <a:ext cx="726" cy="27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800" dirty="0">
                  <a:latin typeface="Verdana" pitchFamily="34" charset="0"/>
                  <a:ea typeface="宋体" pitchFamily="2" charset="-122"/>
                </a:rPr>
                <a:t>x: 1</a:t>
              </a:r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1292" y="2659"/>
              <a:ext cx="726" cy="272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800">
                  <a:latin typeface="Verdana" pitchFamily="34" charset="0"/>
                  <a:ea typeface="宋体" pitchFamily="2" charset="-122"/>
                </a:rPr>
                <a:t>y : 1</a:t>
              </a:r>
            </a:p>
          </p:txBody>
        </p:sp>
        <p:cxnSp>
          <p:nvCxnSpPr>
            <p:cNvPr id="11" name="AutoShape 22"/>
            <p:cNvCxnSpPr>
              <a:cxnSpLocks noChangeShapeType="1"/>
              <a:stCxn id="9" idx="3"/>
              <a:endCxn id="10" idx="0"/>
            </p:cNvCxnSpPr>
            <p:nvPr/>
          </p:nvCxnSpPr>
          <p:spPr bwMode="auto">
            <a:xfrm>
              <a:off x="1338" y="2205"/>
              <a:ext cx="317" cy="45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1156" y="2337"/>
              <a:ext cx="45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dirty="0">
                  <a:latin typeface="Verdana" pitchFamily="34" charset="0"/>
                </a:rPr>
                <a:t>copy</a:t>
              </a:r>
            </a:p>
          </p:txBody>
        </p: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1156" y="3071"/>
              <a:ext cx="9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800" dirty="0">
                  <a:latin typeface="Verdana" pitchFamily="34" charset="0"/>
                </a:rPr>
                <a:t>基本类型</a:t>
              </a:r>
              <a:r>
                <a:rPr lang="zh-CN" altLang="en-US" dirty="0">
                  <a:latin typeface="Verdana" pitchFamily="34" charset="0"/>
                </a:rPr>
                <a:t>赋值</a:t>
              </a:r>
              <a:endParaRPr lang="zh-CN" altLang="en-US" sz="1800" dirty="0">
                <a:latin typeface="Verdana" pitchFamily="34" charset="0"/>
              </a:endParaRPr>
            </a:p>
          </p:txBody>
        </p:sp>
      </p:grpSp>
      <p:grpSp>
        <p:nvGrpSpPr>
          <p:cNvPr id="14" name="Group 25"/>
          <p:cNvGrpSpPr>
            <a:grpSpLocks/>
          </p:cNvGrpSpPr>
          <p:nvPr/>
        </p:nvGrpSpPr>
        <p:grpSpPr bwMode="auto">
          <a:xfrm>
            <a:off x="4998882" y="2388065"/>
            <a:ext cx="3887788" cy="1954212"/>
            <a:chOff x="2744" y="2069"/>
            <a:chExt cx="2449" cy="1231"/>
          </a:xfrm>
        </p:grpSpPr>
        <p:sp>
          <p:nvSpPr>
            <p:cNvPr id="15" name="Rectangle 26"/>
            <p:cNvSpPr>
              <a:spLocks noChangeArrowheads="1"/>
            </p:cNvSpPr>
            <p:nvPr/>
          </p:nvSpPr>
          <p:spPr bwMode="auto">
            <a:xfrm>
              <a:off x="2744" y="2069"/>
              <a:ext cx="726" cy="27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800" dirty="0">
                  <a:latin typeface="Verdana" pitchFamily="34" charset="0"/>
                  <a:ea typeface="宋体" pitchFamily="2" charset="-122"/>
                </a:rPr>
                <a:t>x : ref</a:t>
              </a:r>
            </a:p>
          </p:txBody>
        </p:sp>
        <p:sp>
          <p:nvSpPr>
            <p:cNvPr id="16" name="Rectangle 27"/>
            <p:cNvSpPr>
              <a:spLocks noChangeArrowheads="1"/>
            </p:cNvSpPr>
            <p:nvPr/>
          </p:nvSpPr>
          <p:spPr bwMode="auto">
            <a:xfrm>
              <a:off x="3424" y="2659"/>
              <a:ext cx="726" cy="272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800">
                  <a:latin typeface="Verdana" pitchFamily="34" charset="0"/>
                  <a:ea typeface="宋体" pitchFamily="2" charset="-122"/>
                </a:rPr>
                <a:t>y : ref</a:t>
              </a:r>
            </a:p>
          </p:txBody>
        </p:sp>
        <p:cxnSp>
          <p:nvCxnSpPr>
            <p:cNvPr id="17" name="AutoShape 28"/>
            <p:cNvCxnSpPr>
              <a:cxnSpLocks noChangeShapeType="1"/>
              <a:stCxn id="15" idx="3"/>
              <a:endCxn id="16" idx="0"/>
            </p:cNvCxnSpPr>
            <p:nvPr/>
          </p:nvCxnSpPr>
          <p:spPr bwMode="auto">
            <a:xfrm>
              <a:off x="3470" y="2205"/>
              <a:ext cx="317" cy="45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8" name="Text Box 29"/>
            <p:cNvSpPr txBox="1">
              <a:spLocks noChangeArrowheads="1"/>
            </p:cNvSpPr>
            <p:nvPr/>
          </p:nvSpPr>
          <p:spPr bwMode="auto">
            <a:xfrm>
              <a:off x="3288" y="2337"/>
              <a:ext cx="45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>
                  <a:latin typeface="Verdana" pitchFamily="34" charset="0"/>
                </a:rPr>
                <a:t>copy</a:t>
              </a:r>
            </a:p>
          </p:txBody>
        </p:sp>
        <p:sp>
          <p:nvSpPr>
            <p:cNvPr id="19" name="Oval 30"/>
            <p:cNvSpPr>
              <a:spLocks noChangeArrowheads="1"/>
            </p:cNvSpPr>
            <p:nvPr/>
          </p:nvSpPr>
          <p:spPr bwMode="auto">
            <a:xfrm>
              <a:off x="4558" y="2115"/>
              <a:ext cx="635" cy="40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800" dirty="0">
                  <a:latin typeface="Verdana" pitchFamily="34" charset="0"/>
                  <a:ea typeface="宋体" pitchFamily="2" charset="-122"/>
                </a:rPr>
                <a:t>array</a:t>
              </a:r>
            </a:p>
          </p:txBody>
        </p:sp>
        <p:cxnSp>
          <p:nvCxnSpPr>
            <p:cNvPr id="20" name="AutoShape 31"/>
            <p:cNvCxnSpPr>
              <a:cxnSpLocks noChangeShapeType="1"/>
              <a:stCxn id="15" idx="3"/>
              <a:endCxn id="19" idx="2"/>
            </p:cNvCxnSpPr>
            <p:nvPr/>
          </p:nvCxnSpPr>
          <p:spPr bwMode="auto">
            <a:xfrm>
              <a:off x="3470" y="2205"/>
              <a:ext cx="1088" cy="11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21" name="AutoShape 32"/>
            <p:cNvCxnSpPr>
              <a:cxnSpLocks noChangeShapeType="1"/>
              <a:stCxn id="16" idx="3"/>
              <a:endCxn id="19" idx="2"/>
            </p:cNvCxnSpPr>
            <p:nvPr/>
          </p:nvCxnSpPr>
          <p:spPr bwMode="auto">
            <a:xfrm flipV="1">
              <a:off x="4150" y="2319"/>
              <a:ext cx="408" cy="47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22" name="Text Box 33"/>
            <p:cNvSpPr txBox="1">
              <a:spLocks noChangeArrowheads="1"/>
            </p:cNvSpPr>
            <p:nvPr/>
          </p:nvSpPr>
          <p:spPr bwMode="auto">
            <a:xfrm>
              <a:off x="3288" y="3067"/>
              <a:ext cx="157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800" dirty="0">
                  <a:latin typeface="Verdana" pitchFamily="34" charset="0"/>
                </a:rPr>
                <a:t>数组类型引用变量赋值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246AE6F-E0F4-49DA-8193-98185C0A09F2}"/>
              </a:ext>
            </a:extLst>
          </p:cNvPr>
          <p:cNvSpPr txBox="1"/>
          <p:nvPr/>
        </p:nvSpPr>
        <p:spPr>
          <a:xfrm>
            <a:off x="9383697" y="2461090"/>
            <a:ext cx="1973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int[] x = new int[1];</a:t>
            </a:r>
          </a:p>
          <a:p>
            <a:r>
              <a:rPr lang="en-US" altLang="zh-CN" dirty="0"/>
              <a:t>int[] y=  new int[1];</a:t>
            </a:r>
          </a:p>
          <a:p>
            <a:r>
              <a:rPr lang="en-US" altLang="zh-CN" dirty="0"/>
              <a:t> y = x;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8FE0C1A-B1C5-4AC5-B10D-4DEC454BAEBD}"/>
              </a:ext>
            </a:extLst>
          </p:cNvPr>
          <p:cNvSpPr txBox="1"/>
          <p:nvPr/>
        </p:nvSpPr>
        <p:spPr>
          <a:xfrm>
            <a:off x="511192" y="2617260"/>
            <a:ext cx="9295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 x = 1</a:t>
            </a:r>
          </a:p>
          <a:p>
            <a:r>
              <a:rPr lang="en-US" altLang="zh-CN" dirty="0"/>
              <a:t>int y=  2</a:t>
            </a:r>
          </a:p>
          <a:p>
            <a:r>
              <a:rPr lang="en-US" altLang="zh-CN" dirty="0"/>
              <a:t> y = x;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数组的复制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50264" y="1315062"/>
            <a:ext cx="9183931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复制数组的方法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使用循环来复制每个元素</a:t>
            </a:r>
          </a:p>
          <a:p>
            <a:pPr lvl="1">
              <a:lnSpc>
                <a:spcPct val="130000"/>
              </a:lnSpc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 ]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sourceArray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{2,3,1,5,10};</a:t>
            </a:r>
          </a:p>
          <a:p>
            <a:pPr lvl="1">
              <a:lnSpc>
                <a:spcPct val="130000"/>
              </a:lnSpc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 ]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targetArray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new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sourceArray.length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];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for(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0;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&lt;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sourceArray.length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++){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targetArray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sourceArray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];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System.arraycopy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sourceArray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targetArray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都已经实例化好</a:t>
            </a:r>
          </a:p>
          <a:p>
            <a:pPr lvl="1">
              <a:lnSpc>
                <a:spcPct val="130000"/>
              </a:lnSpc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arraycopy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sourceArray,srcPos,targetArray,tarPos,length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System.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arraycopy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(sourceArray,0,targetArray,0,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sourceArray.length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使用数组的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clone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targetArray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可先不实例化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int[]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targetArray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sourceArray.clone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 );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9030546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将数组传递给方法（数组作为方法参数）</a:t>
            </a: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36014" y="1429362"/>
            <a:ext cx="9183931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可以将数组变量作为实参传递给方法。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基本数据类型传递的是实际值的拷贝，修改形参，不影响实参。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数组引用变量传递的是对象的引用，修改形参引用的数组，将改变实参引用的数组。</a:t>
            </a:r>
          </a:p>
          <a:p>
            <a:pPr>
              <a:lnSpc>
                <a:spcPct val="130000"/>
              </a:lnSpc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number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也可以从方法中返回数组，返回的也是引用。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745152" y="2921830"/>
            <a:ext cx="7291387" cy="1716088"/>
            <a:chOff x="725" y="2383"/>
            <a:chExt cx="4593" cy="1081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725" y="2383"/>
              <a:ext cx="726" cy="27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sz="1800" dirty="0">
                  <a:latin typeface="Verdana" pitchFamily="34" charset="0"/>
                  <a:ea typeface="宋体" pitchFamily="2" charset="-122"/>
                </a:rPr>
                <a:t>实参 </a:t>
              </a:r>
              <a:r>
                <a:rPr lang="en-US" altLang="zh-CN" sz="1800" dirty="0">
                  <a:latin typeface="Verdana" pitchFamily="34" charset="0"/>
                  <a:ea typeface="宋体" pitchFamily="2" charset="-122"/>
                </a:rPr>
                <a:t>: 1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405" y="2973"/>
              <a:ext cx="726" cy="272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sz="1800">
                  <a:latin typeface="Verdana" pitchFamily="34" charset="0"/>
                  <a:ea typeface="宋体" pitchFamily="2" charset="-122"/>
                </a:rPr>
                <a:t>形参 </a:t>
              </a:r>
              <a:r>
                <a:rPr lang="en-US" altLang="zh-CN" sz="1800">
                  <a:latin typeface="Verdana" pitchFamily="34" charset="0"/>
                  <a:ea typeface="宋体" pitchFamily="2" charset="-122"/>
                </a:rPr>
                <a:t>: 1001</a:t>
              </a:r>
            </a:p>
          </p:txBody>
        </p:sp>
        <p:cxnSp>
          <p:nvCxnSpPr>
            <p:cNvPr id="9" name="AutoShape 7"/>
            <p:cNvCxnSpPr>
              <a:cxnSpLocks noChangeShapeType="1"/>
              <a:stCxn id="6" idx="3"/>
              <a:endCxn id="8" idx="0"/>
            </p:cNvCxnSpPr>
            <p:nvPr/>
          </p:nvCxnSpPr>
          <p:spPr bwMode="auto">
            <a:xfrm>
              <a:off x="1451" y="2519"/>
              <a:ext cx="317" cy="45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269" y="2651"/>
              <a:ext cx="45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>
                  <a:latin typeface="Verdana" pitchFamily="34" charset="0"/>
                </a:rPr>
                <a:t>copy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405" y="3229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800">
                  <a:latin typeface="Verdana" pitchFamily="34" charset="0"/>
                </a:rPr>
                <a:t>基本类型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869" y="2383"/>
              <a:ext cx="726" cy="27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sz="1800" dirty="0">
                  <a:latin typeface="Verdana" pitchFamily="34" charset="0"/>
                  <a:ea typeface="宋体" pitchFamily="2" charset="-122"/>
                </a:rPr>
                <a:t>实参 </a:t>
              </a:r>
              <a:r>
                <a:rPr lang="en-US" altLang="zh-CN" sz="1800" dirty="0">
                  <a:latin typeface="Verdana" pitchFamily="34" charset="0"/>
                  <a:ea typeface="宋体" pitchFamily="2" charset="-122"/>
                </a:rPr>
                <a:t>: ref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549" y="2973"/>
              <a:ext cx="726" cy="272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sz="1800" dirty="0">
                  <a:latin typeface="Verdana" pitchFamily="34" charset="0"/>
                  <a:ea typeface="宋体" pitchFamily="2" charset="-122"/>
                </a:rPr>
                <a:t>形参 </a:t>
              </a:r>
              <a:r>
                <a:rPr lang="en-US" altLang="zh-CN" sz="1800" dirty="0">
                  <a:latin typeface="Verdana" pitchFamily="34" charset="0"/>
                  <a:ea typeface="宋体" pitchFamily="2" charset="-122"/>
                </a:rPr>
                <a:t>: ref</a:t>
              </a:r>
            </a:p>
          </p:txBody>
        </p:sp>
        <p:cxnSp>
          <p:nvCxnSpPr>
            <p:cNvPr id="14" name="AutoShape 13"/>
            <p:cNvCxnSpPr>
              <a:cxnSpLocks noChangeShapeType="1"/>
              <a:stCxn id="12" idx="3"/>
              <a:endCxn id="13" idx="0"/>
            </p:cNvCxnSpPr>
            <p:nvPr/>
          </p:nvCxnSpPr>
          <p:spPr bwMode="auto">
            <a:xfrm>
              <a:off x="3595" y="2519"/>
              <a:ext cx="317" cy="45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413" y="2651"/>
              <a:ext cx="45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>
                  <a:latin typeface="Verdana" pitchFamily="34" charset="0"/>
                </a:rPr>
                <a:t>copy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4683" y="2429"/>
              <a:ext cx="635" cy="40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800">
                  <a:latin typeface="Verdana" pitchFamily="34" charset="0"/>
                  <a:ea typeface="宋体" pitchFamily="2" charset="-122"/>
                </a:rPr>
                <a:t>array</a:t>
              </a:r>
            </a:p>
          </p:txBody>
        </p:sp>
        <p:cxnSp>
          <p:nvCxnSpPr>
            <p:cNvPr id="17" name="AutoShape 16"/>
            <p:cNvCxnSpPr>
              <a:cxnSpLocks noChangeShapeType="1"/>
              <a:stCxn id="12" idx="3"/>
              <a:endCxn id="16" idx="2"/>
            </p:cNvCxnSpPr>
            <p:nvPr/>
          </p:nvCxnSpPr>
          <p:spPr bwMode="auto">
            <a:xfrm>
              <a:off x="3595" y="2519"/>
              <a:ext cx="1088" cy="11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8" name="AutoShape 17"/>
            <p:cNvCxnSpPr>
              <a:cxnSpLocks noChangeShapeType="1"/>
              <a:stCxn id="13" idx="3"/>
              <a:endCxn id="16" idx="2"/>
            </p:cNvCxnSpPr>
            <p:nvPr/>
          </p:nvCxnSpPr>
          <p:spPr bwMode="auto">
            <a:xfrm flipV="1">
              <a:off x="4275" y="2633"/>
              <a:ext cx="408" cy="47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3503" y="3233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800">
                  <a:latin typeface="Verdana" pitchFamily="34" charset="0"/>
                </a:rPr>
                <a:t>数组类型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将数组传递给方法</a:t>
            </a: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数组传递给方法示例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70841" y="1907077"/>
            <a:ext cx="8408743" cy="49522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dirty="0"/>
              <a:t>public class </a:t>
            </a:r>
            <a:r>
              <a:rPr lang="en-US" altLang="zh-CN" dirty="0" err="1"/>
              <a:t>TestPassArraySimple</a:t>
            </a:r>
            <a:r>
              <a:rPr lang="en-US" altLang="zh-CN" dirty="0"/>
              <a:t>{</a:t>
            </a:r>
          </a:p>
          <a:p>
            <a:pPr algn="l">
              <a:lnSpc>
                <a:spcPct val="110000"/>
              </a:lnSpc>
            </a:pPr>
            <a:r>
              <a:rPr lang="en-US" altLang="zh-CN" dirty="0"/>
              <a:t>	/** Main method */</a:t>
            </a:r>
          </a:p>
          <a:p>
            <a:pPr algn="l">
              <a:lnSpc>
                <a:spcPct val="110000"/>
              </a:lnSpc>
            </a:pPr>
            <a:r>
              <a:rPr lang="en-US" altLang="zh-CN" dirty="0"/>
              <a:t>	public static void main(String[ 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algn="l">
              <a:lnSpc>
                <a:spcPct val="11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 x =1;</a:t>
            </a:r>
          </a:p>
          <a:p>
            <a:pPr algn="l">
              <a:lnSpc>
                <a:spcPct val="11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[ ] y = new </a:t>
            </a:r>
            <a:r>
              <a:rPr lang="en-US" altLang="zh-CN" dirty="0" err="1"/>
              <a:t>int</a:t>
            </a:r>
            <a:r>
              <a:rPr lang="en-US" altLang="zh-CN" dirty="0"/>
              <a:t>[10];</a:t>
            </a:r>
          </a:p>
          <a:p>
            <a:pPr algn="l">
              <a:lnSpc>
                <a:spcPct val="110000"/>
              </a:lnSpc>
            </a:pPr>
            <a:r>
              <a:rPr lang="en-US" altLang="zh-CN" dirty="0"/>
              <a:t>		y[0] = 20;</a:t>
            </a:r>
          </a:p>
          <a:p>
            <a:pPr algn="l">
              <a:lnSpc>
                <a:spcPct val="110000"/>
              </a:lnSpc>
            </a:pPr>
            <a:endParaRPr lang="en-US" altLang="zh-CN" dirty="0"/>
          </a:p>
          <a:p>
            <a:pPr algn="l">
              <a:lnSpc>
                <a:spcPct val="110000"/>
              </a:lnSpc>
            </a:pPr>
            <a:r>
              <a:rPr lang="en-US" altLang="zh-CN" dirty="0"/>
              <a:t>		m(x, y);</a:t>
            </a:r>
          </a:p>
          <a:p>
            <a:pPr algn="l">
              <a:lnSpc>
                <a:spcPct val="11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("x is " + x);</a:t>
            </a:r>
          </a:p>
          <a:p>
            <a:pPr algn="l">
              <a:lnSpc>
                <a:spcPct val="11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("y[0] is " + y[0]);</a:t>
            </a:r>
          </a:p>
          <a:p>
            <a:pPr algn="l">
              <a:lnSpc>
                <a:spcPct val="110000"/>
              </a:lnSpc>
            </a:pPr>
            <a:r>
              <a:rPr lang="en-US" altLang="zh-CN" dirty="0"/>
              <a:t>	}</a:t>
            </a:r>
          </a:p>
          <a:p>
            <a:pPr algn="l">
              <a:lnSpc>
                <a:spcPct val="110000"/>
              </a:lnSpc>
            </a:pPr>
            <a:r>
              <a:rPr lang="en-US" altLang="zh-CN" dirty="0"/>
              <a:t>	public static void m(</a:t>
            </a:r>
            <a:r>
              <a:rPr lang="en-US" altLang="zh-CN" dirty="0" err="1"/>
              <a:t>int</a:t>
            </a:r>
            <a:r>
              <a:rPr lang="en-US" altLang="zh-CN" dirty="0"/>
              <a:t> number,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[ ] numbers</a:t>
            </a:r>
            <a:r>
              <a:rPr lang="en-US" altLang="zh-CN" dirty="0"/>
              <a:t>) {</a:t>
            </a:r>
          </a:p>
          <a:p>
            <a:pPr algn="l">
              <a:lnSpc>
                <a:spcPct val="110000"/>
              </a:lnSpc>
            </a:pPr>
            <a:r>
              <a:rPr lang="en-US" altLang="zh-CN" dirty="0"/>
              <a:t>		number = 1001;       //</a:t>
            </a:r>
            <a:r>
              <a:rPr lang="zh-CN" altLang="en-US" dirty="0"/>
              <a:t>不改变</a:t>
            </a:r>
            <a:r>
              <a:rPr lang="en-US" altLang="zh-CN" dirty="0"/>
              <a:t>x</a:t>
            </a:r>
            <a:r>
              <a:rPr lang="zh-CN" altLang="en-US" dirty="0"/>
              <a:t>的值：值参传递</a:t>
            </a:r>
            <a:endParaRPr lang="en-US" altLang="zh-CN" dirty="0"/>
          </a:p>
          <a:p>
            <a:pPr algn="l">
              <a:lnSpc>
                <a:spcPct val="110000"/>
              </a:lnSpc>
            </a:pPr>
            <a:r>
              <a:rPr lang="en-US" altLang="zh-CN" dirty="0"/>
              <a:t>		numbers[0] = 5001; //</a:t>
            </a:r>
            <a:r>
              <a:rPr lang="zh-CN" altLang="en-US" dirty="0"/>
              <a:t>改变</a:t>
            </a:r>
            <a:r>
              <a:rPr lang="en-US" altLang="zh-CN" dirty="0"/>
              <a:t>y[0]</a:t>
            </a:r>
          </a:p>
          <a:p>
            <a:pPr algn="l">
              <a:lnSpc>
                <a:spcPct val="110000"/>
              </a:lnSpc>
            </a:pPr>
            <a:r>
              <a:rPr lang="en-US" altLang="zh-CN" dirty="0"/>
              <a:t>	}</a:t>
            </a:r>
          </a:p>
          <a:p>
            <a:pPr algn="l">
              <a:lnSpc>
                <a:spcPct val="110000"/>
              </a:lnSpc>
            </a:pPr>
            <a:r>
              <a:rPr lang="en-US" altLang="zh-CN" dirty="0"/>
              <a:t>}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C6F197B-7CBC-4EAC-8E82-CAD30378C3F5}"/>
              </a:ext>
            </a:extLst>
          </p:cNvPr>
          <p:cNvGrpSpPr/>
          <p:nvPr/>
        </p:nvGrpSpPr>
        <p:grpSpPr>
          <a:xfrm>
            <a:off x="7217546" y="2095243"/>
            <a:ext cx="2310933" cy="1793875"/>
            <a:chOff x="7451701" y="2041669"/>
            <a:chExt cx="2310933" cy="1793875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AC46CC2A-36EF-46EA-A38A-BCF046BBE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0609" y="2041669"/>
              <a:ext cx="1152525" cy="4318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sz="1800" dirty="0">
                  <a:latin typeface="Verdana" pitchFamily="34" charset="0"/>
                  <a:ea typeface="宋体" pitchFamily="2" charset="-122"/>
                </a:rPr>
                <a:t>实参</a:t>
              </a:r>
              <a:r>
                <a:rPr lang="en-US" altLang="zh-CN" sz="1800" dirty="0">
                  <a:latin typeface="Verdana" pitchFamily="34" charset="0"/>
                  <a:ea typeface="宋体" pitchFamily="2" charset="-122"/>
                </a:rPr>
                <a:t>x</a:t>
              </a:r>
              <a:r>
                <a:rPr lang="zh-CN" altLang="en-US" sz="1800" dirty="0"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1800" dirty="0">
                  <a:latin typeface="Verdana" pitchFamily="34" charset="0"/>
                  <a:ea typeface="宋体" pitchFamily="2" charset="-122"/>
                </a:rPr>
                <a:t>: 1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AFC6F6FB-6714-44F2-B8AF-70716F4E4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1701" y="2978294"/>
              <a:ext cx="2310933" cy="431800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sz="1800" dirty="0">
                  <a:latin typeface="Verdana" pitchFamily="34" charset="0"/>
                  <a:ea typeface="宋体" pitchFamily="2" charset="-122"/>
                </a:rPr>
                <a:t>形参 </a:t>
              </a:r>
              <a:r>
                <a:rPr lang="en-US" altLang="zh-CN" sz="1800" dirty="0">
                  <a:latin typeface="Verdana" pitchFamily="34" charset="0"/>
                  <a:ea typeface="宋体" pitchFamily="2" charset="-122"/>
                </a:rPr>
                <a:t>number: 1001</a:t>
              </a:r>
            </a:p>
          </p:txBody>
        </p:sp>
        <p:cxnSp>
          <p:nvCxnSpPr>
            <p:cNvPr id="9" name="AutoShape 7">
              <a:extLst>
                <a:ext uri="{FF2B5EF4-FFF2-40B4-BE49-F238E27FC236}">
                  <a16:creationId xmlns:a16="http://schemas.microsoft.com/office/drawing/2014/main" id="{7DB0C61C-42EF-42BB-8360-BFAA131F2274}"/>
                </a:ext>
              </a:extLst>
            </p:cNvPr>
            <p:cNvCxnSpPr>
              <a:cxnSpLocks noChangeShapeType="1"/>
              <a:stCxn id="7" idx="3"/>
              <a:endCxn id="8" idx="0"/>
            </p:cNvCxnSpPr>
            <p:nvPr/>
          </p:nvCxnSpPr>
          <p:spPr bwMode="auto">
            <a:xfrm flipH="1">
              <a:off x="8607168" y="2257569"/>
              <a:ext cx="75966" cy="720725"/>
            </a:xfrm>
            <a:prstGeom prst="curvedConnector4">
              <a:avLst>
                <a:gd name="adj1" fmla="val -300924"/>
                <a:gd name="adj2" fmla="val 6497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8071E0EA-C2FC-4925-A6DB-3E7FDEA6E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10134" y="2522681"/>
              <a:ext cx="71913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dirty="0">
                  <a:latin typeface="Verdana" pitchFamily="34" charset="0"/>
                </a:rPr>
                <a:t>copy</a:t>
              </a:r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8EABAB78-191B-4825-9A8A-873773FAA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6871" y="3468831"/>
              <a:ext cx="10985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800" dirty="0">
                  <a:latin typeface="Verdana" pitchFamily="34" charset="0"/>
                </a:rPr>
                <a:t>基本类型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2A0F40B1-2124-4D19-9BE6-95E6067A96BB}"/>
              </a:ext>
            </a:extLst>
          </p:cNvPr>
          <p:cNvGrpSpPr/>
          <p:nvPr/>
        </p:nvGrpSpPr>
        <p:grpSpPr>
          <a:xfrm>
            <a:off x="7423454" y="4465380"/>
            <a:ext cx="3887787" cy="1718707"/>
            <a:chOff x="5148752" y="2921830"/>
            <a:chExt cx="3887787" cy="171870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3E9F91-7AE5-415D-B368-C63F32CE7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752" y="2921830"/>
              <a:ext cx="1392072" cy="4318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sz="1800" dirty="0">
                  <a:latin typeface="Verdana" pitchFamily="34" charset="0"/>
                  <a:ea typeface="宋体" pitchFamily="2" charset="-122"/>
                </a:rPr>
                <a:t>实参</a:t>
              </a:r>
              <a:r>
                <a:rPr lang="en-US" altLang="zh-CN" sz="1800" dirty="0">
                  <a:latin typeface="Verdana" pitchFamily="34" charset="0"/>
                  <a:ea typeface="宋体" pitchFamily="2" charset="-122"/>
                </a:rPr>
                <a:t>y</a:t>
              </a:r>
              <a:r>
                <a:rPr lang="zh-CN" altLang="en-US" sz="1800" dirty="0"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1800" dirty="0">
                  <a:latin typeface="Verdana" pitchFamily="34" charset="0"/>
                  <a:ea typeface="宋体" pitchFamily="2" charset="-122"/>
                </a:rPr>
                <a:t>: ref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4C6C471-0F54-4EC9-8627-C200A6A46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8972" y="3858455"/>
              <a:ext cx="2011805" cy="431800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sz="1800" dirty="0">
                  <a:latin typeface="Verdana" pitchFamily="34" charset="0"/>
                  <a:ea typeface="宋体" pitchFamily="2" charset="-122"/>
                </a:rPr>
                <a:t>形参</a:t>
              </a:r>
              <a:r>
                <a:rPr lang="en-US" altLang="zh-CN" dirty="0">
                  <a:solidFill>
                    <a:srgbClr val="FF0000"/>
                  </a:solidFill>
                </a:rPr>
                <a:t>numbers</a:t>
              </a:r>
              <a:r>
                <a:rPr lang="zh-CN" altLang="en-US" sz="1800" dirty="0"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1800" dirty="0">
                  <a:latin typeface="Verdana" pitchFamily="34" charset="0"/>
                  <a:ea typeface="宋体" pitchFamily="2" charset="-122"/>
                </a:rPr>
                <a:t>: ref</a:t>
              </a:r>
            </a:p>
          </p:txBody>
        </p:sp>
        <p:cxnSp>
          <p:nvCxnSpPr>
            <p:cNvPr id="14" name="AutoShape 13">
              <a:extLst>
                <a:ext uri="{FF2B5EF4-FFF2-40B4-BE49-F238E27FC236}">
                  <a16:creationId xmlns:a16="http://schemas.microsoft.com/office/drawing/2014/main" id="{2496F5A4-1A8A-484F-877F-17CB20EC4052}"/>
                </a:ext>
              </a:extLst>
            </p:cNvPr>
            <p:cNvCxnSpPr>
              <a:cxnSpLocks noChangeShapeType="1"/>
              <a:stCxn id="12" idx="3"/>
              <a:endCxn id="13" idx="0"/>
            </p:cNvCxnSpPr>
            <p:nvPr/>
          </p:nvCxnSpPr>
          <p:spPr bwMode="auto">
            <a:xfrm flipH="1">
              <a:off x="6374875" y="3137730"/>
              <a:ext cx="165949" cy="720725"/>
            </a:xfrm>
            <a:prstGeom prst="curvedConnector4">
              <a:avLst>
                <a:gd name="adj1" fmla="val -137753"/>
                <a:gd name="adj2" fmla="val 6497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745425D3-DE80-439C-B22F-02D9E869B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9761" y="3456817"/>
              <a:ext cx="71913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dirty="0">
                  <a:latin typeface="Verdana" pitchFamily="34" charset="0"/>
                </a:rPr>
                <a:t>copy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5851A-99ED-42C4-ADA7-D15840E1F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8477" y="2994855"/>
              <a:ext cx="1008062" cy="64770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800">
                  <a:latin typeface="Verdana" pitchFamily="34" charset="0"/>
                  <a:ea typeface="宋体" pitchFamily="2" charset="-122"/>
                </a:rPr>
                <a:t>array</a:t>
              </a:r>
            </a:p>
          </p:txBody>
        </p:sp>
        <p:cxnSp>
          <p:nvCxnSpPr>
            <p:cNvPr id="17" name="AutoShape 16">
              <a:extLst>
                <a:ext uri="{FF2B5EF4-FFF2-40B4-BE49-F238E27FC236}">
                  <a16:creationId xmlns:a16="http://schemas.microsoft.com/office/drawing/2014/main" id="{6BB7A9D8-C21D-48CC-9707-25F1549A8B33}"/>
                </a:ext>
              </a:extLst>
            </p:cNvPr>
            <p:cNvCxnSpPr>
              <a:cxnSpLocks noChangeShapeType="1"/>
              <a:stCxn id="12" idx="3"/>
              <a:endCxn id="16" idx="2"/>
            </p:cNvCxnSpPr>
            <p:nvPr/>
          </p:nvCxnSpPr>
          <p:spPr bwMode="auto">
            <a:xfrm>
              <a:off x="6540824" y="3137730"/>
              <a:ext cx="1487653" cy="180975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8" name="AutoShape 17">
              <a:extLst>
                <a:ext uri="{FF2B5EF4-FFF2-40B4-BE49-F238E27FC236}">
                  <a16:creationId xmlns:a16="http://schemas.microsoft.com/office/drawing/2014/main" id="{F4244A2E-FD64-4B6A-97E2-A12FDDBB7132}"/>
                </a:ext>
              </a:extLst>
            </p:cNvPr>
            <p:cNvCxnSpPr>
              <a:cxnSpLocks noChangeShapeType="1"/>
              <a:stCxn id="13" idx="3"/>
              <a:endCxn id="16" idx="2"/>
            </p:cNvCxnSpPr>
            <p:nvPr/>
          </p:nvCxnSpPr>
          <p:spPr bwMode="auto">
            <a:xfrm flipV="1">
              <a:off x="7380777" y="3318705"/>
              <a:ext cx="647700" cy="75565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B01208A0-14BE-4722-8F16-EE8934ADC4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5227" y="4271205"/>
              <a:ext cx="15696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800" dirty="0">
                  <a:latin typeface="Verdana" pitchFamily="34" charset="0"/>
                </a:rPr>
                <a:t>数组引用类型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将数组传递给方法</a:t>
            </a: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8728" y="1228245"/>
            <a:ext cx="1120274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String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Integer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这样的对象作为参数传递要注意的问题：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70841" y="1907077"/>
            <a:ext cx="5564783" cy="4770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public class </a:t>
            </a: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</a:rPr>
              <a:t>CallByReferenceException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 {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    public static void main(String[] </a:t>
            </a: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Integer x = new Integer(10);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testInteger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(x);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System.</a:t>
            </a: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</a:rPr>
              <a:t>out.println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("x = " + x);</a:t>
            </a:r>
          </a:p>
          <a:p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String y = "ABC";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testString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(y);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System.</a:t>
            </a: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</a:rPr>
              <a:t>out.println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("y = " + y);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}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sv-SE" altLang="zh-CN" sz="1600" b="1" dirty="0">
                <a:latin typeface="微软雅黑" pitchFamily="34" charset="-122"/>
                <a:ea typeface="微软雅黑" pitchFamily="34" charset="-122"/>
              </a:rPr>
              <a:t>    public static void testInteger(Integer i) {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 = 20;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System.</a:t>
            </a: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</a:rPr>
              <a:t>out.println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("i = " + i);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}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    public static void </a:t>
            </a: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</a:rPr>
              <a:t>testString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(String s) {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 = "</a:t>
            </a:r>
            <a:r>
              <a:rPr lang="en-US" altLang="zh-CN" sz="16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abc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System.</a:t>
            </a: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</a:rPr>
              <a:t>out.println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("s = " + s);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}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2220" y="1907077"/>
            <a:ext cx="17967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输出结果：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 = 20</a:t>
            </a:r>
          </a:p>
          <a:p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 = 10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abc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y = ABC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自选图形 5"/>
          <p:cNvSpPr>
            <a:spLocks noChangeArrowheads="1"/>
          </p:cNvSpPr>
          <p:nvPr/>
        </p:nvSpPr>
        <p:spPr bwMode="auto">
          <a:xfrm>
            <a:off x="7943997" y="2246376"/>
            <a:ext cx="2269851" cy="798575"/>
          </a:xfrm>
          <a:prstGeom prst="wedgeRoundRectCallout">
            <a:avLst>
              <a:gd name="adj1" fmla="val -81576"/>
              <a:gd name="adj2" fmla="val 47589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为什么传引用但是形参变了而实参没有变？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CC19C3-0F87-428E-B81C-3904DF170C7E}"/>
              </a:ext>
            </a:extLst>
          </p:cNvPr>
          <p:cNvSpPr txBox="1"/>
          <p:nvPr/>
        </p:nvSpPr>
        <p:spPr>
          <a:xfrm>
            <a:off x="5346578" y="4534730"/>
            <a:ext cx="6546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引用类型的实参传递给形参后，实参、形参指向同一个对象。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但是，对于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类、基本数据类型的包装类型的实参传递给形参，形参变了不会导致实参变化。这是为什么？</a:t>
            </a:r>
          </a:p>
        </p:txBody>
      </p:sp>
    </p:spTree>
    <p:extLst>
      <p:ext uri="{BB962C8B-B14F-4D97-AF65-F5344CB8AC3E}">
        <p14:creationId xmlns:p14="http://schemas.microsoft.com/office/powerpoint/2010/main" val="2517985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将数组传递给方法</a:t>
            </a: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8728" y="1228245"/>
            <a:ext cx="1120274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String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Integer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这样的对象作为参数传递要注意的问题：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" y="1809750"/>
            <a:ext cx="7434072" cy="4646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自选图形 5"/>
          <p:cNvSpPr>
            <a:spLocks noChangeArrowheads="1"/>
          </p:cNvSpPr>
          <p:nvPr/>
        </p:nvSpPr>
        <p:spPr bwMode="auto">
          <a:xfrm>
            <a:off x="8465205" y="2465832"/>
            <a:ext cx="3293979" cy="798575"/>
          </a:xfrm>
          <a:prstGeom prst="wedgeRoundRectCallout">
            <a:avLst>
              <a:gd name="adj1" fmla="val -81576"/>
              <a:gd name="adj2" fmla="val 47589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这是因为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String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Integer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的内容是不可更改的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请看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String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Integer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的具体实现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" name="自选图形 5"/>
          <p:cNvSpPr>
            <a:spLocks noChangeArrowheads="1"/>
          </p:cNvSpPr>
          <p:nvPr/>
        </p:nvSpPr>
        <p:spPr bwMode="auto">
          <a:xfrm>
            <a:off x="8443869" y="4209288"/>
            <a:ext cx="3525627" cy="798575"/>
          </a:xfrm>
          <a:prstGeom prst="wedgeRoundRectCallout">
            <a:avLst>
              <a:gd name="adj1" fmla="val -179354"/>
              <a:gd name="adj2" fmla="val -6577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在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Integer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内部，用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private final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value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来保存整数值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7985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将数组传递给方法</a:t>
            </a: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8728" y="1228245"/>
            <a:ext cx="1120274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String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Integer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这样的对象作为参数传递要注意的问题：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360" y="1924623"/>
            <a:ext cx="8127197" cy="4412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自选图形 5"/>
          <p:cNvSpPr>
            <a:spLocks noChangeArrowheads="1"/>
          </p:cNvSpPr>
          <p:nvPr/>
        </p:nvSpPr>
        <p:spPr bwMode="auto">
          <a:xfrm>
            <a:off x="7943997" y="2246376"/>
            <a:ext cx="3293979" cy="798575"/>
          </a:xfrm>
          <a:prstGeom prst="wedgeRoundRectCallout">
            <a:avLst>
              <a:gd name="adj1" fmla="val -81576"/>
              <a:gd name="adj2" fmla="val 47589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这是因为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String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Integer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的内容是不可更改的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请看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String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Integer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的具体实现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" name="自选图形 5"/>
          <p:cNvSpPr>
            <a:spLocks noChangeArrowheads="1"/>
          </p:cNvSpPr>
          <p:nvPr/>
        </p:nvSpPr>
        <p:spPr bwMode="auto">
          <a:xfrm>
            <a:off x="8443869" y="4209288"/>
            <a:ext cx="3525627" cy="798575"/>
          </a:xfrm>
          <a:prstGeom prst="wedgeRoundRectCallout">
            <a:avLst>
              <a:gd name="adj1" fmla="val -170018"/>
              <a:gd name="adj2" fmla="val 36139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在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String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内部，用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private final char value[] 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来保存字符串内容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7985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将数组传递给方法</a:t>
            </a: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11310184" cy="8309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对于</a:t>
            </a:r>
            <a:r>
              <a:rPr lang="en-US" altLang="zh-CN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String</a:t>
            </a:r>
            <a:r>
              <a:rPr lang="zh-CN" altLang="en-US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Integer</a:t>
            </a:r>
            <a:r>
              <a:rPr lang="zh-CN" altLang="en-US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这样内容不可改变的对象，当对其赋值时实际上创建了一个新的对象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4154" y="2070145"/>
            <a:ext cx="9025670" cy="170494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例如，字符串对象创建之后，其内容是不可修改的。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String s = “Java”;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 = “HTML”;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String t =s; </a:t>
            </a:r>
          </a:p>
          <a:p>
            <a:pPr>
              <a:lnSpc>
                <a:spcPct val="130000"/>
              </a:lnSpc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5"/>
          <p:cNvGrpSpPr>
            <a:grpSpLocks/>
          </p:cNvGrpSpPr>
          <p:nvPr/>
        </p:nvGrpSpPr>
        <p:grpSpPr bwMode="auto">
          <a:xfrm>
            <a:off x="237808" y="4014788"/>
            <a:ext cx="2709862" cy="838200"/>
            <a:chOff x="1106488" y="4014788"/>
            <a:chExt cx="2709862" cy="83820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106488" y="4041775"/>
              <a:ext cx="495300" cy="31591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s</a:t>
              </a:r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22513" y="4014788"/>
              <a:ext cx="1493837" cy="838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cxnSp>
          <p:nvCxnSpPr>
            <p:cNvPr id="11" name="AutoShape 7"/>
            <p:cNvCxnSpPr>
              <a:cxnSpLocks noChangeShapeType="1"/>
              <a:stCxn id="7" idx="3"/>
            </p:cNvCxnSpPr>
            <p:nvPr/>
          </p:nvCxnSpPr>
          <p:spPr bwMode="auto">
            <a:xfrm>
              <a:off x="1601788" y="4200525"/>
              <a:ext cx="720725" cy="2333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组合 11"/>
          <p:cNvGrpSpPr>
            <a:grpSpLocks/>
          </p:cNvGrpSpPr>
          <p:nvPr/>
        </p:nvGrpSpPr>
        <p:grpSpPr bwMode="auto">
          <a:xfrm>
            <a:off x="3124959" y="4014788"/>
            <a:ext cx="2781300" cy="1800225"/>
            <a:chOff x="4313238" y="4014788"/>
            <a:chExt cx="2781300" cy="1800225"/>
          </a:xfrm>
        </p:grpSpPr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4313238" y="4117975"/>
              <a:ext cx="495300" cy="31591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s</a:t>
              </a:r>
            </a:p>
          </p:txBody>
        </p:sp>
        <p:cxnSp>
          <p:nvCxnSpPr>
            <p:cNvPr id="14" name="AutoShape 11"/>
            <p:cNvCxnSpPr>
              <a:cxnSpLocks noChangeShapeType="1"/>
              <a:stCxn id="13" idx="3"/>
            </p:cNvCxnSpPr>
            <p:nvPr/>
          </p:nvCxnSpPr>
          <p:spPr bwMode="auto">
            <a:xfrm>
              <a:off x="4808538" y="4275932"/>
              <a:ext cx="720725" cy="9927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pic>
          <p:nvPicPr>
            <p:cNvPr id="15" name="Picture 1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29263" y="4976813"/>
              <a:ext cx="1565275" cy="838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16" name="Picture 1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29263" y="4014788"/>
              <a:ext cx="1493837" cy="838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3126357" y="4983440"/>
            <a:ext cx="495300" cy="3159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dirty="0"/>
              <a:t>t</a:t>
            </a:r>
          </a:p>
        </p:txBody>
      </p:sp>
      <p:cxnSp>
        <p:nvCxnSpPr>
          <p:cNvPr id="23" name="AutoShape 11"/>
          <p:cNvCxnSpPr>
            <a:cxnSpLocks noChangeShapeType="1"/>
            <a:stCxn id="22" idx="3"/>
            <a:endCxn id="15" idx="1"/>
          </p:cNvCxnSpPr>
          <p:nvPr/>
        </p:nvCxnSpPr>
        <p:spPr bwMode="auto">
          <a:xfrm>
            <a:off x="3621657" y="5141397"/>
            <a:ext cx="719327" cy="2545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71EE0A27-4DB4-4BFA-ACD3-B503A81B0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8775" y="2584277"/>
            <a:ext cx="4078153" cy="40477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19724F9-4165-4951-99BC-C47C8A2F2722}"/>
              </a:ext>
            </a:extLst>
          </p:cNvPr>
          <p:cNvSpPr/>
          <p:nvPr/>
        </p:nvSpPr>
        <p:spPr>
          <a:xfrm>
            <a:off x="8824030" y="4852988"/>
            <a:ext cx="657300" cy="28840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18ACBB0-C7AD-42A6-91A5-F117159652AF}"/>
              </a:ext>
            </a:extLst>
          </p:cNvPr>
          <p:cNvSpPr/>
          <p:nvPr/>
        </p:nvSpPr>
        <p:spPr>
          <a:xfrm>
            <a:off x="8827654" y="5684714"/>
            <a:ext cx="938916" cy="28840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EABE14F8-2778-4486-9ECB-B2EB1CAAB948}"/>
              </a:ext>
            </a:extLst>
          </p:cNvPr>
          <p:cNvSpPr/>
          <p:nvPr/>
        </p:nvSpPr>
        <p:spPr>
          <a:xfrm>
            <a:off x="8087866" y="4983440"/>
            <a:ext cx="657300" cy="9115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54831C35-64FF-4C44-AAA5-9697CA61AD38}"/>
              </a:ext>
            </a:extLst>
          </p:cNvPr>
          <p:cNvSpPr/>
          <p:nvPr/>
        </p:nvSpPr>
        <p:spPr>
          <a:xfrm>
            <a:off x="4340984" y="6006861"/>
            <a:ext cx="3139586" cy="625191"/>
          </a:xfrm>
          <a:prstGeom prst="wedgeRoundRectCallout">
            <a:avLst>
              <a:gd name="adj1" fmla="val 65903"/>
              <a:gd name="adj2" fmla="val -136662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960F191-915E-4F30-9ADC-7C7BDF84D328}"/>
              </a:ext>
            </a:extLst>
          </p:cNvPr>
          <p:cNvSpPr txBox="1"/>
          <p:nvPr/>
        </p:nvSpPr>
        <p:spPr>
          <a:xfrm>
            <a:off x="4272424" y="6134120"/>
            <a:ext cx="3262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赋值时实际上创建了一个新的对象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将数组传递给方法</a:t>
            </a: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8728" y="1228245"/>
            <a:ext cx="1120274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可以通过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debug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来观察对象引用：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2502" y="1860804"/>
            <a:ext cx="4842962" cy="4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自选图形 5"/>
          <p:cNvSpPr>
            <a:spLocks noChangeArrowheads="1"/>
          </p:cNvSpPr>
          <p:nvPr/>
        </p:nvSpPr>
        <p:spPr bwMode="auto">
          <a:xfrm>
            <a:off x="0" y="3489960"/>
            <a:ext cx="2269851" cy="798575"/>
          </a:xfrm>
          <a:prstGeom prst="wedgeRoundRectCallout">
            <a:avLst>
              <a:gd name="adj1" fmla="val 59823"/>
              <a:gd name="adj2" fmla="val -17679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在第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10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行和第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21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行设置二个断点，观察实参引用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y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和形参引用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517985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6673" y="1992249"/>
            <a:ext cx="87439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将数组传递给方法</a:t>
            </a: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8728" y="1228245"/>
            <a:ext cx="1120274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可以通过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debug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来观察对象引用：</a:t>
            </a:r>
          </a:p>
        </p:txBody>
      </p:sp>
      <p:sp>
        <p:nvSpPr>
          <p:cNvPr id="10" name="自选图形 5"/>
          <p:cNvSpPr>
            <a:spLocks noChangeArrowheads="1"/>
          </p:cNvSpPr>
          <p:nvPr/>
        </p:nvSpPr>
        <p:spPr bwMode="auto">
          <a:xfrm>
            <a:off x="7075828" y="3759634"/>
            <a:ext cx="2269851" cy="798575"/>
          </a:xfrm>
          <a:prstGeom prst="wedgeRoundRectCallout">
            <a:avLst>
              <a:gd name="adj1" fmla="val -88241"/>
              <a:gd name="adj2" fmla="val -9664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可以看到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y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引用对象的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id=22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，内部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value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的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id=25</a:t>
            </a:r>
          </a:p>
        </p:txBody>
      </p:sp>
      <p:sp>
        <p:nvSpPr>
          <p:cNvPr id="8" name="自选图形 5"/>
          <p:cNvSpPr>
            <a:spLocks noChangeArrowheads="1"/>
          </p:cNvSpPr>
          <p:nvPr/>
        </p:nvSpPr>
        <p:spPr bwMode="auto">
          <a:xfrm>
            <a:off x="0" y="2630424"/>
            <a:ext cx="2269851" cy="798575"/>
          </a:xfrm>
          <a:prstGeom prst="wedgeRoundRectCallout">
            <a:avLst>
              <a:gd name="adj1" fmla="val 51766"/>
              <a:gd name="adj2" fmla="val 10484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当执行到第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11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行，准备进入方法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testString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前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798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数组的基础知识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什么是数组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95752" y="1798638"/>
            <a:ext cx="10502778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数组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(array)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是相同类型变量集合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这里的集合不是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JDK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Collection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数组类型的变量是引用相同类型变量集合的引用变量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28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28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28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28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28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凡使用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后，内存单元都初始化为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（值）或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（引用）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28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2304923" y="2854145"/>
            <a:ext cx="4375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dirty="0"/>
              <a:t>double[] </a:t>
            </a:r>
            <a:r>
              <a:rPr lang="en-US" altLang="zh-CN" sz="2000" dirty="0" err="1"/>
              <a:t>myList</a:t>
            </a:r>
            <a:r>
              <a:rPr lang="en-US" altLang="zh-CN" sz="2000" dirty="0"/>
              <a:t> = new double[10];</a:t>
            </a:r>
          </a:p>
        </p:txBody>
      </p: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1646238" y="3487938"/>
            <a:ext cx="2252662" cy="2778125"/>
            <a:chOff x="1646238" y="2946400"/>
            <a:chExt cx="2252662" cy="2778125"/>
          </a:xfrm>
        </p:grpSpPr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2728913" y="3025775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0.0</a:t>
              </a:r>
            </a:p>
          </p:txBody>
        </p:sp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2728913" y="3295650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0.0</a:t>
              </a:r>
            </a:p>
          </p:txBody>
        </p:sp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2728913" y="3565525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0.0</a:t>
              </a:r>
            </a:p>
          </p:txBody>
        </p:sp>
        <p:sp>
          <p:nvSpPr>
            <p:cNvPr id="43" name="Rectangle 7"/>
            <p:cNvSpPr>
              <a:spLocks noChangeArrowheads="1"/>
            </p:cNvSpPr>
            <p:nvPr/>
          </p:nvSpPr>
          <p:spPr bwMode="auto">
            <a:xfrm>
              <a:off x="2728913" y="3835400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0.0</a:t>
              </a:r>
            </a:p>
          </p:txBody>
        </p:sp>
        <p:sp>
          <p:nvSpPr>
            <p:cNvPr id="44" name="Rectangle 8"/>
            <p:cNvSpPr>
              <a:spLocks noChangeArrowheads="1"/>
            </p:cNvSpPr>
            <p:nvPr/>
          </p:nvSpPr>
          <p:spPr bwMode="auto">
            <a:xfrm>
              <a:off x="2728913" y="4105275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0.0</a:t>
              </a:r>
            </a:p>
          </p:txBody>
        </p:sp>
        <p:sp>
          <p:nvSpPr>
            <p:cNvPr id="45" name="Rectangle 9"/>
            <p:cNvSpPr>
              <a:spLocks noChangeArrowheads="1"/>
            </p:cNvSpPr>
            <p:nvPr/>
          </p:nvSpPr>
          <p:spPr bwMode="auto">
            <a:xfrm>
              <a:off x="2728913" y="4375150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0.0</a:t>
              </a:r>
            </a:p>
          </p:txBody>
        </p:sp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>
              <a:off x="2728913" y="4645025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0.0</a:t>
              </a:r>
            </a:p>
          </p:txBody>
        </p:sp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>
              <a:off x="2728913" y="4914900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0.0</a:t>
              </a:r>
            </a:p>
          </p:txBody>
        </p:sp>
        <p:sp>
          <p:nvSpPr>
            <p:cNvPr id="48" name="Rectangle 12"/>
            <p:cNvSpPr>
              <a:spLocks noChangeArrowheads="1"/>
            </p:cNvSpPr>
            <p:nvPr/>
          </p:nvSpPr>
          <p:spPr bwMode="auto">
            <a:xfrm>
              <a:off x="2728913" y="5184775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0.0</a:t>
              </a:r>
            </a:p>
          </p:txBody>
        </p:sp>
        <p:sp>
          <p:nvSpPr>
            <p:cNvPr id="49" name="Rectangle 13"/>
            <p:cNvSpPr>
              <a:spLocks noChangeArrowheads="1"/>
            </p:cNvSpPr>
            <p:nvPr/>
          </p:nvSpPr>
          <p:spPr bwMode="auto">
            <a:xfrm>
              <a:off x="2728913" y="5454650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0.0</a:t>
              </a:r>
            </a:p>
          </p:txBody>
        </p:sp>
        <p:sp>
          <p:nvSpPr>
            <p:cNvPr id="50" name="Text Box 15"/>
            <p:cNvSpPr txBox="1">
              <a:spLocks noChangeArrowheads="1"/>
            </p:cNvSpPr>
            <p:nvPr/>
          </p:nvSpPr>
          <p:spPr bwMode="auto">
            <a:xfrm>
              <a:off x="1646238" y="2946400"/>
              <a:ext cx="1098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myList[0]</a:t>
              </a:r>
            </a:p>
          </p:txBody>
        </p:sp>
        <p:sp>
          <p:nvSpPr>
            <p:cNvPr id="51" name="Text Box 16"/>
            <p:cNvSpPr txBox="1">
              <a:spLocks noChangeArrowheads="1"/>
            </p:cNvSpPr>
            <p:nvPr/>
          </p:nvSpPr>
          <p:spPr bwMode="auto">
            <a:xfrm>
              <a:off x="1646238" y="3227388"/>
              <a:ext cx="1098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myList[1]</a:t>
              </a:r>
            </a:p>
          </p:txBody>
        </p:sp>
        <p:sp>
          <p:nvSpPr>
            <p:cNvPr id="52" name="Text Box 17"/>
            <p:cNvSpPr txBox="1">
              <a:spLocks noChangeArrowheads="1"/>
            </p:cNvSpPr>
            <p:nvPr/>
          </p:nvSpPr>
          <p:spPr bwMode="auto">
            <a:xfrm>
              <a:off x="1646238" y="3497263"/>
              <a:ext cx="1098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myList[2]</a:t>
              </a:r>
            </a:p>
          </p:txBody>
        </p:sp>
        <p:sp>
          <p:nvSpPr>
            <p:cNvPr id="53" name="Text Box 18"/>
            <p:cNvSpPr txBox="1">
              <a:spLocks noChangeArrowheads="1"/>
            </p:cNvSpPr>
            <p:nvPr/>
          </p:nvSpPr>
          <p:spPr bwMode="auto">
            <a:xfrm>
              <a:off x="1646238" y="3767138"/>
              <a:ext cx="1098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myList[3]</a:t>
              </a: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1646238" y="4037013"/>
              <a:ext cx="1098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myList[4]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646238" y="4295775"/>
              <a:ext cx="1098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myList[5]</a:t>
              </a:r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auto">
            <a:xfrm>
              <a:off x="1646238" y="4576763"/>
              <a:ext cx="1098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myList[6]</a:t>
              </a:r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1646238" y="4846638"/>
              <a:ext cx="1098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myList[7]</a:t>
              </a: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1646238" y="5116513"/>
              <a:ext cx="1098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myList[8]</a:t>
              </a: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1646238" y="5386388"/>
              <a:ext cx="1098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myList[9]</a:t>
              </a:r>
            </a:p>
          </p:txBody>
        </p:sp>
      </p:grpSp>
      <p:grpSp>
        <p:nvGrpSpPr>
          <p:cNvPr id="60" name="组合 59"/>
          <p:cNvGrpSpPr>
            <a:grpSpLocks/>
          </p:cNvGrpSpPr>
          <p:nvPr/>
        </p:nvGrpSpPr>
        <p:grpSpPr bwMode="auto">
          <a:xfrm>
            <a:off x="3898900" y="3499051"/>
            <a:ext cx="3598863" cy="336550"/>
            <a:chOff x="3898900" y="2957513"/>
            <a:chExt cx="3598863" cy="336550"/>
          </a:xfrm>
        </p:grpSpPr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5518150" y="3024188"/>
              <a:ext cx="1169988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/>
                <a:t>引用</a:t>
              </a:r>
            </a:p>
          </p:txBody>
        </p:sp>
        <p:sp>
          <p:nvSpPr>
            <p:cNvPr id="62" name="Line 27"/>
            <p:cNvSpPr>
              <a:spLocks noChangeShapeType="1"/>
            </p:cNvSpPr>
            <p:nvPr/>
          </p:nvSpPr>
          <p:spPr bwMode="auto">
            <a:xfrm flipH="1">
              <a:off x="3898900" y="3149600"/>
              <a:ext cx="1619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Text Box 28"/>
            <p:cNvSpPr txBox="1">
              <a:spLocks noChangeArrowheads="1"/>
            </p:cNvSpPr>
            <p:nvPr/>
          </p:nvSpPr>
          <p:spPr bwMode="auto">
            <a:xfrm>
              <a:off x="6704013" y="2957513"/>
              <a:ext cx="7937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myList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5335" y="1810322"/>
            <a:ext cx="7381875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将数组传递给方法</a:t>
            </a: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8728" y="1228245"/>
            <a:ext cx="1120274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可以通过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debug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来观察对象引用：</a:t>
            </a:r>
          </a:p>
        </p:txBody>
      </p:sp>
      <p:sp>
        <p:nvSpPr>
          <p:cNvPr id="10" name="自选图形 5"/>
          <p:cNvSpPr>
            <a:spLocks noChangeArrowheads="1"/>
          </p:cNvSpPr>
          <p:nvPr/>
        </p:nvSpPr>
        <p:spPr bwMode="auto">
          <a:xfrm>
            <a:off x="9561576" y="3706368"/>
            <a:ext cx="2630424" cy="1231392"/>
          </a:xfrm>
          <a:prstGeom prst="wedgeRoundRectCallout">
            <a:avLst>
              <a:gd name="adj1" fmla="val -82938"/>
              <a:gd name="adj2" fmla="val 35186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可以看到形参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s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引用对象的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id=22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，内部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value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的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id=25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，说明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s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y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指向同一个对象，是引用调用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" name="自选图形 5"/>
          <p:cNvSpPr>
            <a:spLocks noChangeArrowheads="1"/>
          </p:cNvSpPr>
          <p:nvPr/>
        </p:nvSpPr>
        <p:spPr bwMode="auto">
          <a:xfrm>
            <a:off x="417250" y="3127573"/>
            <a:ext cx="2269851" cy="798575"/>
          </a:xfrm>
          <a:prstGeom prst="wedgeRoundRectCallout">
            <a:avLst>
              <a:gd name="adj1" fmla="val 51766"/>
              <a:gd name="adj2" fmla="val 10484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当进入函数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testString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，但还没执行第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21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行时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" name="自选图形 5">
            <a:extLst>
              <a:ext uri="{FF2B5EF4-FFF2-40B4-BE49-F238E27FC236}">
                <a16:creationId xmlns:a16="http://schemas.microsoft.com/office/drawing/2014/main" id="{833F0044-0465-4E1F-815D-32F10D10A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6272" y="1702180"/>
            <a:ext cx="3908259" cy="593752"/>
          </a:xfrm>
          <a:prstGeom prst="wedgeRoundRectCallout">
            <a:avLst>
              <a:gd name="adj1" fmla="val -71126"/>
              <a:gd name="adj2" fmla="val 38176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debug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模式下，在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testString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(y)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；这条语句上执行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step in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，会进入函数体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7985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8687" y="2102549"/>
            <a:ext cx="680085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将数组传递给方法</a:t>
            </a: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8728" y="1228245"/>
            <a:ext cx="1120274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可以通过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debug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来观察对象引用：</a:t>
            </a:r>
          </a:p>
        </p:txBody>
      </p:sp>
      <p:sp>
        <p:nvSpPr>
          <p:cNvPr id="10" name="自选图形 5"/>
          <p:cNvSpPr>
            <a:spLocks noChangeArrowheads="1"/>
          </p:cNvSpPr>
          <p:nvPr/>
        </p:nvSpPr>
        <p:spPr bwMode="auto">
          <a:xfrm>
            <a:off x="9561576" y="3706368"/>
            <a:ext cx="2630424" cy="1213104"/>
          </a:xfrm>
          <a:prstGeom prst="wedgeRoundRectCallout">
            <a:avLst>
              <a:gd name="adj1" fmla="val -82938"/>
              <a:gd name="adj2" fmla="val 35186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可以看到形参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s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引用对象的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id=28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，内部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value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的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id=29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，说明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s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这时和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y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指向的不是同一个对象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  <a:p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  <a:p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" name="自选图形 5"/>
          <p:cNvSpPr>
            <a:spLocks noChangeArrowheads="1"/>
          </p:cNvSpPr>
          <p:nvPr/>
        </p:nvSpPr>
        <p:spPr bwMode="auto">
          <a:xfrm>
            <a:off x="106532" y="3605606"/>
            <a:ext cx="2269851" cy="798575"/>
          </a:xfrm>
          <a:prstGeom prst="wedgeRoundRectCallout">
            <a:avLst>
              <a:gd name="adj1" fmla="val 51766"/>
              <a:gd name="adj2" fmla="val 10484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当执行完第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21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行后（对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s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的赋值）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0352" y="5907238"/>
            <a:ext cx="9738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这也是为什么形参内容变了，实参内容没有变。为什么这么设计？</a:t>
            </a:r>
            <a:endParaRPr lang="en-US" altLang="zh-CN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以</a:t>
            </a:r>
            <a:r>
              <a:rPr lang="en-US" altLang="zh-CN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Integer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为例，因为</a:t>
            </a:r>
            <a:r>
              <a:rPr lang="en-US" altLang="zh-CN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Integer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是</a:t>
            </a:r>
            <a:r>
              <a:rPr lang="en-US" altLang="zh-CN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的包装类，它必须要和</a:t>
            </a:r>
            <a:r>
              <a:rPr lang="en-US" altLang="zh-CN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的特性一致：</a:t>
            </a:r>
            <a:endParaRPr lang="en-US" altLang="zh-CN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作为方法参数调用时，方法内部对参数的改变不会影响实参。所以</a:t>
            </a:r>
            <a:r>
              <a:rPr lang="en-US" altLang="zh-CN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Integer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必须这么设计</a:t>
            </a:r>
          </a:p>
        </p:txBody>
      </p:sp>
    </p:spTree>
    <p:extLst>
      <p:ext uri="{BB962C8B-B14F-4D97-AF65-F5344CB8AC3E}">
        <p14:creationId xmlns:p14="http://schemas.microsoft.com/office/powerpoint/2010/main" val="2517985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从方法中返回数组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73124" y="1349352"/>
            <a:ext cx="10916896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调用方法时，可向方法传递数组引用，也可从方法中返回数组引用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下面的方法返回一个与输入数组顺序相反的数组引用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public static </a:t>
            </a:r>
            <a:r>
              <a:rPr lang="en-US" altLang="zh-CN" sz="2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 ]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reverse 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 ] list){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 ] result = new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[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list.length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];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 for(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0, j =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result.lenght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- 1;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&lt;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list.length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++,j--){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		result [ j ] = list [i];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return result;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 ] list1 = {1, 2, 3, 4, 5, 6};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 ] list2 = reverse(list1);</a:t>
            </a:r>
          </a:p>
          <a:p>
            <a:pPr>
              <a:lnSpc>
                <a:spcPct val="130000"/>
              </a:lnSpc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可变长参数列表</a:t>
            </a: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10283" y="1280772"/>
            <a:ext cx="10881607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可以把类型相同但个数可变的参数传递给方法。方法中的可变长参数声明如下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typeName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…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parameterName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在方法声明中，指定类型后面跟省略号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只能给方法指定一个可变长参数，同时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该参数必须是最后一个参数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可变长参数当数组看待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，通过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length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属性得到可变参数的个数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dirty="0"/>
              <a:t>print(String... </a:t>
            </a:r>
            <a:r>
              <a:rPr lang="en-US" dirty="0" err="1"/>
              <a:t>args</a:t>
            </a:r>
            <a:r>
              <a:rPr lang="en-US" dirty="0"/>
              <a:t>){   </a:t>
            </a:r>
            <a:r>
              <a:rPr lang="en-US" altLang="zh-CN" dirty="0"/>
              <a:t>//</a:t>
            </a:r>
            <a:r>
              <a:rPr lang="zh-CN" altLang="en-US" dirty="0"/>
              <a:t>可看作</a:t>
            </a:r>
            <a:r>
              <a:rPr lang="en-US" altLang="zh-CN" dirty="0"/>
              <a:t>String [ ]</a:t>
            </a:r>
            <a:r>
              <a:rPr lang="en-US" altLang="zh-CN" dirty="0" err="1"/>
              <a:t>args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 		for(String  </a:t>
            </a:r>
            <a:r>
              <a:rPr lang="en-US" dirty="0" err="1"/>
              <a:t>temp:args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      			</a:t>
            </a:r>
            <a:r>
              <a:rPr lang="en-US" dirty="0" err="1"/>
              <a:t>System.out.println</a:t>
            </a:r>
            <a:r>
              <a:rPr lang="en-US" dirty="0"/>
              <a:t>(temp);</a:t>
            </a:r>
          </a:p>
          <a:p>
            <a:pPr>
              <a:lnSpc>
                <a:spcPct val="80000"/>
              </a:lnSpc>
            </a:pPr>
            <a:r>
              <a:rPr lang="en-US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args.length</a:t>
            </a:r>
            <a:r>
              <a:rPr lang="en-US" altLang="zh-CN" dirty="0"/>
              <a:t>);</a:t>
            </a:r>
            <a:br>
              <a:rPr lang="en-US" dirty="0"/>
            </a:br>
            <a:r>
              <a:rPr lang="en-US" dirty="0"/>
              <a:t>	}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调用该方法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dirty="0"/>
              <a:t>print("hello","</a:t>
            </a:r>
            <a:r>
              <a:rPr lang="en-US" dirty="0" err="1"/>
              <a:t>lis</a:t>
            </a:r>
            <a:r>
              <a:rPr lang="en-US" altLang="zh-CN" dirty="0" err="1"/>
              <a:t>y</a:t>
            </a:r>
            <a:r>
              <a:rPr lang="en-US" dirty="0"/>
              <a:t>");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数组的查找和排序</a:t>
            </a:r>
          </a:p>
          <a:p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19491" y="1842599"/>
            <a:ext cx="9183931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u="sng" dirty="0">
                <a:latin typeface="微软雅黑" pitchFamily="34" charset="-122"/>
                <a:ea typeface="微软雅黑" pitchFamily="34" charset="-122"/>
              </a:rPr>
              <a:t>线性搜索法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(linear searching)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将一个值与数组的每个元素进行比较。如果找到相同的元素，返回元素的索引；否则返回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最坏情况下需要比较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次。平均要比较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N/2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次。效率不高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O(N)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数组的查找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: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线性搜索和二分搜索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727200" y="3115945"/>
            <a:ext cx="0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1727200" y="3115945"/>
            <a:ext cx="5508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1727200" y="3727133"/>
            <a:ext cx="5508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7235825" y="3115945"/>
            <a:ext cx="0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232025" y="3115945"/>
            <a:ext cx="0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771775" y="3115945"/>
            <a:ext cx="0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3348038" y="3114358"/>
            <a:ext cx="0" cy="611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6732588" y="3115945"/>
            <a:ext cx="0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819275" y="2798445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[0]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322513" y="2790508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[1]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2916238" y="2798445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[2]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525838" y="2790508"/>
            <a:ext cx="203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…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800225" y="3806508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dirty="0"/>
              <a:t>key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1277938" y="4100195"/>
            <a:ext cx="7426447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/** The method for finding a key in the list */</a:t>
            </a:r>
          </a:p>
          <a:p>
            <a:pPr algn="l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public static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linearSearch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[] list,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key) {</a:t>
            </a:r>
          </a:p>
          <a:p>
            <a:pPr algn="l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for 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0;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&lt;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list.length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++)</a:t>
            </a:r>
          </a:p>
          <a:p>
            <a:pPr algn="l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   if (key == list[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])                return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algn="l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return -1;</a:t>
            </a:r>
          </a:p>
          <a:p>
            <a:pPr algn="l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}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数组的查找和排序</a:t>
            </a:r>
          </a:p>
          <a:p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19491" y="1842599"/>
            <a:ext cx="9183931" cy="41010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000" u="sng" dirty="0">
                <a:latin typeface="微软雅黑" pitchFamily="34" charset="-122"/>
                <a:ea typeface="微软雅黑" pitchFamily="34" charset="-122"/>
              </a:rPr>
              <a:t>二分搜索法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(binary searching)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是在一个</a:t>
            </a:r>
            <a:r>
              <a:rPr lang="zh-CN" altLang="en-US" sz="2000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已排序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的数组中搜索特定元素。假设数组已按升序排列，将关键字与数组中间元素进行比较：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如果关键字比中间元素小，则在前一半数组中搜索；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如果关键字与中间元素相同，查找结束；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如果关键字比中间元素大，则在后一半数组中搜索。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二分法每比较一次就排除一半元素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。假设数组有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个元素，为讨论方便，设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的幂指数。经过第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次比较，剩下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N/2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个元素需要查找，经过第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次，剩下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N/2/2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个元素。经过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次，剩下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N/2</a:t>
            </a:r>
            <a:r>
              <a:rPr lang="en-US" altLang="zh-CN" sz="2000" baseline="30000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个元素。当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k=log</a:t>
            </a:r>
            <a:r>
              <a:rPr lang="en-US" altLang="zh-CN" sz="2000" baseline="-25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时，只剩下一个元素。所以最坏情况下该算法需要比较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log</a:t>
            </a:r>
            <a:r>
              <a:rPr lang="en-US" altLang="zh-CN" sz="2000" baseline="-25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N+1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次。假设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N=1024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baseline="30000" dirty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），最多只需要比较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次，而线性查找最坏需要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1024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次。因此算法的复杂度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O(log</a:t>
            </a:r>
            <a:r>
              <a:rPr lang="en-US" altLang="zh-CN" sz="2000" baseline="-25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数组的查找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二分搜索法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数组的查找和排序</a:t>
            </a:r>
          </a:p>
          <a:p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数组的查找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二分搜索法</a:t>
            </a:r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2073275" y="2723778"/>
            <a:ext cx="4968875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/>
              <a:t>2  4  7  10  11  45  50  59  60  66  69  70  79</a:t>
            </a:r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2057400" y="2422153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[0]</a:t>
            </a: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2374900" y="2422153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[1]</a:t>
            </a: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2686050" y="2422153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[2]</a:t>
            </a:r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3028950" y="2422153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[3]</a:t>
            </a: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3441700" y="2417390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[4]</a:t>
            </a:r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3844925" y="2422153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[5]</a:t>
            </a:r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4252913" y="2422153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[6]</a:t>
            </a:r>
          </a:p>
        </p:txBody>
      </p:sp>
      <p:sp>
        <p:nvSpPr>
          <p:cNvPr id="15" name="Text Box 27"/>
          <p:cNvSpPr txBox="1">
            <a:spLocks noChangeArrowheads="1"/>
          </p:cNvSpPr>
          <p:nvPr/>
        </p:nvSpPr>
        <p:spPr bwMode="auto">
          <a:xfrm>
            <a:off x="4649788" y="2422153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[7]</a:t>
            </a: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5062538" y="2422153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[8]</a:t>
            </a:r>
          </a:p>
        </p:txBody>
      </p:sp>
      <p:sp>
        <p:nvSpPr>
          <p:cNvPr id="17" name="Text Box 29"/>
          <p:cNvSpPr txBox="1">
            <a:spLocks noChangeArrowheads="1"/>
          </p:cNvSpPr>
          <p:nvPr/>
        </p:nvSpPr>
        <p:spPr bwMode="auto">
          <a:xfrm>
            <a:off x="5476875" y="2422153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[9]</a:t>
            </a:r>
          </a:p>
        </p:txBody>
      </p:sp>
      <p:sp>
        <p:nvSpPr>
          <p:cNvPr id="18" name="Text Box 30"/>
          <p:cNvSpPr txBox="1">
            <a:spLocks noChangeArrowheads="1"/>
          </p:cNvSpPr>
          <p:nvPr/>
        </p:nvSpPr>
        <p:spPr bwMode="auto">
          <a:xfrm>
            <a:off x="5822950" y="2422153"/>
            <a:ext cx="4064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[10]</a:t>
            </a:r>
          </a:p>
        </p:txBody>
      </p:sp>
      <p:sp>
        <p:nvSpPr>
          <p:cNvPr id="19" name="Text Box 31"/>
          <p:cNvSpPr txBox="1">
            <a:spLocks noChangeArrowheads="1"/>
          </p:cNvSpPr>
          <p:nvPr/>
        </p:nvSpPr>
        <p:spPr bwMode="auto">
          <a:xfrm>
            <a:off x="6254750" y="2422153"/>
            <a:ext cx="4064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[11]</a:t>
            </a:r>
          </a:p>
        </p:txBody>
      </p:sp>
      <p:sp>
        <p:nvSpPr>
          <p:cNvPr id="20" name="Text Box 32"/>
          <p:cNvSpPr txBox="1">
            <a:spLocks noChangeArrowheads="1"/>
          </p:cNvSpPr>
          <p:nvPr/>
        </p:nvSpPr>
        <p:spPr bwMode="auto">
          <a:xfrm>
            <a:off x="6650038" y="2422153"/>
            <a:ext cx="4064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[12]</a:t>
            </a:r>
          </a:p>
        </p:txBody>
      </p:sp>
      <p:grpSp>
        <p:nvGrpSpPr>
          <p:cNvPr id="21" name="Group 35"/>
          <p:cNvGrpSpPr>
            <a:grpSpLocks/>
          </p:cNvGrpSpPr>
          <p:nvPr/>
        </p:nvGrpSpPr>
        <p:grpSpPr bwMode="auto">
          <a:xfrm>
            <a:off x="2051050" y="1920503"/>
            <a:ext cx="304800" cy="527050"/>
            <a:chOff x="1292" y="1099"/>
            <a:chExt cx="192" cy="332"/>
          </a:xfrm>
        </p:grpSpPr>
        <p:sp>
          <p:nvSpPr>
            <p:cNvPr id="22" name="Text Box 33"/>
            <p:cNvSpPr txBox="1">
              <a:spLocks noChangeArrowheads="1"/>
            </p:cNvSpPr>
            <p:nvPr/>
          </p:nvSpPr>
          <p:spPr bwMode="auto">
            <a:xfrm>
              <a:off x="1292" y="1099"/>
              <a:ext cx="192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/>
                <a:t>low</a:t>
              </a:r>
            </a:p>
          </p:txBody>
        </p:sp>
        <p:sp>
          <p:nvSpPr>
            <p:cNvPr id="23" name="Line 34"/>
            <p:cNvSpPr>
              <a:spLocks noChangeShapeType="1"/>
            </p:cNvSpPr>
            <p:nvPr/>
          </p:nvSpPr>
          <p:spPr bwMode="auto">
            <a:xfrm>
              <a:off x="1386" y="1269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36"/>
          <p:cNvGrpSpPr>
            <a:grpSpLocks/>
          </p:cNvGrpSpPr>
          <p:nvPr/>
        </p:nvGrpSpPr>
        <p:grpSpPr bwMode="auto">
          <a:xfrm>
            <a:off x="4267200" y="1925265"/>
            <a:ext cx="304800" cy="527050"/>
            <a:chOff x="1292" y="1099"/>
            <a:chExt cx="192" cy="332"/>
          </a:xfrm>
        </p:grpSpPr>
        <p:sp>
          <p:nvSpPr>
            <p:cNvPr id="25" name="Text Box 37"/>
            <p:cNvSpPr txBox="1">
              <a:spLocks noChangeArrowheads="1"/>
            </p:cNvSpPr>
            <p:nvPr/>
          </p:nvSpPr>
          <p:spPr bwMode="auto">
            <a:xfrm>
              <a:off x="1292" y="1099"/>
              <a:ext cx="192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/>
                <a:t>mid</a:t>
              </a:r>
            </a:p>
          </p:txBody>
        </p:sp>
        <p:sp>
          <p:nvSpPr>
            <p:cNvPr id="26" name="Line 38"/>
            <p:cNvSpPr>
              <a:spLocks noChangeShapeType="1"/>
            </p:cNvSpPr>
            <p:nvPr/>
          </p:nvSpPr>
          <p:spPr bwMode="auto">
            <a:xfrm>
              <a:off x="1386" y="1269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Group 39"/>
          <p:cNvGrpSpPr>
            <a:grpSpLocks/>
          </p:cNvGrpSpPr>
          <p:nvPr/>
        </p:nvGrpSpPr>
        <p:grpSpPr bwMode="auto">
          <a:xfrm>
            <a:off x="6645275" y="1925265"/>
            <a:ext cx="406400" cy="527050"/>
            <a:chOff x="1260" y="1099"/>
            <a:chExt cx="256" cy="332"/>
          </a:xfrm>
        </p:grpSpPr>
        <p:sp>
          <p:nvSpPr>
            <p:cNvPr id="28" name="Text Box 40"/>
            <p:cNvSpPr txBox="1">
              <a:spLocks noChangeArrowheads="1"/>
            </p:cNvSpPr>
            <p:nvPr/>
          </p:nvSpPr>
          <p:spPr bwMode="auto">
            <a:xfrm>
              <a:off x="1260" y="1099"/>
              <a:ext cx="256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/>
                <a:t>high</a:t>
              </a:r>
            </a:p>
          </p:txBody>
        </p:sp>
        <p:sp>
          <p:nvSpPr>
            <p:cNvPr id="29" name="Line 41"/>
            <p:cNvSpPr>
              <a:spLocks noChangeShapeType="1"/>
            </p:cNvSpPr>
            <p:nvPr/>
          </p:nvSpPr>
          <p:spPr bwMode="auto">
            <a:xfrm>
              <a:off x="1386" y="1269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" name="Text Box 42"/>
          <p:cNvSpPr txBox="1">
            <a:spLocks noChangeArrowheads="1"/>
          </p:cNvSpPr>
          <p:nvPr/>
        </p:nvSpPr>
        <p:spPr bwMode="auto">
          <a:xfrm>
            <a:off x="503238" y="1984003"/>
            <a:ext cx="10160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/>
              <a:t>关键字为</a:t>
            </a:r>
            <a:r>
              <a:rPr lang="en-US" altLang="zh-CN"/>
              <a:t>11</a:t>
            </a:r>
          </a:p>
        </p:txBody>
      </p:sp>
      <p:sp>
        <p:nvSpPr>
          <p:cNvPr id="31" name="Text Box 43"/>
          <p:cNvSpPr txBox="1">
            <a:spLocks noChangeArrowheads="1"/>
          </p:cNvSpPr>
          <p:nvPr/>
        </p:nvSpPr>
        <p:spPr bwMode="auto">
          <a:xfrm>
            <a:off x="590550" y="2741240"/>
            <a:ext cx="9144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/>
              <a:t>关键字</a:t>
            </a:r>
            <a:r>
              <a:rPr lang="en-US" altLang="zh-CN"/>
              <a:t>&lt;50</a:t>
            </a:r>
          </a:p>
        </p:txBody>
      </p:sp>
      <p:sp>
        <p:nvSpPr>
          <p:cNvPr id="32" name="Text Box 44"/>
          <p:cNvSpPr txBox="1">
            <a:spLocks noChangeArrowheads="1"/>
          </p:cNvSpPr>
          <p:nvPr/>
        </p:nvSpPr>
        <p:spPr bwMode="auto">
          <a:xfrm>
            <a:off x="2079625" y="4001715"/>
            <a:ext cx="2124075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/>
              <a:t>2  4  7  10  11  45</a:t>
            </a:r>
          </a:p>
        </p:txBody>
      </p:sp>
      <p:sp>
        <p:nvSpPr>
          <p:cNvPr id="33" name="Text Box 45"/>
          <p:cNvSpPr txBox="1">
            <a:spLocks noChangeArrowheads="1"/>
          </p:cNvSpPr>
          <p:nvPr/>
        </p:nvSpPr>
        <p:spPr bwMode="auto">
          <a:xfrm>
            <a:off x="2063750" y="3700090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[0]</a:t>
            </a:r>
          </a:p>
        </p:txBody>
      </p:sp>
      <p:sp>
        <p:nvSpPr>
          <p:cNvPr id="34" name="Text Box 46"/>
          <p:cNvSpPr txBox="1">
            <a:spLocks noChangeArrowheads="1"/>
          </p:cNvSpPr>
          <p:nvPr/>
        </p:nvSpPr>
        <p:spPr bwMode="auto">
          <a:xfrm>
            <a:off x="2381250" y="3700090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[1]</a:t>
            </a:r>
          </a:p>
        </p:txBody>
      </p:sp>
      <p:sp>
        <p:nvSpPr>
          <p:cNvPr id="35" name="Text Box 47"/>
          <p:cNvSpPr txBox="1">
            <a:spLocks noChangeArrowheads="1"/>
          </p:cNvSpPr>
          <p:nvPr/>
        </p:nvSpPr>
        <p:spPr bwMode="auto">
          <a:xfrm>
            <a:off x="2692400" y="3700090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[2]</a:t>
            </a:r>
          </a:p>
        </p:txBody>
      </p:sp>
      <p:sp>
        <p:nvSpPr>
          <p:cNvPr id="36" name="Text Box 48"/>
          <p:cNvSpPr txBox="1">
            <a:spLocks noChangeArrowheads="1"/>
          </p:cNvSpPr>
          <p:nvPr/>
        </p:nvSpPr>
        <p:spPr bwMode="auto">
          <a:xfrm>
            <a:off x="3035300" y="3700090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[3]</a:t>
            </a:r>
          </a:p>
        </p:txBody>
      </p:sp>
      <p:sp>
        <p:nvSpPr>
          <p:cNvPr id="37" name="Text Box 49"/>
          <p:cNvSpPr txBox="1">
            <a:spLocks noChangeArrowheads="1"/>
          </p:cNvSpPr>
          <p:nvPr/>
        </p:nvSpPr>
        <p:spPr bwMode="auto">
          <a:xfrm>
            <a:off x="3448050" y="3695328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[4]</a:t>
            </a:r>
          </a:p>
        </p:txBody>
      </p:sp>
      <p:sp>
        <p:nvSpPr>
          <p:cNvPr id="38" name="Text Box 50"/>
          <p:cNvSpPr txBox="1">
            <a:spLocks noChangeArrowheads="1"/>
          </p:cNvSpPr>
          <p:nvPr/>
        </p:nvSpPr>
        <p:spPr bwMode="auto">
          <a:xfrm>
            <a:off x="3851275" y="3700090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[5]</a:t>
            </a:r>
          </a:p>
        </p:txBody>
      </p:sp>
      <p:grpSp>
        <p:nvGrpSpPr>
          <p:cNvPr id="39" name="Group 58"/>
          <p:cNvGrpSpPr>
            <a:grpSpLocks/>
          </p:cNvGrpSpPr>
          <p:nvPr/>
        </p:nvGrpSpPr>
        <p:grpSpPr bwMode="auto">
          <a:xfrm>
            <a:off x="2051050" y="3173040"/>
            <a:ext cx="304800" cy="527050"/>
            <a:chOff x="1292" y="1099"/>
            <a:chExt cx="192" cy="332"/>
          </a:xfrm>
        </p:grpSpPr>
        <p:sp>
          <p:nvSpPr>
            <p:cNvPr id="40" name="Text Box 59"/>
            <p:cNvSpPr txBox="1">
              <a:spLocks noChangeArrowheads="1"/>
            </p:cNvSpPr>
            <p:nvPr/>
          </p:nvSpPr>
          <p:spPr bwMode="auto">
            <a:xfrm>
              <a:off x="1292" y="1099"/>
              <a:ext cx="192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/>
                <a:t>low</a:t>
              </a:r>
            </a:p>
          </p:txBody>
        </p:sp>
        <p:sp>
          <p:nvSpPr>
            <p:cNvPr id="41" name="Line 60"/>
            <p:cNvSpPr>
              <a:spLocks noChangeShapeType="1"/>
            </p:cNvSpPr>
            <p:nvPr/>
          </p:nvSpPr>
          <p:spPr bwMode="auto">
            <a:xfrm>
              <a:off x="1386" y="1269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2" name="Group 61"/>
          <p:cNvGrpSpPr>
            <a:grpSpLocks/>
          </p:cNvGrpSpPr>
          <p:nvPr/>
        </p:nvGrpSpPr>
        <p:grpSpPr bwMode="auto">
          <a:xfrm>
            <a:off x="3779838" y="3209553"/>
            <a:ext cx="406400" cy="527050"/>
            <a:chOff x="1260" y="1099"/>
            <a:chExt cx="256" cy="332"/>
          </a:xfrm>
        </p:grpSpPr>
        <p:sp>
          <p:nvSpPr>
            <p:cNvPr id="43" name="Text Box 62"/>
            <p:cNvSpPr txBox="1">
              <a:spLocks noChangeArrowheads="1"/>
            </p:cNvSpPr>
            <p:nvPr/>
          </p:nvSpPr>
          <p:spPr bwMode="auto">
            <a:xfrm>
              <a:off x="1260" y="1099"/>
              <a:ext cx="256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/>
                <a:t>high</a:t>
              </a:r>
            </a:p>
          </p:txBody>
        </p:sp>
        <p:sp>
          <p:nvSpPr>
            <p:cNvPr id="44" name="Line 63"/>
            <p:cNvSpPr>
              <a:spLocks noChangeShapeType="1"/>
            </p:cNvSpPr>
            <p:nvPr/>
          </p:nvSpPr>
          <p:spPr bwMode="auto">
            <a:xfrm>
              <a:off x="1386" y="1269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" name="Group 64"/>
          <p:cNvGrpSpPr>
            <a:grpSpLocks/>
          </p:cNvGrpSpPr>
          <p:nvPr/>
        </p:nvGrpSpPr>
        <p:grpSpPr bwMode="auto">
          <a:xfrm>
            <a:off x="2663825" y="3195265"/>
            <a:ext cx="304800" cy="527050"/>
            <a:chOff x="1292" y="1099"/>
            <a:chExt cx="192" cy="332"/>
          </a:xfrm>
        </p:grpSpPr>
        <p:sp>
          <p:nvSpPr>
            <p:cNvPr id="46" name="Text Box 65"/>
            <p:cNvSpPr txBox="1">
              <a:spLocks noChangeArrowheads="1"/>
            </p:cNvSpPr>
            <p:nvPr/>
          </p:nvSpPr>
          <p:spPr bwMode="auto">
            <a:xfrm>
              <a:off x="1292" y="1099"/>
              <a:ext cx="192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dirty="0"/>
                <a:t>mid</a:t>
              </a:r>
            </a:p>
          </p:txBody>
        </p:sp>
        <p:sp>
          <p:nvSpPr>
            <p:cNvPr id="47" name="Line 66"/>
            <p:cNvSpPr>
              <a:spLocks noChangeShapeType="1"/>
            </p:cNvSpPr>
            <p:nvPr/>
          </p:nvSpPr>
          <p:spPr bwMode="auto">
            <a:xfrm>
              <a:off x="1386" y="1269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" name="Text Box 67"/>
          <p:cNvSpPr txBox="1">
            <a:spLocks noChangeArrowheads="1"/>
          </p:cNvSpPr>
          <p:nvPr/>
        </p:nvSpPr>
        <p:spPr bwMode="auto">
          <a:xfrm>
            <a:off x="661988" y="4031878"/>
            <a:ext cx="812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/>
              <a:t>关键字</a:t>
            </a:r>
            <a:r>
              <a:rPr lang="en-US" altLang="zh-CN"/>
              <a:t>&lt;7</a:t>
            </a:r>
          </a:p>
        </p:txBody>
      </p:sp>
      <p:sp>
        <p:nvSpPr>
          <p:cNvPr id="49" name="Text Box 68"/>
          <p:cNvSpPr txBox="1">
            <a:spLocks noChangeArrowheads="1"/>
          </p:cNvSpPr>
          <p:nvPr/>
        </p:nvSpPr>
        <p:spPr bwMode="auto">
          <a:xfrm>
            <a:off x="2079625" y="5346328"/>
            <a:ext cx="1209675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/>
              <a:t>10  11  45</a:t>
            </a:r>
          </a:p>
        </p:txBody>
      </p:sp>
      <p:sp>
        <p:nvSpPr>
          <p:cNvPr id="50" name="Text Box 72"/>
          <p:cNvSpPr txBox="1">
            <a:spLocks noChangeArrowheads="1"/>
          </p:cNvSpPr>
          <p:nvPr/>
        </p:nvSpPr>
        <p:spPr bwMode="auto">
          <a:xfrm>
            <a:off x="2124075" y="5044703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[3]</a:t>
            </a:r>
          </a:p>
        </p:txBody>
      </p:sp>
      <p:sp>
        <p:nvSpPr>
          <p:cNvPr id="51" name="Text Box 73"/>
          <p:cNvSpPr txBox="1">
            <a:spLocks noChangeArrowheads="1"/>
          </p:cNvSpPr>
          <p:nvPr/>
        </p:nvSpPr>
        <p:spPr bwMode="auto">
          <a:xfrm>
            <a:off x="2536825" y="5039940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[4]</a:t>
            </a:r>
          </a:p>
        </p:txBody>
      </p:sp>
      <p:sp>
        <p:nvSpPr>
          <p:cNvPr id="52" name="Text Box 74"/>
          <p:cNvSpPr txBox="1">
            <a:spLocks noChangeArrowheads="1"/>
          </p:cNvSpPr>
          <p:nvPr/>
        </p:nvSpPr>
        <p:spPr bwMode="auto">
          <a:xfrm>
            <a:off x="2940050" y="5044703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[5]</a:t>
            </a:r>
          </a:p>
        </p:txBody>
      </p:sp>
      <p:grpSp>
        <p:nvGrpSpPr>
          <p:cNvPr id="53" name="Group 75"/>
          <p:cNvGrpSpPr>
            <a:grpSpLocks/>
          </p:cNvGrpSpPr>
          <p:nvPr/>
        </p:nvGrpSpPr>
        <p:grpSpPr bwMode="auto">
          <a:xfrm>
            <a:off x="2106613" y="4517653"/>
            <a:ext cx="304800" cy="527050"/>
            <a:chOff x="1292" y="1099"/>
            <a:chExt cx="192" cy="332"/>
          </a:xfrm>
        </p:grpSpPr>
        <p:sp>
          <p:nvSpPr>
            <p:cNvPr id="54" name="Text Box 76"/>
            <p:cNvSpPr txBox="1">
              <a:spLocks noChangeArrowheads="1"/>
            </p:cNvSpPr>
            <p:nvPr/>
          </p:nvSpPr>
          <p:spPr bwMode="auto">
            <a:xfrm>
              <a:off x="1292" y="1099"/>
              <a:ext cx="192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/>
                <a:t>low</a:t>
              </a:r>
            </a:p>
          </p:txBody>
        </p:sp>
        <p:sp>
          <p:nvSpPr>
            <p:cNvPr id="55" name="Line 77"/>
            <p:cNvSpPr>
              <a:spLocks noChangeShapeType="1"/>
            </p:cNvSpPr>
            <p:nvPr/>
          </p:nvSpPr>
          <p:spPr bwMode="auto">
            <a:xfrm>
              <a:off x="1386" y="1269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" name="Group 78"/>
          <p:cNvGrpSpPr>
            <a:grpSpLocks/>
          </p:cNvGrpSpPr>
          <p:nvPr/>
        </p:nvGrpSpPr>
        <p:grpSpPr bwMode="auto">
          <a:xfrm>
            <a:off x="2532063" y="4517653"/>
            <a:ext cx="304800" cy="527050"/>
            <a:chOff x="1292" y="1099"/>
            <a:chExt cx="192" cy="332"/>
          </a:xfrm>
        </p:grpSpPr>
        <p:sp>
          <p:nvSpPr>
            <p:cNvPr id="57" name="Text Box 79"/>
            <p:cNvSpPr txBox="1">
              <a:spLocks noChangeArrowheads="1"/>
            </p:cNvSpPr>
            <p:nvPr/>
          </p:nvSpPr>
          <p:spPr bwMode="auto">
            <a:xfrm>
              <a:off x="1292" y="1099"/>
              <a:ext cx="192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/>
                <a:t>mid</a:t>
              </a:r>
            </a:p>
          </p:txBody>
        </p:sp>
        <p:sp>
          <p:nvSpPr>
            <p:cNvPr id="58" name="Line 80"/>
            <p:cNvSpPr>
              <a:spLocks noChangeShapeType="1"/>
            </p:cNvSpPr>
            <p:nvPr/>
          </p:nvSpPr>
          <p:spPr bwMode="auto">
            <a:xfrm>
              <a:off x="1386" y="1269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9" name="Group 81"/>
          <p:cNvGrpSpPr>
            <a:grpSpLocks/>
          </p:cNvGrpSpPr>
          <p:nvPr/>
        </p:nvGrpSpPr>
        <p:grpSpPr bwMode="auto">
          <a:xfrm>
            <a:off x="2879725" y="4504953"/>
            <a:ext cx="406400" cy="527050"/>
            <a:chOff x="1260" y="1099"/>
            <a:chExt cx="256" cy="332"/>
          </a:xfrm>
        </p:grpSpPr>
        <p:sp>
          <p:nvSpPr>
            <p:cNvPr id="60" name="Text Box 82"/>
            <p:cNvSpPr txBox="1">
              <a:spLocks noChangeArrowheads="1"/>
            </p:cNvSpPr>
            <p:nvPr/>
          </p:nvSpPr>
          <p:spPr bwMode="auto">
            <a:xfrm>
              <a:off x="1260" y="1099"/>
              <a:ext cx="256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/>
                <a:t>high</a:t>
              </a:r>
            </a:p>
          </p:txBody>
        </p:sp>
        <p:sp>
          <p:nvSpPr>
            <p:cNvPr id="61" name="Line 83"/>
            <p:cNvSpPr>
              <a:spLocks noChangeShapeType="1"/>
            </p:cNvSpPr>
            <p:nvPr/>
          </p:nvSpPr>
          <p:spPr bwMode="auto">
            <a:xfrm>
              <a:off x="1386" y="1269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2" name="Text Box 84"/>
          <p:cNvSpPr txBox="1">
            <a:spLocks noChangeArrowheads="1"/>
          </p:cNvSpPr>
          <p:nvPr/>
        </p:nvSpPr>
        <p:spPr bwMode="auto">
          <a:xfrm>
            <a:off x="582613" y="5405065"/>
            <a:ext cx="10160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/>
              <a:t>关键字</a:t>
            </a:r>
            <a:r>
              <a:rPr lang="en-US" altLang="zh-CN"/>
              <a:t>==11</a:t>
            </a:r>
          </a:p>
        </p:txBody>
      </p:sp>
      <p:sp>
        <p:nvSpPr>
          <p:cNvPr id="63" name="Text Box 85"/>
          <p:cNvSpPr txBox="1">
            <a:spLocks noChangeArrowheads="1"/>
          </p:cNvSpPr>
          <p:nvPr/>
        </p:nvSpPr>
        <p:spPr bwMode="auto">
          <a:xfrm>
            <a:off x="5387242" y="3237402"/>
            <a:ext cx="6051550" cy="31393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用变量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low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high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分别记当前剩下元素的第一个</a:t>
            </a:r>
          </a:p>
          <a:p>
            <a:pPr algn="l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和最后一个下标，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mid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表示中间元素下标。</a:t>
            </a:r>
          </a:p>
          <a:p>
            <a:pPr algn="l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mid=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low+high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/2</a:t>
            </a:r>
          </a:p>
          <a:p>
            <a:pPr algn="l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初始条件下，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low=0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high=list.length-1</a:t>
            </a:r>
          </a:p>
          <a:p>
            <a:pPr algn="l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每次迭代时，如果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key&lt;list [mid], high=mid-1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algn="l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key==list [mid],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则返回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mid</a:t>
            </a:r>
          </a:p>
          <a:p>
            <a:pPr algn="l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否则，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low = mid + 1 </a:t>
            </a:r>
          </a:p>
          <a:p>
            <a:pPr algn="l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迭代继续条件：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high&gt;= low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数组的查找和排序</a:t>
            </a:r>
          </a:p>
          <a:p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数组的查找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二分搜索法</a:t>
            </a:r>
          </a:p>
        </p:txBody>
      </p: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558729" y="1797905"/>
            <a:ext cx="8664402" cy="4760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/** Use binary search to find the key in the list */</a:t>
            </a:r>
          </a:p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public static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binarySearch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[] list,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key) {</a:t>
            </a:r>
          </a:p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low = 0;</a:t>
            </a:r>
          </a:p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high =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list.length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- 1;</a:t>
            </a:r>
          </a:p>
          <a:p>
            <a:pPr algn="l"/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while (high &gt;= low) {</a:t>
            </a:r>
          </a:p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mid = (low + high) / 2;</a:t>
            </a:r>
          </a:p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    if (key &lt; list[mid])</a:t>
            </a:r>
          </a:p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        high = mid - 1;</a:t>
            </a:r>
          </a:p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    else if (key == list[mid])</a:t>
            </a:r>
          </a:p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        return mid;</a:t>
            </a:r>
          </a:p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    else</a:t>
            </a:r>
          </a:p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        low = mid + 1;</a:t>
            </a:r>
          </a:p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}</a:t>
            </a:r>
          </a:p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return  - 1;</a:t>
            </a:r>
          </a:p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}</a:t>
            </a:r>
          </a:p>
          <a:p>
            <a:pPr algn="l"/>
            <a:endParaRPr lang="zh-CN" altLang="en-US" sz="1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数组的查找和排序</a:t>
            </a:r>
          </a:p>
          <a:p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数组的排序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87839" y="1810068"/>
            <a:ext cx="8001000" cy="2113939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选择排序算法：假设要将数组按升序排列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将列表中的元素最大值放在最后一个位置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将剩下元素的最大值放在倒数第二的位置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以此类推，直到剩下一个数为止。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数组的查找和排序</a:t>
            </a:r>
          </a:p>
          <a:p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数组的排序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762318" y="1874520"/>
            <a:ext cx="7855292" cy="474591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static void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selectionSort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(double[] list) {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for 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list.length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- 1;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&gt;= 0;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--) {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// Find the maximum in the list[0..i]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double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currentMax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list[0];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currentMaxIndex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0;</a:t>
            </a:r>
          </a:p>
          <a:p>
            <a:pPr algn="l">
              <a:lnSpc>
                <a:spcPct val="80000"/>
              </a:lnSpc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for 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j = 0; j &lt;=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; j++) {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	if 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currentMax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&lt; list[j]) {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	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currentMax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list[j];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	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currentMaxIndex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j;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	}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}</a:t>
            </a:r>
          </a:p>
          <a:p>
            <a:pPr algn="l">
              <a:lnSpc>
                <a:spcPct val="80000"/>
              </a:lnSpc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// Swap list[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 with list[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currentMaxIndex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 if necessary;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if 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currentMaxIndex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!=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	list[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currentMaxIndex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 = list[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];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	list[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currentMax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}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algn="l">
              <a:lnSpc>
                <a:spcPct val="80000"/>
              </a:lnSpc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数组的基础知识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什么是数组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95752" y="1798638"/>
            <a:ext cx="10502778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数组元素本身也可以是引用变量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28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28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28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多维数组只是数组的数组，故数组元素也可能是引用类型变量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凡使用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后，内存单元都初始化为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1309883" y="2243833"/>
            <a:ext cx="10286365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/>
              <a:t>double[ ][ ] </a:t>
            </a:r>
            <a:r>
              <a:rPr lang="en-US" altLang="zh-CN" sz="2000" dirty="0" err="1"/>
              <a:t>myList</a:t>
            </a:r>
            <a:r>
              <a:rPr lang="en-US" altLang="zh-CN" sz="2000" dirty="0"/>
              <a:t> = new double[4][ ]; 		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创建一个二维数组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err="1"/>
              <a:t>myList</a:t>
            </a:r>
            <a:r>
              <a:rPr lang="en-US" altLang="zh-CN" sz="2000" dirty="0"/>
              <a:t>[0]=new double[2];		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[0]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是一个引用变量，指向一个一维数组（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个元素）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err="1"/>
              <a:t>myList</a:t>
            </a:r>
            <a:r>
              <a:rPr lang="en-US" altLang="zh-CN" sz="2000" dirty="0"/>
              <a:t>[3]=new double[3];		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[3]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是一个引用变量，指向一个一维数组（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个元素）</a:t>
            </a:r>
            <a:endParaRPr lang="en-US" altLang="zh-CN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334953" y="3711575"/>
            <a:ext cx="1169987" cy="2698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dirty="0"/>
              <a:t>null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334953" y="3981450"/>
            <a:ext cx="1169987" cy="2698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dirty="0"/>
              <a:t>null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334953" y="4251325"/>
            <a:ext cx="1169987" cy="2698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dirty="0"/>
              <a:t>null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334953" y="4521200"/>
            <a:ext cx="1169987" cy="2698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dirty="0"/>
              <a:t>null</a:t>
            </a: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4252278" y="3632200"/>
            <a:ext cx="10985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dirty="0" err="1"/>
              <a:t>myList</a:t>
            </a:r>
            <a:r>
              <a:rPr lang="en-US" altLang="zh-CN" dirty="0"/>
              <a:t>[0]</a:t>
            </a: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252278" y="3913188"/>
            <a:ext cx="10985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dirty="0" err="1"/>
              <a:t>myList</a:t>
            </a:r>
            <a:r>
              <a:rPr lang="en-US" altLang="zh-CN" dirty="0"/>
              <a:t>[1]</a:t>
            </a:r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4252278" y="4183063"/>
            <a:ext cx="10985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dirty="0" err="1"/>
              <a:t>myList</a:t>
            </a:r>
            <a:r>
              <a:rPr lang="en-US" altLang="zh-CN" dirty="0"/>
              <a:t>[2]</a:t>
            </a:r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4252278" y="4452938"/>
            <a:ext cx="10985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dirty="0" err="1"/>
              <a:t>myList</a:t>
            </a:r>
            <a:r>
              <a:rPr lang="en-US" altLang="zh-CN" dirty="0"/>
              <a:t>[3]</a:t>
            </a:r>
          </a:p>
        </p:txBody>
      </p: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1705926" y="3665855"/>
            <a:ext cx="2580957" cy="336550"/>
            <a:chOff x="4692174" y="2990850"/>
            <a:chExt cx="2580957" cy="336550"/>
          </a:xfrm>
        </p:grpSpPr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5518150" y="3024188"/>
              <a:ext cx="1169988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引用</a:t>
              </a:r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 flipV="1">
              <a:off x="6688138" y="3164205"/>
              <a:ext cx="5849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28"/>
            <p:cNvSpPr txBox="1">
              <a:spLocks noChangeArrowheads="1"/>
            </p:cNvSpPr>
            <p:nvPr/>
          </p:nvSpPr>
          <p:spPr bwMode="auto">
            <a:xfrm>
              <a:off x="4692174" y="2990850"/>
              <a:ext cx="7937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dirty="0" err="1"/>
                <a:t>myList</a:t>
              </a:r>
              <a:endParaRPr lang="en-US" altLang="zh-CN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D086D1A-05C9-4F94-A94C-80165DD5585D}"/>
              </a:ext>
            </a:extLst>
          </p:cNvPr>
          <p:cNvGrpSpPr/>
          <p:nvPr/>
        </p:nvGrpSpPr>
        <p:grpSpPr>
          <a:xfrm>
            <a:off x="6504940" y="3715385"/>
            <a:ext cx="1752600" cy="539750"/>
            <a:chOff x="6504940" y="3715385"/>
            <a:chExt cx="1752600" cy="539750"/>
          </a:xfrm>
        </p:grpSpPr>
        <p:sp>
          <p:nvSpPr>
            <p:cNvPr id="39" name="Rectangle 4"/>
            <p:cNvSpPr>
              <a:spLocks noChangeArrowheads="1"/>
            </p:cNvSpPr>
            <p:nvPr/>
          </p:nvSpPr>
          <p:spPr bwMode="auto">
            <a:xfrm>
              <a:off x="7087553" y="3715385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数值</a:t>
              </a:r>
              <a:r>
                <a:rPr lang="en-US" altLang="zh-CN" dirty="0"/>
                <a:t>=0.0</a:t>
              </a:r>
            </a:p>
          </p:txBody>
        </p:sp>
        <p:sp>
          <p:nvSpPr>
            <p:cNvPr id="40" name="Rectangle 5"/>
            <p:cNvSpPr>
              <a:spLocks noChangeArrowheads="1"/>
            </p:cNvSpPr>
            <p:nvPr/>
          </p:nvSpPr>
          <p:spPr bwMode="auto">
            <a:xfrm>
              <a:off x="7087553" y="3985260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数值</a:t>
              </a:r>
              <a:r>
                <a:rPr lang="en-US" altLang="zh-CN" dirty="0"/>
                <a:t>=0.0 </a:t>
              </a:r>
            </a:p>
          </p:txBody>
        </p:sp>
        <p:sp>
          <p:nvSpPr>
            <p:cNvPr id="41" name="Line 27"/>
            <p:cNvSpPr>
              <a:spLocks noChangeShapeType="1"/>
            </p:cNvSpPr>
            <p:nvPr/>
          </p:nvSpPr>
          <p:spPr bwMode="auto">
            <a:xfrm flipV="1">
              <a:off x="6504940" y="3892868"/>
              <a:ext cx="5849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C7ADDEC2-C168-4A2A-81FD-D016C9928F46}"/>
              </a:ext>
            </a:extLst>
          </p:cNvPr>
          <p:cNvGrpSpPr/>
          <p:nvPr/>
        </p:nvGrpSpPr>
        <p:grpSpPr>
          <a:xfrm>
            <a:off x="6504939" y="4538345"/>
            <a:ext cx="1752601" cy="802154"/>
            <a:chOff x="6504939" y="4538345"/>
            <a:chExt cx="1752601" cy="802154"/>
          </a:xfrm>
        </p:grpSpPr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7085488" y="5070624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数值</a:t>
              </a:r>
              <a:r>
                <a:rPr lang="en-US" altLang="zh-CN" dirty="0"/>
                <a:t>=0.0</a:t>
              </a:r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7087553" y="4538345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数值</a:t>
              </a:r>
              <a:r>
                <a:rPr lang="en-US" altLang="zh-CN" dirty="0"/>
                <a:t>=0.0</a:t>
              </a:r>
            </a:p>
          </p:txBody>
        </p:sp>
        <p:sp>
          <p:nvSpPr>
            <p:cNvPr id="38" name="Rectangle 5"/>
            <p:cNvSpPr>
              <a:spLocks noChangeArrowheads="1"/>
            </p:cNvSpPr>
            <p:nvPr/>
          </p:nvSpPr>
          <p:spPr bwMode="auto">
            <a:xfrm>
              <a:off x="7087553" y="4808220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数值</a:t>
              </a:r>
              <a:r>
                <a:rPr lang="en-US" altLang="zh-CN" dirty="0"/>
                <a:t>=0.0</a:t>
              </a:r>
            </a:p>
          </p:txBody>
        </p:sp>
        <p:sp>
          <p:nvSpPr>
            <p:cNvPr id="42" name="Line 27"/>
            <p:cNvSpPr>
              <a:spLocks noChangeShapeType="1"/>
            </p:cNvSpPr>
            <p:nvPr/>
          </p:nvSpPr>
          <p:spPr bwMode="auto">
            <a:xfrm flipV="1">
              <a:off x="6504939" y="4673282"/>
              <a:ext cx="5849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" name="自选图形 5"/>
          <p:cNvSpPr>
            <a:spLocks noChangeArrowheads="1"/>
          </p:cNvSpPr>
          <p:nvPr/>
        </p:nvSpPr>
        <p:spPr bwMode="auto">
          <a:xfrm>
            <a:off x="929594" y="4142259"/>
            <a:ext cx="2778867" cy="813045"/>
          </a:xfrm>
          <a:prstGeom prst="wedgeRoundRectCallout">
            <a:avLst>
              <a:gd name="adj1" fmla="val 67805"/>
              <a:gd name="adj2" fmla="val -29226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myList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[1]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myList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[2]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被初始化为空引用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  <a:p>
            <a:endParaRPr lang="en-US" altLang="zh-CN" sz="1600" dirty="0"/>
          </a:p>
        </p:txBody>
      </p:sp>
      <p:sp>
        <p:nvSpPr>
          <p:cNvPr id="29" name="自选图形 5"/>
          <p:cNvSpPr>
            <a:spLocks noChangeArrowheads="1"/>
          </p:cNvSpPr>
          <p:nvPr/>
        </p:nvSpPr>
        <p:spPr bwMode="auto">
          <a:xfrm>
            <a:off x="8840153" y="3449636"/>
            <a:ext cx="1483467" cy="423672"/>
          </a:xfrm>
          <a:prstGeom prst="wedgeRoundRectCallout">
            <a:avLst>
              <a:gd name="adj1" fmla="val -81576"/>
              <a:gd name="adj2" fmla="val 47589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默认值为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0</a:t>
            </a:r>
          </a:p>
        </p:txBody>
      </p:sp>
      <p:sp>
        <p:nvSpPr>
          <p:cNvPr id="43" name="Rectangle 4">
            <a:extLst>
              <a:ext uri="{FF2B5EF4-FFF2-40B4-BE49-F238E27FC236}">
                <a16:creationId xmlns:a16="http://schemas.microsoft.com/office/drawing/2014/main" id="{4BD8664E-B9B4-463E-8117-D6983E9B9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953" y="3716453"/>
            <a:ext cx="1169987" cy="2698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dirty="0"/>
              <a:t>引用</a:t>
            </a:r>
            <a:endParaRPr lang="en-US" altLang="zh-CN" dirty="0"/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DE0CB4C9-1BB9-4EC3-9F86-FF9253E11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911" y="4532022"/>
            <a:ext cx="1169987" cy="2698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dirty="0"/>
              <a:t>引用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3" grpId="0" animBg="1"/>
      <p:bldP spid="14" grpId="0" animBg="1"/>
      <p:bldP spid="14" grpId="1" animBg="1"/>
      <p:bldP spid="21" grpId="0"/>
      <p:bldP spid="22" grpId="0"/>
      <p:bldP spid="23" grpId="0"/>
      <p:bldP spid="24" grpId="0"/>
      <p:bldP spid="28" grpId="0" animBg="1"/>
      <p:bldP spid="29" grpId="0" animBg="1"/>
      <p:bldP spid="43" grpId="0" animBg="1"/>
      <p:bldP spid="4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7.7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Arrays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类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66737" y="1341438"/>
            <a:ext cx="10876579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java.util.Arrays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类包括各种静态方法，其中实现了数组的排序和查找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Ø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排序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	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double[ ] numbers={6.0, 4.4, 1.9, 2.9};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	   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java.util.Arrays.sort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(numbers);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注意直接在原数组排序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Ø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二分查找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	   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 ] list={2, 4, 7, 10, 11, 45, 50};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	   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index =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java.util.Arrays.binarySearch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(list, 11);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Arrays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是常用的两个值得研究的类。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7.8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命令行参数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66738" y="1341438"/>
            <a:ext cx="11267196" cy="4678362"/>
          </a:xfrm>
          <a:prstGeom prst="rect">
            <a:avLst/>
          </a:prstGeom>
        </p:spPr>
        <p:txBody>
          <a:bodyPr/>
          <a:lstStyle/>
          <a:p>
            <a:pPr marL="476250" marR="0" lvl="0" indent="-47625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可以从命令行向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java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程序传递参数。参数以空格分隔，如果参数本身包含空格，用双引号括起来。格式：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java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类名 参数１ 参数２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例如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java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TestMain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“First number” alpha  53</a:t>
            </a:r>
          </a:p>
          <a:p>
            <a:pPr marL="476250" marR="0" lvl="0" indent="-47625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命令行参数将传递给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main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方法的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args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参数。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args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是一个字符串数组，可以通过数组下标访问每个参数。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public static void main(String[ ]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args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914400" lvl="1" indent="-457200">
              <a:lnSpc>
                <a:spcPct val="110000"/>
              </a:lnSpc>
              <a:spcBef>
                <a:spcPts val="500"/>
              </a:spcBef>
              <a:buFont typeface="Wingdings" pitchFamily="2" charset="2"/>
              <a:buChar char="Ø"/>
              <a:defRPr/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的命令行参数不包括类名， </a:t>
            </a:r>
            <a:r>
              <a:rPr lang="en-US" altLang="zh-CN" sz="2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args.length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==3</a:t>
            </a:r>
          </a:p>
          <a:p>
            <a:pPr marL="476250" lvl="0" indent="-476250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可变长参数用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定义。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是一个字符串数组，可以定义为可变长参数。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String … </a:t>
            </a:r>
            <a:r>
              <a:rPr lang="en-US" altLang="zh-CN" sz="2400" dirty="0" err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可以当成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String[ ] </a:t>
            </a:r>
            <a:r>
              <a:rPr lang="en-US" altLang="zh-CN" sz="2400" dirty="0" err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数组使用。</a:t>
            </a:r>
          </a:p>
          <a:p>
            <a:pPr marL="685800" lvl="1" indent="-228600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public static void main(String … </a:t>
            </a:r>
            <a:r>
              <a:rPr lang="en-US" altLang="zh-CN" sz="2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也可以作为启动函数</a:t>
            </a: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76250" lvl="0" indent="-476250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注意在定义重载函数时，编译器认为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String[]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String …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类型相同</a:t>
            </a: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7.9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多维数组</a:t>
            </a:r>
          </a:p>
          <a:p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二维数组：数组的数组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586" y="1922082"/>
            <a:ext cx="10262044" cy="4021518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声明二维数组引用变量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dataType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 ][ ]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refVar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; 	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创建数组并赋值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给引用变量：当指定了行、列大小，是矩阵数组（每行的列数一样）。非矩阵数组则需逐维初始化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	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refVar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= new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dataType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rowSize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][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colSize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];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（这时元素初始值为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null)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在一条语句中声明和创建数组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	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dataType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 ][ ]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refVar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= new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dataType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rowSize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][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colSize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];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	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或者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	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dataType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refVar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 ][ ] = new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dataType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rowSize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][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colSize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];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7.9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多维数组</a:t>
            </a:r>
          </a:p>
          <a:p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二维数组的长度</a:t>
            </a:r>
          </a:p>
        </p:txBody>
      </p:sp>
      <p:sp>
        <p:nvSpPr>
          <p:cNvPr id="90" name="Rectangle 3"/>
          <p:cNvSpPr txBox="1">
            <a:spLocks noChangeArrowheads="1"/>
          </p:cNvSpPr>
          <p:nvPr/>
        </p:nvSpPr>
        <p:spPr>
          <a:xfrm>
            <a:off x="558728" y="1802766"/>
            <a:ext cx="11266328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二维数组的每个元素是一个一维数组。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[][] X</a:t>
            </a:r>
            <a:r>
              <a:rPr kumimoji="0" lang="en-US" altLang="zh-CN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=new int[3][4];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指向的是内存里的一个一维数组，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数组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的长度是数组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的元素的个数，可由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X.length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得到，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X.length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= 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元素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X[i]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是引用，指向另一个一维数组，其长度可由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].length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得到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altLang="zh-CN" sz="2400" dirty="0"/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altLang="zh-CN" sz="2400" dirty="0"/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altLang="zh-CN" sz="2400" dirty="0"/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lvl="0" indent="-228600"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X.length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的，不可修改。</a:t>
            </a:r>
          </a:p>
        </p:txBody>
      </p:sp>
      <p:grpSp>
        <p:nvGrpSpPr>
          <p:cNvPr id="91" name="Group 62"/>
          <p:cNvGrpSpPr>
            <a:grpSpLocks/>
          </p:cNvGrpSpPr>
          <p:nvPr/>
        </p:nvGrpSpPr>
        <p:grpSpPr bwMode="auto">
          <a:xfrm>
            <a:off x="2801837" y="3749141"/>
            <a:ext cx="6073775" cy="2155825"/>
            <a:chOff x="953" y="2134"/>
            <a:chExt cx="3826" cy="1358"/>
          </a:xfrm>
        </p:grpSpPr>
        <p:sp>
          <p:nvSpPr>
            <p:cNvPr id="92" name="Rectangle 10"/>
            <p:cNvSpPr>
              <a:spLocks noChangeArrowheads="1"/>
            </p:cNvSpPr>
            <p:nvPr/>
          </p:nvSpPr>
          <p:spPr bwMode="auto">
            <a:xfrm>
              <a:off x="1349" y="2473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3" name="Rectangle 15"/>
            <p:cNvSpPr>
              <a:spLocks noChangeArrowheads="1"/>
            </p:cNvSpPr>
            <p:nvPr/>
          </p:nvSpPr>
          <p:spPr bwMode="auto">
            <a:xfrm>
              <a:off x="1349" y="2699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4" name="Rectangle 20"/>
            <p:cNvSpPr>
              <a:spLocks noChangeArrowheads="1"/>
            </p:cNvSpPr>
            <p:nvPr/>
          </p:nvSpPr>
          <p:spPr bwMode="auto">
            <a:xfrm>
              <a:off x="1349" y="2925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5" name="Rectangle 34"/>
            <p:cNvSpPr>
              <a:spLocks noChangeArrowheads="1"/>
            </p:cNvSpPr>
            <p:nvPr/>
          </p:nvSpPr>
          <p:spPr bwMode="auto">
            <a:xfrm>
              <a:off x="1833" y="2247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X[0][0]</a:t>
              </a:r>
            </a:p>
          </p:txBody>
        </p:sp>
        <p:sp>
          <p:nvSpPr>
            <p:cNvPr id="96" name="Rectangle 35"/>
            <p:cNvSpPr>
              <a:spLocks noChangeArrowheads="1"/>
            </p:cNvSpPr>
            <p:nvPr/>
          </p:nvSpPr>
          <p:spPr bwMode="auto">
            <a:xfrm>
              <a:off x="1833" y="2699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X[1][0]</a:t>
              </a:r>
            </a:p>
          </p:txBody>
        </p:sp>
        <p:sp>
          <p:nvSpPr>
            <p:cNvPr id="97" name="Rectangle 36"/>
            <p:cNvSpPr>
              <a:spLocks noChangeArrowheads="1"/>
            </p:cNvSpPr>
            <p:nvPr/>
          </p:nvSpPr>
          <p:spPr bwMode="auto">
            <a:xfrm>
              <a:off x="1833" y="3153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X[2][0]</a:t>
              </a:r>
            </a:p>
          </p:txBody>
        </p:sp>
        <p:sp>
          <p:nvSpPr>
            <p:cNvPr id="98" name="Rectangle 37"/>
            <p:cNvSpPr>
              <a:spLocks noChangeArrowheads="1"/>
            </p:cNvSpPr>
            <p:nvPr/>
          </p:nvSpPr>
          <p:spPr bwMode="auto">
            <a:xfrm>
              <a:off x="1067" y="2473"/>
              <a:ext cx="226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X[0]</a:t>
              </a:r>
            </a:p>
          </p:txBody>
        </p:sp>
        <p:sp>
          <p:nvSpPr>
            <p:cNvPr id="99" name="Rectangle 38"/>
            <p:cNvSpPr>
              <a:spLocks noChangeArrowheads="1"/>
            </p:cNvSpPr>
            <p:nvPr/>
          </p:nvSpPr>
          <p:spPr bwMode="auto">
            <a:xfrm>
              <a:off x="1067" y="2699"/>
              <a:ext cx="226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X[1]</a:t>
              </a:r>
            </a:p>
          </p:txBody>
        </p:sp>
        <p:sp>
          <p:nvSpPr>
            <p:cNvPr id="100" name="Rectangle 39"/>
            <p:cNvSpPr>
              <a:spLocks noChangeArrowheads="1"/>
            </p:cNvSpPr>
            <p:nvPr/>
          </p:nvSpPr>
          <p:spPr bwMode="auto">
            <a:xfrm>
              <a:off x="1067" y="2925"/>
              <a:ext cx="226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X[2]</a:t>
              </a:r>
            </a:p>
          </p:txBody>
        </p:sp>
        <p:cxnSp>
          <p:nvCxnSpPr>
            <p:cNvPr id="101" name="AutoShape 41"/>
            <p:cNvCxnSpPr>
              <a:cxnSpLocks noChangeShapeType="1"/>
              <a:stCxn id="92" idx="3"/>
              <a:endCxn id="95" idx="1"/>
            </p:cNvCxnSpPr>
            <p:nvPr/>
          </p:nvCxnSpPr>
          <p:spPr bwMode="auto">
            <a:xfrm flipV="1">
              <a:off x="1575" y="2360"/>
              <a:ext cx="258" cy="2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2" name="AutoShape 42"/>
            <p:cNvCxnSpPr>
              <a:cxnSpLocks noChangeShapeType="1"/>
              <a:stCxn id="93" idx="3"/>
              <a:endCxn id="96" idx="1"/>
            </p:cNvCxnSpPr>
            <p:nvPr/>
          </p:nvCxnSpPr>
          <p:spPr bwMode="auto">
            <a:xfrm>
              <a:off x="1575" y="2812"/>
              <a:ext cx="25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3" name="AutoShape 43"/>
            <p:cNvCxnSpPr>
              <a:cxnSpLocks noChangeShapeType="1"/>
              <a:stCxn id="94" idx="3"/>
              <a:endCxn id="97" idx="1"/>
            </p:cNvCxnSpPr>
            <p:nvPr/>
          </p:nvCxnSpPr>
          <p:spPr bwMode="auto">
            <a:xfrm>
              <a:off x="1575" y="3038"/>
              <a:ext cx="258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04" name="Rectangle 44"/>
            <p:cNvSpPr>
              <a:spLocks noChangeArrowheads="1"/>
            </p:cNvSpPr>
            <p:nvPr/>
          </p:nvSpPr>
          <p:spPr bwMode="auto">
            <a:xfrm>
              <a:off x="1010" y="2134"/>
              <a:ext cx="226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X</a:t>
              </a:r>
            </a:p>
          </p:txBody>
        </p:sp>
        <p:cxnSp>
          <p:nvCxnSpPr>
            <p:cNvPr id="105" name="AutoShape 45"/>
            <p:cNvCxnSpPr>
              <a:cxnSpLocks noChangeShapeType="1"/>
              <a:stCxn id="104" idx="3"/>
              <a:endCxn id="92" idx="0"/>
            </p:cNvCxnSpPr>
            <p:nvPr/>
          </p:nvCxnSpPr>
          <p:spPr bwMode="auto">
            <a:xfrm>
              <a:off x="1236" y="2247"/>
              <a:ext cx="226" cy="2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06" name="Rectangle 49"/>
            <p:cNvSpPr>
              <a:spLocks noChangeArrowheads="1"/>
            </p:cNvSpPr>
            <p:nvPr/>
          </p:nvSpPr>
          <p:spPr bwMode="auto">
            <a:xfrm>
              <a:off x="2285" y="2247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X[0][1]</a:t>
              </a:r>
            </a:p>
          </p:txBody>
        </p:sp>
        <p:sp>
          <p:nvSpPr>
            <p:cNvPr id="107" name="Rectangle 50"/>
            <p:cNvSpPr>
              <a:spLocks noChangeArrowheads="1"/>
            </p:cNvSpPr>
            <p:nvPr/>
          </p:nvSpPr>
          <p:spPr bwMode="auto">
            <a:xfrm>
              <a:off x="2285" y="2699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 dirty="0"/>
                <a:t>X[1][1]</a:t>
              </a:r>
            </a:p>
          </p:txBody>
        </p:sp>
        <p:sp>
          <p:nvSpPr>
            <p:cNvPr id="108" name="Rectangle 51"/>
            <p:cNvSpPr>
              <a:spLocks noChangeArrowheads="1"/>
            </p:cNvSpPr>
            <p:nvPr/>
          </p:nvSpPr>
          <p:spPr bwMode="auto">
            <a:xfrm>
              <a:off x="2285" y="3153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X[2][1]</a:t>
              </a:r>
            </a:p>
          </p:txBody>
        </p:sp>
        <p:sp>
          <p:nvSpPr>
            <p:cNvPr id="109" name="Rectangle 52"/>
            <p:cNvSpPr>
              <a:spLocks noChangeArrowheads="1"/>
            </p:cNvSpPr>
            <p:nvPr/>
          </p:nvSpPr>
          <p:spPr bwMode="auto">
            <a:xfrm>
              <a:off x="2737" y="2247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X[0][2]</a:t>
              </a:r>
            </a:p>
          </p:txBody>
        </p:sp>
        <p:sp>
          <p:nvSpPr>
            <p:cNvPr id="110" name="Rectangle 53"/>
            <p:cNvSpPr>
              <a:spLocks noChangeArrowheads="1"/>
            </p:cNvSpPr>
            <p:nvPr/>
          </p:nvSpPr>
          <p:spPr bwMode="auto">
            <a:xfrm>
              <a:off x="2737" y="2699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X[1][2]</a:t>
              </a:r>
            </a:p>
          </p:txBody>
        </p:sp>
        <p:sp>
          <p:nvSpPr>
            <p:cNvPr id="111" name="Rectangle 54"/>
            <p:cNvSpPr>
              <a:spLocks noChangeArrowheads="1"/>
            </p:cNvSpPr>
            <p:nvPr/>
          </p:nvSpPr>
          <p:spPr bwMode="auto">
            <a:xfrm>
              <a:off x="2737" y="3153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X[2][2]</a:t>
              </a:r>
            </a:p>
          </p:txBody>
        </p:sp>
        <p:sp>
          <p:nvSpPr>
            <p:cNvPr id="112" name="Rectangle 55"/>
            <p:cNvSpPr>
              <a:spLocks noChangeArrowheads="1"/>
            </p:cNvSpPr>
            <p:nvPr/>
          </p:nvSpPr>
          <p:spPr bwMode="auto">
            <a:xfrm>
              <a:off x="3189" y="2247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X[0][3]</a:t>
              </a:r>
            </a:p>
          </p:txBody>
        </p:sp>
        <p:sp>
          <p:nvSpPr>
            <p:cNvPr id="113" name="Rectangle 56"/>
            <p:cNvSpPr>
              <a:spLocks noChangeArrowheads="1"/>
            </p:cNvSpPr>
            <p:nvPr/>
          </p:nvSpPr>
          <p:spPr bwMode="auto">
            <a:xfrm>
              <a:off x="3189" y="2699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X[1][3]</a:t>
              </a:r>
            </a:p>
          </p:txBody>
        </p:sp>
        <p:sp>
          <p:nvSpPr>
            <p:cNvPr id="114" name="Rectangle 57"/>
            <p:cNvSpPr>
              <a:spLocks noChangeArrowheads="1"/>
            </p:cNvSpPr>
            <p:nvPr/>
          </p:nvSpPr>
          <p:spPr bwMode="auto">
            <a:xfrm>
              <a:off x="3189" y="3153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 dirty="0"/>
                <a:t>X[2][3]</a:t>
              </a:r>
            </a:p>
          </p:txBody>
        </p:sp>
        <p:sp>
          <p:nvSpPr>
            <p:cNvPr id="115" name="Rectangle 58"/>
            <p:cNvSpPr>
              <a:spLocks noChangeArrowheads="1"/>
            </p:cNvSpPr>
            <p:nvPr/>
          </p:nvSpPr>
          <p:spPr bwMode="auto">
            <a:xfrm>
              <a:off x="953" y="3266"/>
              <a:ext cx="736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X.length is 3 </a:t>
              </a:r>
            </a:p>
          </p:txBody>
        </p:sp>
        <p:sp>
          <p:nvSpPr>
            <p:cNvPr id="116" name="Rectangle 59"/>
            <p:cNvSpPr>
              <a:spLocks noChangeArrowheads="1"/>
            </p:cNvSpPr>
            <p:nvPr/>
          </p:nvSpPr>
          <p:spPr bwMode="auto">
            <a:xfrm>
              <a:off x="3726" y="2247"/>
              <a:ext cx="1053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X[0].length is 4 </a:t>
              </a:r>
            </a:p>
          </p:txBody>
        </p:sp>
        <p:sp>
          <p:nvSpPr>
            <p:cNvPr id="117" name="Rectangle 60"/>
            <p:cNvSpPr>
              <a:spLocks noChangeArrowheads="1"/>
            </p:cNvSpPr>
            <p:nvPr/>
          </p:nvSpPr>
          <p:spPr bwMode="auto">
            <a:xfrm>
              <a:off x="3726" y="2699"/>
              <a:ext cx="1053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X[1].length is 4 </a:t>
              </a:r>
            </a:p>
          </p:txBody>
        </p:sp>
        <p:sp>
          <p:nvSpPr>
            <p:cNvPr id="118" name="Rectangle 61"/>
            <p:cNvSpPr>
              <a:spLocks noChangeArrowheads="1"/>
            </p:cNvSpPr>
            <p:nvPr/>
          </p:nvSpPr>
          <p:spPr bwMode="auto">
            <a:xfrm>
              <a:off x="3726" y="3151"/>
              <a:ext cx="1053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X[2].length is 4 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7.9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多维数组</a:t>
            </a:r>
          </a:p>
          <a:p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不规则数组</a:t>
            </a: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574540" y="1756696"/>
            <a:ext cx="10021070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二维数组</a:t>
            </a:r>
            <a:r>
              <a:rPr lang="zh-CN" altLang="en-US" sz="2400" noProof="0" dirty="0">
                <a:latin typeface="微软雅黑" pitchFamily="34" charset="-122"/>
                <a:ea typeface="微软雅黑" pitchFamily="34" charset="-122"/>
              </a:rPr>
              <a:t>每一行的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的列数可以不同。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不规则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二维数组时，可以只指定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第一维下标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。这时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第一维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的每个元素为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null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（如下所示），必须为每个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元素创建数组。例如：</a:t>
            </a:r>
          </a:p>
          <a:p>
            <a:pPr marL="685800" lvl="1" indent="-228600">
              <a:spcBef>
                <a:spcPts val="500"/>
              </a:spcBef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 ][ ] x = new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[5][ ];  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第一维的每个元素为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null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lvl="1" indent="-228600">
              <a:spcBef>
                <a:spcPts val="500"/>
              </a:spcBef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x[0] = new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[5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];//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为每个元素创建数组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x[1] = new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[4];</a:t>
            </a: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x[2] = new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[3];</a:t>
            </a: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x[3] = new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[2];</a:t>
            </a: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x[4] = new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[1];</a:t>
            </a:r>
          </a:p>
          <a:p>
            <a:pPr marL="685800" lvl="1" indent="-228600">
              <a:spcBef>
                <a:spcPts val="500"/>
              </a:spcBef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//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x.length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=5</a:t>
            </a: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//x[2].length=3</a:t>
            </a:r>
          </a:p>
          <a:p>
            <a:pPr marL="685800" lvl="1" indent="-228600">
              <a:spcBef>
                <a:spcPts val="500"/>
              </a:spcBef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//x[4].length=1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，只能取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x[4].length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的值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它是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的）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" name="Group 65"/>
          <p:cNvGrpSpPr>
            <a:grpSpLocks/>
          </p:cNvGrpSpPr>
          <p:nvPr/>
        </p:nvGrpSpPr>
        <p:grpSpPr bwMode="auto">
          <a:xfrm>
            <a:off x="5533931" y="3263234"/>
            <a:ext cx="4792664" cy="2563812"/>
            <a:chOff x="2689" y="2188"/>
            <a:chExt cx="3019" cy="1615"/>
          </a:xfrm>
        </p:grpSpPr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2964" y="2555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2964" y="2781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2964" y="3007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3448" y="2444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x[0][0]</a:t>
              </a:r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3448" y="2727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x[1][0]</a:t>
              </a:r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3448" y="3010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x[2][0]</a:t>
              </a:r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2689" y="2555"/>
              <a:ext cx="226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x[0]</a:t>
              </a:r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2689" y="2781"/>
              <a:ext cx="226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x[1]</a:t>
              </a:r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2689" y="3007"/>
              <a:ext cx="226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x[2]</a:t>
              </a:r>
            </a:p>
          </p:txBody>
        </p:sp>
        <p:cxnSp>
          <p:nvCxnSpPr>
            <p:cNvPr id="45" name="AutoShape 42"/>
            <p:cNvCxnSpPr>
              <a:cxnSpLocks noChangeShapeType="1"/>
              <a:stCxn id="36" idx="3"/>
              <a:endCxn id="39" idx="1"/>
            </p:cNvCxnSpPr>
            <p:nvPr/>
          </p:nvCxnSpPr>
          <p:spPr bwMode="auto">
            <a:xfrm flipV="1">
              <a:off x="3190" y="2557"/>
              <a:ext cx="258" cy="1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6" name="AutoShape 43"/>
            <p:cNvCxnSpPr>
              <a:cxnSpLocks noChangeShapeType="1"/>
              <a:stCxn id="37" idx="3"/>
              <a:endCxn id="40" idx="1"/>
            </p:cNvCxnSpPr>
            <p:nvPr/>
          </p:nvCxnSpPr>
          <p:spPr bwMode="auto">
            <a:xfrm flipV="1">
              <a:off x="3190" y="2840"/>
              <a:ext cx="258" cy="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7" name="AutoShape 44"/>
            <p:cNvCxnSpPr>
              <a:cxnSpLocks noChangeShapeType="1"/>
              <a:stCxn id="38" idx="3"/>
              <a:endCxn id="41" idx="1"/>
            </p:cNvCxnSpPr>
            <p:nvPr/>
          </p:nvCxnSpPr>
          <p:spPr bwMode="auto">
            <a:xfrm>
              <a:off x="3190" y="3120"/>
              <a:ext cx="258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2967" y="2188"/>
              <a:ext cx="226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x</a:t>
              </a:r>
            </a:p>
          </p:txBody>
        </p:sp>
        <p:cxnSp>
          <p:nvCxnSpPr>
            <p:cNvPr id="49" name="AutoShape 46"/>
            <p:cNvCxnSpPr>
              <a:cxnSpLocks noChangeShapeType="1"/>
              <a:endCxn id="36" idx="0"/>
            </p:cNvCxnSpPr>
            <p:nvPr/>
          </p:nvCxnSpPr>
          <p:spPr bwMode="auto">
            <a:xfrm flipH="1">
              <a:off x="3077" y="2360"/>
              <a:ext cx="3" cy="1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50" name="Rectangle 47"/>
            <p:cNvSpPr>
              <a:spLocks noChangeArrowheads="1"/>
            </p:cNvSpPr>
            <p:nvPr/>
          </p:nvSpPr>
          <p:spPr bwMode="auto">
            <a:xfrm>
              <a:off x="3900" y="2444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x[0][1]</a:t>
              </a:r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3900" y="2727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x[1][1]</a:t>
              </a:r>
            </a:p>
          </p:txBody>
        </p:sp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3900" y="3010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x[2][1]</a:t>
              </a:r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4352" y="2444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x[0][2]</a:t>
              </a:r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4352" y="2727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x[1][2]</a:t>
              </a:r>
            </a:p>
          </p:txBody>
        </p:sp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4352" y="3010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x[2][2]</a:t>
              </a:r>
            </a:p>
          </p:txBody>
        </p:sp>
        <p:sp>
          <p:nvSpPr>
            <p:cNvPr id="56" name="Rectangle 53"/>
            <p:cNvSpPr>
              <a:spLocks noChangeArrowheads="1"/>
            </p:cNvSpPr>
            <p:nvPr/>
          </p:nvSpPr>
          <p:spPr bwMode="auto">
            <a:xfrm>
              <a:off x="4804" y="2444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x[0][3]</a:t>
              </a:r>
            </a:p>
          </p:txBody>
        </p:sp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4804" y="2727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x[1][3]</a:t>
              </a:r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5256" y="2444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x[0][4]</a:t>
              </a:r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3448" y="3294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x[3][0]</a:t>
              </a:r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3900" y="3294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x[3][1]</a:t>
              </a:r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3448" y="3577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x[4][0]</a:t>
              </a: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2964" y="3235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2964" y="3461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2689" y="3240"/>
              <a:ext cx="226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x[3]</a:t>
              </a:r>
            </a:p>
          </p:txBody>
        </p:sp>
        <p:sp>
          <p:nvSpPr>
            <p:cNvPr id="65" name="Rectangle 62"/>
            <p:cNvSpPr>
              <a:spLocks noChangeArrowheads="1"/>
            </p:cNvSpPr>
            <p:nvPr/>
          </p:nvSpPr>
          <p:spPr bwMode="auto">
            <a:xfrm>
              <a:off x="2689" y="3466"/>
              <a:ext cx="226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x[4]</a:t>
              </a:r>
            </a:p>
          </p:txBody>
        </p:sp>
        <p:cxnSp>
          <p:nvCxnSpPr>
            <p:cNvPr id="66" name="AutoShape 63"/>
            <p:cNvCxnSpPr>
              <a:cxnSpLocks noChangeShapeType="1"/>
              <a:stCxn id="62" idx="3"/>
              <a:endCxn id="59" idx="1"/>
            </p:cNvCxnSpPr>
            <p:nvPr/>
          </p:nvCxnSpPr>
          <p:spPr bwMode="auto">
            <a:xfrm>
              <a:off x="3190" y="3348"/>
              <a:ext cx="258" cy="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7" name="AutoShape 64"/>
            <p:cNvCxnSpPr>
              <a:cxnSpLocks noChangeShapeType="1"/>
              <a:stCxn id="63" idx="3"/>
              <a:endCxn id="61" idx="1"/>
            </p:cNvCxnSpPr>
            <p:nvPr/>
          </p:nvCxnSpPr>
          <p:spPr bwMode="auto">
            <a:xfrm>
              <a:off x="3190" y="3574"/>
              <a:ext cx="258" cy="1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7.9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多维数组</a:t>
            </a:r>
          </a:p>
          <a:p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在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C++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里如何创建不规则数组？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D14951F-7DC4-45A5-92A2-3E68A051BBA6}"/>
              </a:ext>
            </a:extLst>
          </p:cNvPr>
          <p:cNvSpPr/>
          <p:nvPr/>
        </p:nvSpPr>
        <p:spPr>
          <a:xfrm>
            <a:off x="133164" y="1841242"/>
            <a:ext cx="11798423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创建二维不规则的动态数组</a:t>
            </a:r>
            <a:endParaRPr lang="zh-CN" altLang="en-US" sz="14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length = 10;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** a = (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**)malloc(length * 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sizeof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*));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= 0; i &lt; length; i++)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a[i] = (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*)malloc((length - i) * 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sizeof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memset(a[i], 0, (length - i) * 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sizeof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)); </a:t>
            </a:r>
            <a:r>
              <a:rPr lang="en-US" altLang="zh-CN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//malloc</a:t>
            </a:r>
            <a:r>
              <a:rPr lang="zh-CN" alt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出来的内存，值是随机的，因此用</a:t>
            </a:r>
            <a:r>
              <a:rPr lang="en-US" altLang="zh-CN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memset</a:t>
            </a:r>
            <a:r>
              <a:rPr lang="zh-CN" alt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把内存全部设为</a:t>
            </a:r>
            <a:r>
              <a:rPr lang="en-US" altLang="zh-CN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0</a:t>
            </a:r>
            <a:endParaRPr lang="zh-CN" altLang="en-US" sz="14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endParaRPr lang="zh-CN" altLang="en-US" sz="14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= 0; i &lt; length; i++) {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for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j = 0; j &lt; length - i; j++)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	printf(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"%2d "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a[i][j]);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printf(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"\n"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别忘了释放内存是</a:t>
            </a:r>
            <a:r>
              <a:rPr lang="en-US" altLang="zh-CN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C++</a:t>
            </a:r>
            <a:r>
              <a:rPr lang="zh-CN" alt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程序员的责任，这是个很痛苦的事</a:t>
            </a:r>
            <a:endParaRPr lang="zh-CN" altLang="en-US" sz="14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= 0; i &lt; length; i++)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free(a[i]); a[i] =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free(a); a = 0;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D11EEA-2BC4-4853-8204-CA5B08D8B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61" y="3705705"/>
            <a:ext cx="29337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1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数组的基础知识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什么是数组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95752" y="1798638"/>
            <a:ext cx="10502778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数组元素本身也可以是引用变量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28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28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28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多维数组只是数组的数组，故数组元素也可能是引用类型变量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凡使用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后，内存单元都初始化为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1309883" y="2243833"/>
            <a:ext cx="10286365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/>
              <a:t>double[ ][ ] </a:t>
            </a:r>
            <a:r>
              <a:rPr lang="en-US" altLang="zh-CN" sz="2000" dirty="0" err="1"/>
              <a:t>myList</a:t>
            </a:r>
            <a:r>
              <a:rPr lang="en-US" altLang="zh-CN" sz="2000" dirty="0"/>
              <a:t> = new double[4][ ]; 		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创建一个二维数组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err="1"/>
              <a:t>myList</a:t>
            </a:r>
            <a:r>
              <a:rPr lang="en-US" altLang="zh-CN" sz="2000" dirty="0"/>
              <a:t>[0]=new double[2];		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[0]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是一个引用变量，指向一个一维数组（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个元素）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err="1"/>
              <a:t>myList</a:t>
            </a:r>
            <a:r>
              <a:rPr lang="en-US" altLang="zh-CN" sz="2000" dirty="0"/>
              <a:t>[3]=new double[3];		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[3]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是一个引用变量，指向一个一维数组（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个元素）</a:t>
            </a:r>
            <a:endParaRPr lang="en-US" altLang="zh-CN" dirty="0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4252278" y="3632200"/>
            <a:ext cx="2252662" cy="1158875"/>
            <a:chOff x="1646238" y="2946400"/>
            <a:chExt cx="2252662" cy="1158875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2728913" y="3025775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引用</a:t>
              </a:r>
              <a:endParaRPr lang="en-US" altLang="zh-CN" dirty="0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2728913" y="3295650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null</a:t>
              </a: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2728913" y="3565525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null</a:t>
              </a: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2728913" y="3835400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引用</a:t>
              </a:r>
              <a:endParaRPr lang="en-US" altLang="zh-CN" dirty="0"/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1646238" y="2946400"/>
              <a:ext cx="1098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dirty="0" err="1"/>
                <a:t>myList</a:t>
              </a:r>
              <a:r>
                <a:rPr lang="en-US" altLang="zh-CN" dirty="0"/>
                <a:t>[0]</a:t>
              </a:r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1646238" y="3227388"/>
              <a:ext cx="1098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dirty="0" err="1"/>
                <a:t>myList</a:t>
              </a:r>
              <a:r>
                <a:rPr lang="en-US" altLang="zh-CN" dirty="0"/>
                <a:t>[1]</a:t>
              </a:r>
            </a:p>
          </p:txBody>
        </p:sp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1646238" y="3497263"/>
              <a:ext cx="1098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dirty="0" err="1"/>
                <a:t>myList</a:t>
              </a:r>
              <a:r>
                <a:rPr lang="en-US" altLang="zh-CN" dirty="0"/>
                <a:t>[2]</a:t>
              </a:r>
            </a:p>
          </p:txBody>
        </p:sp>
        <p:sp>
          <p:nvSpPr>
            <p:cNvPr id="24" name="Text Box 18"/>
            <p:cNvSpPr txBox="1">
              <a:spLocks noChangeArrowheads="1"/>
            </p:cNvSpPr>
            <p:nvPr/>
          </p:nvSpPr>
          <p:spPr bwMode="auto">
            <a:xfrm>
              <a:off x="1646238" y="3767138"/>
              <a:ext cx="1098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myList[3]</a:t>
              </a:r>
            </a:p>
          </p:txBody>
        </p:sp>
      </p:grp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1705926" y="3665855"/>
            <a:ext cx="2580957" cy="336550"/>
            <a:chOff x="4692174" y="2990850"/>
            <a:chExt cx="2580957" cy="336550"/>
          </a:xfrm>
        </p:grpSpPr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5518150" y="3024188"/>
              <a:ext cx="1169988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引用</a:t>
              </a:r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 flipV="1">
              <a:off x="6688138" y="3164205"/>
              <a:ext cx="5849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28"/>
            <p:cNvSpPr txBox="1">
              <a:spLocks noChangeArrowheads="1"/>
            </p:cNvSpPr>
            <p:nvPr/>
          </p:nvSpPr>
          <p:spPr bwMode="auto">
            <a:xfrm>
              <a:off x="4692174" y="2990850"/>
              <a:ext cx="7937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dirty="0" err="1"/>
                <a:t>myList</a:t>
              </a:r>
              <a:endParaRPr lang="en-US" altLang="zh-CN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D086D1A-05C9-4F94-A94C-80165DD5585D}"/>
              </a:ext>
            </a:extLst>
          </p:cNvPr>
          <p:cNvGrpSpPr/>
          <p:nvPr/>
        </p:nvGrpSpPr>
        <p:grpSpPr>
          <a:xfrm>
            <a:off x="6504940" y="3715385"/>
            <a:ext cx="1752600" cy="539750"/>
            <a:chOff x="6504940" y="3715385"/>
            <a:chExt cx="1752600" cy="539750"/>
          </a:xfrm>
        </p:grpSpPr>
        <p:sp>
          <p:nvSpPr>
            <p:cNvPr id="39" name="Rectangle 4"/>
            <p:cNvSpPr>
              <a:spLocks noChangeArrowheads="1"/>
            </p:cNvSpPr>
            <p:nvPr/>
          </p:nvSpPr>
          <p:spPr bwMode="auto">
            <a:xfrm>
              <a:off x="7087553" y="3715385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数值</a:t>
              </a:r>
              <a:r>
                <a:rPr lang="en-US" altLang="zh-CN" dirty="0"/>
                <a:t>=0.0</a:t>
              </a:r>
            </a:p>
          </p:txBody>
        </p:sp>
        <p:sp>
          <p:nvSpPr>
            <p:cNvPr id="40" name="Rectangle 5"/>
            <p:cNvSpPr>
              <a:spLocks noChangeArrowheads="1"/>
            </p:cNvSpPr>
            <p:nvPr/>
          </p:nvSpPr>
          <p:spPr bwMode="auto">
            <a:xfrm>
              <a:off x="7087553" y="3985260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数值</a:t>
              </a:r>
              <a:r>
                <a:rPr lang="en-US" altLang="zh-CN" dirty="0"/>
                <a:t>=0.0 </a:t>
              </a:r>
            </a:p>
          </p:txBody>
        </p:sp>
        <p:sp>
          <p:nvSpPr>
            <p:cNvPr id="41" name="Line 27"/>
            <p:cNvSpPr>
              <a:spLocks noChangeShapeType="1"/>
            </p:cNvSpPr>
            <p:nvPr/>
          </p:nvSpPr>
          <p:spPr bwMode="auto">
            <a:xfrm flipV="1">
              <a:off x="6504940" y="3892868"/>
              <a:ext cx="5849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C7ADDEC2-C168-4A2A-81FD-D016C9928F46}"/>
              </a:ext>
            </a:extLst>
          </p:cNvPr>
          <p:cNvGrpSpPr/>
          <p:nvPr/>
        </p:nvGrpSpPr>
        <p:grpSpPr>
          <a:xfrm>
            <a:off x="6504939" y="4538345"/>
            <a:ext cx="1752601" cy="802154"/>
            <a:chOff x="6504939" y="4538345"/>
            <a:chExt cx="1752601" cy="802154"/>
          </a:xfrm>
        </p:grpSpPr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7085488" y="5070624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数值</a:t>
              </a:r>
              <a:r>
                <a:rPr lang="en-US" altLang="zh-CN" dirty="0"/>
                <a:t>=0.0</a:t>
              </a:r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7087553" y="4538345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数值</a:t>
              </a:r>
              <a:r>
                <a:rPr lang="en-US" altLang="zh-CN" dirty="0"/>
                <a:t>=0.0</a:t>
              </a:r>
            </a:p>
          </p:txBody>
        </p:sp>
        <p:sp>
          <p:nvSpPr>
            <p:cNvPr id="38" name="Rectangle 5"/>
            <p:cNvSpPr>
              <a:spLocks noChangeArrowheads="1"/>
            </p:cNvSpPr>
            <p:nvPr/>
          </p:nvSpPr>
          <p:spPr bwMode="auto">
            <a:xfrm>
              <a:off x="7087553" y="4808220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数值</a:t>
              </a:r>
              <a:r>
                <a:rPr lang="en-US" altLang="zh-CN" dirty="0"/>
                <a:t>=0.0</a:t>
              </a:r>
            </a:p>
          </p:txBody>
        </p:sp>
        <p:sp>
          <p:nvSpPr>
            <p:cNvPr id="42" name="Line 27"/>
            <p:cNvSpPr>
              <a:spLocks noChangeShapeType="1"/>
            </p:cNvSpPr>
            <p:nvPr/>
          </p:nvSpPr>
          <p:spPr bwMode="auto">
            <a:xfrm flipV="1">
              <a:off x="6504939" y="4673282"/>
              <a:ext cx="5849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" name="自选图形 5"/>
          <p:cNvSpPr>
            <a:spLocks noChangeArrowheads="1"/>
          </p:cNvSpPr>
          <p:nvPr/>
        </p:nvSpPr>
        <p:spPr bwMode="auto">
          <a:xfrm>
            <a:off x="975693" y="4155906"/>
            <a:ext cx="2778867" cy="813045"/>
          </a:xfrm>
          <a:prstGeom prst="wedgeRoundRectCallout">
            <a:avLst>
              <a:gd name="adj1" fmla="val 67805"/>
              <a:gd name="adj2" fmla="val -29226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myList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[1]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myList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[2]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被初始化为空引用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  <a:p>
            <a:endParaRPr lang="en-US" altLang="zh-CN" sz="1600" dirty="0"/>
          </a:p>
        </p:txBody>
      </p:sp>
      <p:sp>
        <p:nvSpPr>
          <p:cNvPr id="29" name="自选图形 5"/>
          <p:cNvSpPr>
            <a:spLocks noChangeArrowheads="1"/>
          </p:cNvSpPr>
          <p:nvPr/>
        </p:nvSpPr>
        <p:spPr bwMode="auto">
          <a:xfrm>
            <a:off x="8889443" y="3638486"/>
            <a:ext cx="1483467" cy="423672"/>
          </a:xfrm>
          <a:prstGeom prst="wedgeRoundRectCallout">
            <a:avLst>
              <a:gd name="adj1" fmla="val -81576"/>
              <a:gd name="adj2" fmla="val 47589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默认值为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596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数组的基础知识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声明一维数组引用变量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95752" y="1798638"/>
            <a:ext cx="9183931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任何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实例化的数组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都是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的子类。数组引用变量声明语法：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datatype[ ]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arrayRefVar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    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提倡的写法：类型在前，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 ]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在后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例如：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double[ ]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   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这时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null</a:t>
            </a: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或者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datatype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arrayRefVar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 ];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例如：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double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 ];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double [ ] a[ ];   //double[][] a;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数组变量是引用类型的变量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，声明数组引用变量并不分配数组内存空间。必须通过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实例化数组来分配数组内存空间。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数组的基础知识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创建数组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-new</a:t>
            </a:r>
            <a:endParaRPr lang="zh-CN" altLang="en-US" sz="28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75762" y="1798638"/>
            <a:ext cx="9183931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操作符创建数组。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arrayRefVar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= new </a:t>
            </a:r>
            <a:r>
              <a:rPr lang="en-US" altLang="zh-CN" sz="2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datatype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2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arraySize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];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例如：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new double[10]; 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这时才分配内存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声明和创建在一条语句中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datatype[ ] </a:t>
            </a:r>
            <a:r>
              <a:rPr lang="en-US" altLang="en-US" sz="2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arrayRefVar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 new datatype[</a:t>
            </a:r>
            <a:r>
              <a:rPr lang="en-US" altLang="zh-CN" sz="2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arraySize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或者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datatype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arrayRefVar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 ] = new datatype[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arraySize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例如：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double[ ]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new double[10];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或者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double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 ] = new double[10];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数组的基础知识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数组元素初始化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84322" y="1798638"/>
            <a:ext cx="11125325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新创建的数组对象，其元素根据类型被设置为默认的初始值（实际上都为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）。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数值类型为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字符类型为’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\u0000’                  //u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后面为十六进制，必须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位写满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布尔类型为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false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引用类型为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null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数组可以在声明后的花括号中提供初始值。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double[ ]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{1.9, 2.9, 3, 3.5}//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可以将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转化为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类型，这时不用指定维度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size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或者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double[ ]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new double[ ]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{1.9, 2, 3.4, 3.5} 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可以将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转化为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类型，声明和创建不在一条语句时，不能直接用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{ }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来初始化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数组的基础知识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访问数组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95752" y="1798638"/>
            <a:ext cx="10308468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数组的大小在创建这个数组之后不能被改变。用以下语法访问数组的长度：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arrayRefVar.length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例如：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myList.length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的值为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数组元素通过索引进行访问。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元素的索引从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开始，范围从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length-1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arrayRefVar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[index]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例如：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[0]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表示数组的第一个元素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[9]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表示数组的最后一个元素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数组的基础知识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数组示例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92882" y="1798638"/>
            <a:ext cx="9183931" cy="469777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编写程序，读入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个整数，找出它们中的最大值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5993" y="2353557"/>
            <a:ext cx="10480431" cy="4308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/>
              <a:t>public class </a:t>
            </a:r>
            <a:r>
              <a:rPr lang="en-US" altLang="zh-CN" dirty="0" err="1"/>
              <a:t>TestArray</a:t>
            </a:r>
            <a:r>
              <a:rPr lang="en-US" altLang="zh-CN" dirty="0"/>
              <a:t> {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public static void main(String[ ] </a:t>
            </a:r>
            <a:r>
              <a:rPr lang="en-US" altLang="zh-CN" dirty="0" err="1"/>
              <a:t>args</a:t>
            </a:r>
            <a:r>
              <a:rPr lang="en-US" altLang="zh-CN" dirty="0"/>
              <a:t>) {/** Main method */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final </a:t>
            </a:r>
            <a:r>
              <a:rPr lang="en-US" altLang="zh-CN" dirty="0" err="1"/>
              <a:t>int</a:t>
            </a:r>
            <a:r>
              <a:rPr lang="en-US" altLang="zh-CN" dirty="0"/>
              <a:t> TOTAL_NUMBERS = 6;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[] numbers = new </a:t>
            </a:r>
            <a:r>
              <a:rPr lang="en-US" altLang="zh-CN" dirty="0" err="1"/>
              <a:t>int</a:t>
            </a:r>
            <a:r>
              <a:rPr lang="en-US" altLang="zh-CN" dirty="0"/>
              <a:t>[TOTAL_NUMBERS];</a:t>
            </a:r>
          </a:p>
          <a:p>
            <a:pPr>
              <a:lnSpc>
                <a:spcPct val="80000"/>
              </a:lnSpc>
            </a:pPr>
            <a:endParaRPr lang="en-US" altLang="zh-CN" dirty="0"/>
          </a:p>
          <a:p>
            <a:pPr>
              <a:lnSpc>
                <a:spcPct val="80000"/>
              </a:lnSpc>
            </a:pPr>
            <a:r>
              <a:rPr lang="en-US" altLang="zh-CN" dirty="0"/>
              <a:t>		// Read all numbers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numbers.length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	String </a:t>
            </a:r>
            <a:r>
              <a:rPr lang="en-US" altLang="zh-CN" dirty="0" err="1"/>
              <a:t>numString</a:t>
            </a:r>
            <a:r>
              <a:rPr lang="en-US" altLang="zh-CN" dirty="0"/>
              <a:t> = </a:t>
            </a:r>
            <a:r>
              <a:rPr lang="en-US" altLang="zh-CN" dirty="0" err="1"/>
              <a:t>JOptionPane.showInputDialog</a:t>
            </a:r>
            <a:r>
              <a:rPr lang="en-US" altLang="zh-CN" dirty="0"/>
              <a:t>("Enter a number:");</a:t>
            </a:r>
          </a:p>
          <a:p>
            <a:pPr>
              <a:lnSpc>
                <a:spcPct val="80000"/>
              </a:lnSpc>
            </a:pPr>
            <a:endParaRPr lang="en-US" altLang="zh-CN" dirty="0"/>
          </a:p>
          <a:p>
            <a:pPr>
              <a:lnSpc>
                <a:spcPct val="80000"/>
              </a:lnSpc>
            </a:pPr>
            <a:r>
              <a:rPr lang="en-US" altLang="zh-CN" dirty="0"/>
              <a:t>			numbers[</a:t>
            </a:r>
            <a:r>
              <a:rPr lang="en-US" altLang="zh-CN" dirty="0" err="1"/>
              <a:t>i</a:t>
            </a:r>
            <a:r>
              <a:rPr lang="en-US" altLang="zh-CN" dirty="0"/>
              <a:t>] = </a:t>
            </a:r>
            <a:r>
              <a:rPr lang="en-US" altLang="zh-CN" dirty="0" err="1"/>
              <a:t>Integer.parseInt</a:t>
            </a:r>
            <a:r>
              <a:rPr lang="en-US" altLang="zh-CN" dirty="0"/>
              <a:t>(</a:t>
            </a:r>
            <a:r>
              <a:rPr lang="en-US" altLang="zh-CN" dirty="0" err="1"/>
              <a:t>numString</a:t>
            </a:r>
            <a:r>
              <a:rPr lang="en-US" altLang="zh-CN" dirty="0"/>
              <a:t>);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}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// Find the largest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 max = numbers[0];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numbers.length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	if (max &lt; numbers[</a:t>
            </a:r>
            <a:r>
              <a:rPr lang="en-US" altLang="zh-CN" dirty="0" err="1"/>
              <a:t>i</a:t>
            </a:r>
            <a:r>
              <a:rPr lang="en-US" altLang="zh-CN" dirty="0"/>
              <a:t>])  	max = numbers[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}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("Max number is " + max);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}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9.3|46.1|22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1|40.6|24.2|13.5|35.9|8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1|24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7|2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5|57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8|0.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0517C"/>
        </a:solid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1792</TotalTime>
  <Words>4675</Words>
  <Application>Microsoft Office PowerPoint</Application>
  <PresentationFormat>宽屏</PresentationFormat>
  <Paragraphs>644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6" baseType="lpstr">
      <vt:lpstr>华文细黑</vt:lpstr>
      <vt:lpstr>华文新魏</vt:lpstr>
      <vt:lpstr>微软雅黑</vt:lpstr>
      <vt:lpstr>Arial</vt:lpstr>
      <vt:lpstr>Calibri</vt:lpstr>
      <vt:lpstr>Calibri Light</vt:lpstr>
      <vt:lpstr>Courier New</vt:lpstr>
      <vt:lpstr>Lucida Sans Unicode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lvxinqiao</dc:creator>
  <cp:lastModifiedBy>辜 希武</cp:lastModifiedBy>
  <cp:revision>463</cp:revision>
  <dcterms:created xsi:type="dcterms:W3CDTF">2018-01-23T14:33:00Z</dcterms:created>
  <dcterms:modified xsi:type="dcterms:W3CDTF">2024-03-17T15:25:02Z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