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6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7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tags/tag8.xml" ContentType="application/vnd.openxmlformats-officedocument.presentationml.tags+xml"/>
  <Override PartName="/ppt/notesSlides/notesSlide28.xml" ContentType="application/vnd.openxmlformats-officedocument.presentationml.notesSlide+xml"/>
  <Override PartName="/ppt/tags/tag9.xml" ContentType="application/vnd.openxmlformats-officedocument.presentationml.tags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1"/>
  </p:notesMasterIdLst>
  <p:sldIdLst>
    <p:sldId id="261" r:id="rId2"/>
    <p:sldId id="309" r:id="rId3"/>
    <p:sldId id="306" r:id="rId4"/>
    <p:sldId id="284" r:id="rId5"/>
    <p:sldId id="281" r:id="rId6"/>
    <p:sldId id="305" r:id="rId7"/>
    <p:sldId id="282" r:id="rId8"/>
    <p:sldId id="310" r:id="rId9"/>
    <p:sldId id="285" r:id="rId10"/>
    <p:sldId id="308" r:id="rId11"/>
    <p:sldId id="311" r:id="rId12"/>
    <p:sldId id="291" r:id="rId13"/>
    <p:sldId id="286" r:id="rId14"/>
    <p:sldId id="312" r:id="rId15"/>
    <p:sldId id="313" r:id="rId16"/>
    <p:sldId id="314" r:id="rId17"/>
    <p:sldId id="315" r:id="rId18"/>
    <p:sldId id="317" r:id="rId19"/>
    <p:sldId id="318" r:id="rId20"/>
    <p:sldId id="316" r:id="rId21"/>
    <p:sldId id="293" r:id="rId22"/>
    <p:sldId id="307" r:id="rId23"/>
    <p:sldId id="319" r:id="rId24"/>
    <p:sldId id="299" r:id="rId25"/>
    <p:sldId id="301" r:id="rId26"/>
    <p:sldId id="321" r:id="rId27"/>
    <p:sldId id="320" r:id="rId28"/>
    <p:sldId id="322" r:id="rId29"/>
    <p:sldId id="300" r:id="rId30"/>
    <p:sldId id="324" r:id="rId31"/>
    <p:sldId id="295" r:id="rId32"/>
    <p:sldId id="296" r:id="rId33"/>
    <p:sldId id="297" r:id="rId34"/>
    <p:sldId id="323" r:id="rId35"/>
    <p:sldId id="287" r:id="rId36"/>
    <p:sldId id="288" r:id="rId37"/>
    <p:sldId id="289" r:id="rId38"/>
    <p:sldId id="298" r:id="rId39"/>
    <p:sldId id="283" r:id="rId40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5106" autoAdjust="0"/>
  </p:normalViewPr>
  <p:slideViewPr>
    <p:cSldViewPr snapToGrid="0">
      <p:cViewPr varScale="1">
        <p:scale>
          <a:sx n="104" d="100"/>
          <a:sy n="104" d="100"/>
        </p:scale>
        <p:origin x="816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-3302" y="-91"/>
      </p:cViewPr>
      <p:guideLst>
        <p:guide orient="horz" pos="3223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364D3E-CE80-4CDF-B000-4A19DD94DB2E}" type="datetimeFigureOut">
              <a:rPr lang="zh-CN" altLang="en-US" smtClean="0"/>
              <a:pPr/>
              <a:t>2024/3/23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860925"/>
            <a:ext cx="5683250" cy="4605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02F197-FC75-4883-98EF-65AB4A5A5D8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34215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2F197-FC75-4883-98EF-65AB4A5A5D8A}" type="slidenum">
              <a:rPr lang="zh-CN" altLang="en-US" smtClean="0">
                <a:solidFill>
                  <a:prstClr val="black"/>
                </a:solidFill>
              </a:rPr>
              <a:pPr/>
              <a:t>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50072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2F197-FC75-4883-98EF-65AB4A5A5D8A}" type="slidenum">
              <a:rPr lang="zh-CN" altLang="en-US" smtClean="0">
                <a:solidFill>
                  <a:prstClr val="black"/>
                </a:solidFill>
              </a:rPr>
              <a:pPr/>
              <a:t>11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89932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2F197-FC75-4883-98EF-65AB4A5A5D8A}" type="slidenum">
              <a:rPr lang="zh-CN" altLang="en-US" smtClean="0">
                <a:solidFill>
                  <a:prstClr val="black"/>
                </a:solidFill>
              </a:rPr>
              <a:pPr/>
              <a:t>12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2F197-FC75-4883-98EF-65AB4A5A5D8A}" type="slidenum">
              <a:rPr lang="zh-CN" altLang="en-US" smtClean="0">
                <a:solidFill>
                  <a:prstClr val="black"/>
                </a:solidFill>
              </a:rPr>
              <a:pPr/>
              <a:t>13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2F197-FC75-4883-98EF-65AB4A5A5D8A}" type="slidenum">
              <a:rPr lang="zh-CN" altLang="en-US" smtClean="0">
                <a:solidFill>
                  <a:prstClr val="black"/>
                </a:solidFill>
              </a:rPr>
              <a:pPr/>
              <a:t>14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08183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2F197-FC75-4883-98EF-65AB4A5A5D8A}" type="slidenum">
              <a:rPr lang="zh-CN" altLang="en-US" smtClean="0">
                <a:solidFill>
                  <a:prstClr val="black"/>
                </a:solidFill>
              </a:rPr>
              <a:pPr/>
              <a:t>15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64296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2F197-FC75-4883-98EF-65AB4A5A5D8A}" type="slidenum">
              <a:rPr lang="zh-CN" altLang="en-US" smtClean="0">
                <a:solidFill>
                  <a:prstClr val="black"/>
                </a:solidFill>
              </a:rPr>
              <a:pPr/>
              <a:t>16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30244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2F197-FC75-4883-98EF-65AB4A5A5D8A}" type="slidenum">
              <a:rPr lang="zh-CN" altLang="en-US" smtClean="0">
                <a:solidFill>
                  <a:prstClr val="black"/>
                </a:solidFill>
              </a:rPr>
              <a:pPr/>
              <a:t>17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91050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2F197-FC75-4883-98EF-65AB4A5A5D8A}" type="slidenum">
              <a:rPr lang="zh-CN" altLang="en-US" smtClean="0">
                <a:solidFill>
                  <a:prstClr val="black"/>
                </a:solidFill>
              </a:rPr>
              <a:pPr/>
              <a:t>18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11106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2F197-FC75-4883-98EF-65AB4A5A5D8A}" type="slidenum">
              <a:rPr lang="zh-CN" altLang="en-US" smtClean="0">
                <a:solidFill>
                  <a:prstClr val="black"/>
                </a:solidFill>
              </a:rPr>
              <a:pPr/>
              <a:t>19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24228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2F197-FC75-4883-98EF-65AB4A5A5D8A}" type="slidenum">
              <a:rPr lang="zh-CN" altLang="en-US" smtClean="0">
                <a:solidFill>
                  <a:prstClr val="black"/>
                </a:solidFill>
              </a:rPr>
              <a:pPr/>
              <a:t>20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97076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2F197-FC75-4883-98EF-65AB4A5A5D8A}" type="slidenum">
              <a:rPr lang="zh-CN" altLang="en-US" smtClean="0">
                <a:solidFill>
                  <a:prstClr val="black"/>
                </a:solidFill>
              </a:rPr>
              <a:pPr/>
              <a:t>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2F197-FC75-4883-98EF-65AB4A5A5D8A}" type="slidenum">
              <a:rPr lang="zh-CN" altLang="en-US" smtClean="0">
                <a:solidFill>
                  <a:prstClr val="black"/>
                </a:solidFill>
              </a:rPr>
              <a:pPr/>
              <a:t>21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dirty="0"/>
              <a:t>这里加上注解的好处：</a:t>
            </a:r>
            <a:endParaRPr lang="en-US" altLang="zh-CN" dirty="0"/>
          </a:p>
          <a:p>
            <a:pPr eaLnBrk="1" hangingPunct="1"/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、可以当注释用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方便阅读；</a:t>
            </a:r>
            <a:br>
              <a:rPr lang="zh-CN" altLang="en-US" dirty="0"/>
            </a:b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、编译器可以给你验证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@Override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下面的方法名是否是你父类中所有的，如果没有则报错。例如，你如果没写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@Override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，而你下面的方法名又写错了，这时你的编译器是可以编译通过的，因为编译器以为这个方法是你的子类中自己增加的方法。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2F197-FC75-4883-98EF-65AB4A5A5D8A}" type="slidenum">
              <a:rPr lang="zh-CN" altLang="en-US" smtClean="0">
                <a:solidFill>
                  <a:prstClr val="black"/>
                </a:solidFill>
              </a:rPr>
              <a:pPr/>
              <a:t>22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dirty="0"/>
              <a:t>这里加上注解的好处：</a:t>
            </a:r>
            <a:endParaRPr lang="en-US" altLang="zh-CN" dirty="0"/>
          </a:p>
          <a:p>
            <a:pPr eaLnBrk="1" hangingPunct="1"/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、可以当注释用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方便阅读；</a:t>
            </a:r>
            <a:br>
              <a:rPr lang="zh-CN" altLang="en-US" dirty="0"/>
            </a:b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、编译器可以给你验证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@Override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下面的方法名是否是你父类中所有的，如果没有则报错。例如，你如果没写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@Override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，而你下面的方法名又写错了，这时你的编译器是可以编译通过的，因为编译器以为这个方法是你的子类中自己增加的方法。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2F197-FC75-4883-98EF-65AB4A5A5D8A}" type="slidenum">
              <a:rPr lang="zh-CN" altLang="en-US" smtClean="0">
                <a:solidFill>
                  <a:prstClr val="black"/>
                </a:solidFill>
              </a:rPr>
              <a:pPr/>
              <a:t>23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256183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2F197-FC75-4883-98EF-65AB4A5A5D8A}" type="slidenum">
              <a:rPr lang="zh-CN" altLang="en-US" smtClean="0">
                <a:solidFill>
                  <a:prstClr val="black"/>
                </a:solidFill>
              </a:rPr>
              <a:pPr/>
              <a:t>24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2F197-FC75-4883-98EF-65AB4A5A5D8A}" type="slidenum">
              <a:rPr lang="zh-CN" altLang="en-US" smtClean="0">
                <a:solidFill>
                  <a:prstClr val="black"/>
                </a:solidFill>
              </a:rPr>
              <a:pPr/>
              <a:t>25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dirty="0"/>
              <a:t>重写：前提是继承，子类中定义的方法与父类中的方法具有相同的方法名字、相同的参数列表、相同的返回类型（允许子类中方法的返回值是父类中方法返回值的子类），即相同的方法签名和返回类型，至于方法修饰符，需要范围相同或者比父类的范围大即可；</a:t>
            </a:r>
            <a:endParaRPr lang="en-US" altLang="zh-CN" dirty="0"/>
          </a:p>
          <a:p>
            <a:pPr eaLnBrk="1" hangingPunct="1"/>
            <a:r>
              <a:rPr lang="zh-CN" altLang="en-US" dirty="0"/>
              <a:t>重载：同一个类中的多个方法具有相同的名字，但这些方法具有不同的参数列表或者有不同的返回类型（不管是实例方法还是静态方法）。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2F197-FC75-4883-98EF-65AB4A5A5D8A}" type="slidenum">
              <a:rPr lang="zh-CN" altLang="en-US" smtClean="0">
                <a:solidFill>
                  <a:prstClr val="black"/>
                </a:solidFill>
              </a:rPr>
              <a:pPr/>
              <a:t>26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007921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dirty="0"/>
              <a:t>重写：前提是继承，子类中定义的方法与父类中的方法具有相同的方法名字、相同的参数列表、相同的返回类型（允许子类中方法的返回值是父类中方法返回值的子类），即相同的方法签名和返回类型，至于方法修饰符，需要范围相同或者比父类的范围大即可；</a:t>
            </a:r>
            <a:endParaRPr lang="en-US" altLang="zh-CN" dirty="0"/>
          </a:p>
          <a:p>
            <a:pPr eaLnBrk="1" hangingPunct="1"/>
            <a:r>
              <a:rPr lang="zh-CN" altLang="en-US" dirty="0"/>
              <a:t>重载：同一个类中的多个方法具有相同的名字，但这些方法具有不同的参数列表或者有不同的返回类型。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2F197-FC75-4883-98EF-65AB4A5A5D8A}" type="slidenum">
              <a:rPr lang="zh-CN" altLang="en-US" smtClean="0">
                <a:solidFill>
                  <a:prstClr val="black"/>
                </a:solidFill>
              </a:rPr>
              <a:pPr/>
              <a:t>27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166834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2F197-FC75-4883-98EF-65AB4A5A5D8A}" type="slidenum">
              <a:rPr lang="zh-CN" altLang="en-US" smtClean="0">
                <a:solidFill>
                  <a:prstClr val="black"/>
                </a:solidFill>
              </a:rPr>
              <a:pPr/>
              <a:t>28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090003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2F197-FC75-4883-98EF-65AB4A5A5D8A}" type="slidenum">
              <a:rPr lang="zh-CN" altLang="en-US" smtClean="0">
                <a:solidFill>
                  <a:prstClr val="black"/>
                </a:solidFill>
              </a:rPr>
              <a:pPr/>
              <a:t>29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2F197-FC75-4883-98EF-65AB4A5A5D8A}" type="slidenum">
              <a:rPr lang="zh-CN" altLang="en-US" smtClean="0">
                <a:solidFill>
                  <a:prstClr val="black"/>
                </a:solidFill>
              </a:rPr>
              <a:pPr/>
              <a:t>30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92836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2F197-FC75-4883-98EF-65AB4A5A5D8A}" type="slidenum">
              <a:rPr lang="zh-CN" altLang="en-US" smtClean="0">
                <a:solidFill>
                  <a:prstClr val="black"/>
                </a:solidFill>
              </a:rPr>
              <a:pPr/>
              <a:t>4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2F197-FC75-4883-98EF-65AB4A5A5D8A}" type="slidenum">
              <a:rPr lang="zh-CN" altLang="en-US" smtClean="0">
                <a:solidFill>
                  <a:prstClr val="black"/>
                </a:solidFill>
              </a:rPr>
              <a:pPr/>
              <a:t>31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2F197-FC75-4883-98EF-65AB4A5A5D8A}" type="slidenum">
              <a:rPr lang="zh-CN" altLang="en-US" smtClean="0">
                <a:solidFill>
                  <a:prstClr val="black"/>
                </a:solidFill>
              </a:rPr>
              <a:pPr/>
              <a:t>32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2F197-FC75-4883-98EF-65AB4A5A5D8A}" type="slidenum">
              <a:rPr lang="zh-CN" altLang="en-US" smtClean="0">
                <a:solidFill>
                  <a:prstClr val="black"/>
                </a:solidFill>
              </a:rPr>
              <a:pPr/>
              <a:t>33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2F197-FC75-4883-98EF-65AB4A5A5D8A}" type="slidenum">
              <a:rPr lang="zh-CN" altLang="en-US" smtClean="0">
                <a:solidFill>
                  <a:prstClr val="black"/>
                </a:solidFill>
              </a:rPr>
              <a:pPr/>
              <a:t>34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973986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2F197-FC75-4883-98EF-65AB4A5A5D8A}" type="slidenum">
              <a:rPr lang="zh-CN" altLang="en-US" smtClean="0">
                <a:solidFill>
                  <a:prstClr val="black"/>
                </a:solidFill>
              </a:rPr>
              <a:pPr/>
              <a:t>35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2F197-FC75-4883-98EF-65AB4A5A5D8A}" type="slidenum">
              <a:rPr lang="zh-CN" altLang="en-US" smtClean="0">
                <a:solidFill>
                  <a:prstClr val="black"/>
                </a:solidFill>
              </a:rPr>
              <a:pPr/>
              <a:t>36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2F197-FC75-4883-98EF-65AB4A5A5D8A}" type="slidenum">
              <a:rPr lang="zh-CN" altLang="en-US" smtClean="0">
                <a:solidFill>
                  <a:prstClr val="black"/>
                </a:solidFill>
              </a:rPr>
              <a:pPr/>
              <a:t>37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2F197-FC75-4883-98EF-65AB4A5A5D8A}" type="slidenum">
              <a:rPr lang="zh-CN" altLang="en-US" smtClean="0">
                <a:solidFill>
                  <a:prstClr val="black"/>
                </a:solidFill>
              </a:rPr>
              <a:pPr/>
              <a:t>38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2F197-FC75-4883-98EF-65AB4A5A5D8A}" type="slidenum">
              <a:rPr lang="zh-CN" altLang="en-US" smtClean="0"/>
              <a:pPr/>
              <a:t>39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2F197-FC75-4883-98EF-65AB4A5A5D8A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2F197-FC75-4883-98EF-65AB4A5A5D8A}" type="slidenum">
              <a:rPr lang="zh-CN" altLang="en-US" smtClean="0">
                <a:solidFill>
                  <a:prstClr val="black"/>
                </a:solidFill>
              </a:rPr>
              <a:pPr/>
              <a:t>6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2F197-FC75-4883-98EF-65AB4A5A5D8A}" type="slidenum">
              <a:rPr lang="zh-CN" altLang="en-US" smtClean="0">
                <a:solidFill>
                  <a:prstClr val="black"/>
                </a:solidFill>
              </a:rPr>
              <a:pPr/>
              <a:t>7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2F197-FC75-4883-98EF-65AB4A5A5D8A}" type="slidenum">
              <a:rPr lang="zh-CN" altLang="en-US" smtClean="0">
                <a:solidFill>
                  <a:prstClr val="black"/>
                </a:solidFill>
              </a:rPr>
              <a:pPr/>
              <a:t>8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31654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2F197-FC75-4883-98EF-65AB4A5A5D8A}" type="slidenum">
              <a:rPr lang="zh-CN" altLang="en-US" smtClean="0">
                <a:solidFill>
                  <a:prstClr val="black"/>
                </a:solidFill>
              </a:rPr>
              <a:pPr/>
              <a:t>9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02F197-FC75-4883-98EF-65AB4A5A5D8A}" type="slidenum">
              <a:rPr lang="zh-CN" altLang="en-US" smtClean="0">
                <a:solidFill>
                  <a:prstClr val="black"/>
                </a:solidFill>
              </a:rPr>
              <a:pPr/>
              <a:t>10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2024/3/23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2024/3/23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页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-25400" y="0"/>
            <a:ext cx="12217400" cy="1125538"/>
          </a:xfrm>
          <a:prstGeom prst="rect">
            <a:avLst/>
          </a:prstGeom>
          <a:solidFill>
            <a:srgbClr val="2051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61" name="文本占位符 6"/>
          <p:cNvSpPr>
            <a:spLocks noGrp="1"/>
          </p:cNvSpPr>
          <p:nvPr>
            <p:ph type="body" sz="quarter" idx="10"/>
          </p:nvPr>
        </p:nvSpPr>
        <p:spPr>
          <a:xfrm>
            <a:off x="0" y="278936"/>
            <a:ext cx="864096" cy="1008063"/>
          </a:xfrm>
          <a:prstGeom prst="rect">
            <a:avLst/>
          </a:prstGeom>
        </p:spPr>
        <p:txBody>
          <a:bodyPr/>
          <a:lstStyle>
            <a:lvl1pPr marL="0" indent="0" algn="dist">
              <a:buNone/>
              <a:defRPr sz="4800" b="1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3" name="文本占位符 6"/>
          <p:cNvSpPr>
            <a:spLocks noGrp="1"/>
          </p:cNvSpPr>
          <p:nvPr>
            <p:ph type="body" sz="quarter" idx="12"/>
          </p:nvPr>
        </p:nvSpPr>
        <p:spPr>
          <a:xfrm>
            <a:off x="1437592" y="348250"/>
            <a:ext cx="4586400" cy="49682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aseline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-12700" y="-8890"/>
            <a:ext cx="12217400" cy="1125538"/>
          </a:xfrm>
          <a:prstGeom prst="rect">
            <a:avLst/>
          </a:prstGeom>
          <a:solidFill>
            <a:srgbClr val="2051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4" name="矩形 13"/>
          <p:cNvSpPr/>
          <p:nvPr userDrawn="1"/>
        </p:nvSpPr>
        <p:spPr>
          <a:xfrm>
            <a:off x="0" y="1116330"/>
            <a:ext cx="3359150" cy="574167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5" name="文本框 14"/>
          <p:cNvSpPr txBox="1">
            <a:spLocks noChangeArrowheads="1"/>
          </p:cNvSpPr>
          <p:nvPr userDrawn="1"/>
        </p:nvSpPr>
        <p:spPr bwMode="auto">
          <a:xfrm>
            <a:off x="623888" y="1537653"/>
            <a:ext cx="2003425" cy="10160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9pPr>
          </a:lstStyle>
          <a:p>
            <a:pPr algn="dist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60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目录</a:t>
            </a:r>
          </a:p>
        </p:txBody>
      </p:sp>
      <p:sp>
        <p:nvSpPr>
          <p:cNvPr id="16" name="文本框 15"/>
          <p:cNvSpPr txBox="1">
            <a:spLocks noChangeArrowheads="1"/>
          </p:cNvSpPr>
          <p:nvPr userDrawn="1"/>
        </p:nvSpPr>
        <p:spPr bwMode="auto">
          <a:xfrm>
            <a:off x="830263" y="2553653"/>
            <a:ext cx="1590675" cy="46196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9pPr>
          </a:lstStyle>
          <a:p>
            <a:pPr algn="dist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400">
                <a:solidFill>
                  <a:srgbClr val="FFFFFF"/>
                </a:solidFill>
              </a:rPr>
              <a:t>contents</a:t>
            </a:r>
            <a:endParaRPr lang="zh-CN" altLang="en-US" sz="2400">
              <a:solidFill>
                <a:srgbClr val="FFFFFF"/>
              </a:solidFill>
            </a:endParaRPr>
          </a:p>
        </p:txBody>
      </p:sp>
      <p:sp>
        <p:nvSpPr>
          <p:cNvPr id="56" name="文本占位符 148"/>
          <p:cNvSpPr>
            <a:spLocks noGrp="1"/>
          </p:cNvSpPr>
          <p:nvPr>
            <p:ph type="body" sz="quarter" idx="11"/>
          </p:nvPr>
        </p:nvSpPr>
        <p:spPr>
          <a:xfrm>
            <a:off x="5159896" y="1885469"/>
            <a:ext cx="2232248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7" name="文本占位符 148"/>
          <p:cNvSpPr>
            <a:spLocks noGrp="1"/>
          </p:cNvSpPr>
          <p:nvPr>
            <p:ph type="body" sz="quarter" idx="12"/>
          </p:nvPr>
        </p:nvSpPr>
        <p:spPr>
          <a:xfrm>
            <a:off x="5159896" y="2650071"/>
            <a:ext cx="2232248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8" name="文本占位符 148"/>
          <p:cNvSpPr>
            <a:spLocks noGrp="1"/>
          </p:cNvSpPr>
          <p:nvPr>
            <p:ph type="body" sz="quarter" idx="13"/>
          </p:nvPr>
        </p:nvSpPr>
        <p:spPr>
          <a:xfrm>
            <a:off x="5159896" y="3414673"/>
            <a:ext cx="2232248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9" name="文本占位符 148"/>
          <p:cNvSpPr>
            <a:spLocks noGrp="1"/>
          </p:cNvSpPr>
          <p:nvPr>
            <p:ph type="body" sz="quarter" idx="14"/>
          </p:nvPr>
        </p:nvSpPr>
        <p:spPr>
          <a:xfrm>
            <a:off x="5159896" y="4179275"/>
            <a:ext cx="2232248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0" name="文本占位符 148"/>
          <p:cNvSpPr>
            <a:spLocks noGrp="1"/>
          </p:cNvSpPr>
          <p:nvPr>
            <p:ph type="body" sz="quarter" idx="15"/>
          </p:nvPr>
        </p:nvSpPr>
        <p:spPr>
          <a:xfrm>
            <a:off x="5159896" y="4943877"/>
            <a:ext cx="2232248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1" name="文本占位符 148"/>
          <p:cNvSpPr>
            <a:spLocks noGrp="1"/>
          </p:cNvSpPr>
          <p:nvPr>
            <p:ph type="body" sz="quarter" idx="16"/>
          </p:nvPr>
        </p:nvSpPr>
        <p:spPr>
          <a:xfrm>
            <a:off x="5159896" y="5708477"/>
            <a:ext cx="2232248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7" name="文本占位符 148"/>
          <p:cNvSpPr>
            <a:spLocks noGrp="1"/>
          </p:cNvSpPr>
          <p:nvPr>
            <p:ph type="body" sz="quarter" idx="17"/>
          </p:nvPr>
        </p:nvSpPr>
        <p:spPr>
          <a:xfrm>
            <a:off x="7392144" y="1885469"/>
            <a:ext cx="2232248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8" name="文本占位符 148"/>
          <p:cNvSpPr>
            <a:spLocks noGrp="1"/>
          </p:cNvSpPr>
          <p:nvPr>
            <p:ph type="body" sz="quarter" idx="18"/>
          </p:nvPr>
        </p:nvSpPr>
        <p:spPr>
          <a:xfrm>
            <a:off x="7392144" y="2656557"/>
            <a:ext cx="3168352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9" name="文本占位符 148"/>
          <p:cNvSpPr>
            <a:spLocks noGrp="1"/>
          </p:cNvSpPr>
          <p:nvPr>
            <p:ph type="body" sz="quarter" idx="19"/>
          </p:nvPr>
        </p:nvSpPr>
        <p:spPr>
          <a:xfrm>
            <a:off x="7392144" y="3411412"/>
            <a:ext cx="3168352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0" name="文本占位符 148"/>
          <p:cNvSpPr>
            <a:spLocks noGrp="1"/>
          </p:cNvSpPr>
          <p:nvPr>
            <p:ph type="body" sz="quarter" idx="20"/>
          </p:nvPr>
        </p:nvSpPr>
        <p:spPr>
          <a:xfrm>
            <a:off x="7392144" y="4179506"/>
            <a:ext cx="3168352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1" name="文本占位符 148"/>
          <p:cNvSpPr>
            <a:spLocks noGrp="1"/>
          </p:cNvSpPr>
          <p:nvPr>
            <p:ph type="body" sz="quarter" idx="21"/>
          </p:nvPr>
        </p:nvSpPr>
        <p:spPr>
          <a:xfrm>
            <a:off x="7392144" y="4956676"/>
            <a:ext cx="3168352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2" name="文本占位符 148"/>
          <p:cNvSpPr>
            <a:spLocks noGrp="1"/>
          </p:cNvSpPr>
          <p:nvPr>
            <p:ph type="body" sz="quarter" idx="22"/>
          </p:nvPr>
        </p:nvSpPr>
        <p:spPr>
          <a:xfrm>
            <a:off x="7392144" y="5709142"/>
            <a:ext cx="3168352" cy="5032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 baseline="0">
                <a:solidFill>
                  <a:srgbClr val="20517C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3" name="文本占位符 6"/>
          <p:cNvSpPr>
            <a:spLocks noGrp="1"/>
          </p:cNvSpPr>
          <p:nvPr>
            <p:ph type="body" sz="quarter" idx="23"/>
          </p:nvPr>
        </p:nvSpPr>
        <p:spPr>
          <a:xfrm>
            <a:off x="225425" y="252730"/>
            <a:ext cx="11741785" cy="6032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u="none" strike="noStrike" kern="1200" cap="none" spc="0" normalizeH="0" baseline="0">
                <a:solidFill>
                  <a:schemeClr val="bg1"/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2024/3/23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2024/3/23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2024/3/23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2024/3/23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2024/3/23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2024/3/23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2024/3/23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2024/3/23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pPr/>
              <a:t>2024/3/23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7.xml"/><Relationship Id="rId4" Type="http://schemas.openxmlformats.org/officeDocument/2006/relationships/image" Target="../media/image3.w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3.xml"/><Relationship Id="rId5" Type="http://schemas.openxmlformats.org/officeDocument/2006/relationships/image" Target="../media/image2.png"/><Relationship Id="rId4" Type="http://schemas.openxmlformats.org/officeDocument/2006/relationships/image" Target="../media/image1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opyright Notice"/>
          <p:cNvSpPr/>
          <p:nvPr/>
        </p:nvSpPr>
        <p:spPr bwMode="auto">
          <a:xfrm>
            <a:off x="5333114" y="1608455"/>
            <a:ext cx="5388391" cy="434765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2400" rIns="72000" bIns="3240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9</a:t>
            </a:r>
            <a:r>
              <a:rPr lang="en-US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.1</a:t>
            </a:r>
            <a:r>
              <a:rPr lang="zh-CN" altLang="en-US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类和对象的定义及</a:t>
            </a:r>
            <a:r>
              <a:rPr lang="en-US" altLang="zh-CN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UML</a:t>
            </a:r>
            <a:r>
              <a:rPr lang="zh-CN" altLang="en-US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表示</a:t>
            </a:r>
            <a:endParaRPr lang="en-US" altLang="zh-CN" sz="2400" b="1" cap="small" dirty="0">
              <a:solidFill>
                <a:srgbClr val="21537D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6" name="Copyright Notice"/>
          <p:cNvSpPr/>
          <p:nvPr/>
        </p:nvSpPr>
        <p:spPr bwMode="auto">
          <a:xfrm>
            <a:off x="5318159" y="2173380"/>
            <a:ext cx="4308662" cy="434765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2400" rIns="72000" bIns="3240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9.2</a:t>
            </a:r>
            <a:r>
              <a:rPr lang="zh-CN" altLang="en-US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定义类并用</a:t>
            </a:r>
            <a:r>
              <a:rPr lang="en-US" altLang="zh-CN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new</a:t>
            </a:r>
            <a:r>
              <a:rPr lang="zh-CN" altLang="en-US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创建其对象</a:t>
            </a:r>
          </a:p>
        </p:txBody>
      </p:sp>
      <p:sp>
        <p:nvSpPr>
          <p:cNvPr id="33" name="Copyright Notice"/>
          <p:cNvSpPr/>
          <p:nvPr/>
        </p:nvSpPr>
        <p:spPr bwMode="auto">
          <a:xfrm>
            <a:off x="5326480" y="2721680"/>
            <a:ext cx="4930953" cy="434765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2400" rIns="72000" bIns="3240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9.3</a:t>
            </a:r>
            <a:r>
              <a:rPr lang="zh-CN" altLang="en-US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理解构造函数的作用</a:t>
            </a:r>
          </a:p>
        </p:txBody>
      </p:sp>
      <p:sp>
        <p:nvSpPr>
          <p:cNvPr id="51" name="Copyright Notice"/>
          <p:cNvSpPr/>
          <p:nvPr/>
        </p:nvSpPr>
        <p:spPr bwMode="auto">
          <a:xfrm>
            <a:off x="5338196" y="3248399"/>
            <a:ext cx="6582256" cy="434765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2400" rIns="72000" bIns="3240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9.4</a:t>
            </a:r>
            <a:r>
              <a:rPr lang="zh-CN" altLang="en-US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理解对象访问、向方法传递对象引用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65760" y="154305"/>
            <a:ext cx="9279402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zh-CN" sz="4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第</a:t>
            </a:r>
            <a:r>
              <a:rPr lang="en-US" altLang="zh-CN" sz="4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9</a:t>
            </a:r>
            <a:r>
              <a:rPr lang="zh-CN" altLang="en-US" sz="4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章 对象和类</a:t>
            </a:r>
          </a:p>
        </p:txBody>
      </p:sp>
      <p:sp>
        <p:nvSpPr>
          <p:cNvPr id="81" name="Copyright Notice"/>
          <p:cNvSpPr/>
          <p:nvPr/>
        </p:nvSpPr>
        <p:spPr bwMode="auto">
          <a:xfrm>
            <a:off x="5353027" y="3759213"/>
            <a:ext cx="5885780" cy="434765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2400" rIns="72000" bIns="3240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9.5</a:t>
            </a:r>
            <a:r>
              <a:rPr lang="zh-CN" altLang="en-US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实例</a:t>
            </a:r>
            <a:r>
              <a:rPr lang="en-US" altLang="zh-CN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(</a:t>
            </a:r>
            <a:r>
              <a:rPr lang="zh-CN" altLang="en-US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或静态</a:t>
            </a:r>
            <a:r>
              <a:rPr lang="en-US" altLang="zh-CN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)</a:t>
            </a:r>
            <a:r>
              <a:rPr lang="zh-CN" altLang="en-US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的变量、常量和方法</a:t>
            </a:r>
          </a:p>
        </p:txBody>
      </p:sp>
      <p:sp>
        <p:nvSpPr>
          <p:cNvPr id="82" name="Copyright Notice"/>
          <p:cNvSpPr/>
          <p:nvPr/>
        </p:nvSpPr>
        <p:spPr bwMode="auto">
          <a:xfrm>
            <a:off x="5354936" y="5346404"/>
            <a:ext cx="1701923" cy="434765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2400" rIns="72000" bIns="3240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9.8</a:t>
            </a:r>
            <a:r>
              <a:rPr lang="en-US" altLang="zh-CN" sz="2400" b="1" dirty="0">
                <a:solidFill>
                  <a:schemeClr val="accent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this</a:t>
            </a:r>
            <a:r>
              <a:rPr lang="zh-CN" altLang="en-US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引用</a:t>
            </a:r>
          </a:p>
        </p:txBody>
      </p:sp>
      <p:sp>
        <p:nvSpPr>
          <p:cNvPr id="83" name="Copyright Notice"/>
          <p:cNvSpPr/>
          <p:nvPr/>
        </p:nvSpPr>
        <p:spPr bwMode="auto">
          <a:xfrm>
            <a:off x="5341086" y="4800554"/>
            <a:ext cx="4305199" cy="434765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tIns="32400" rIns="72000" bIns="3240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9.7</a:t>
            </a:r>
            <a:r>
              <a:rPr lang="zh-CN" altLang="en-US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变量的作用域和访问优先级</a:t>
            </a:r>
          </a:p>
        </p:txBody>
      </p:sp>
      <p:grpSp>
        <p:nvGrpSpPr>
          <p:cNvPr id="85" name="组合 10"/>
          <p:cNvGrpSpPr/>
          <p:nvPr/>
        </p:nvGrpSpPr>
        <p:grpSpPr bwMode="auto">
          <a:xfrm>
            <a:off x="4545046" y="3847601"/>
            <a:ext cx="428941" cy="309444"/>
            <a:chOff x="1469675" y="2728606"/>
            <a:chExt cx="2187070" cy="2162788"/>
          </a:xfrm>
        </p:grpSpPr>
        <p:grpSp>
          <p:nvGrpSpPr>
            <p:cNvPr id="86" name="组合 4"/>
            <p:cNvGrpSpPr/>
            <p:nvPr/>
          </p:nvGrpSpPr>
          <p:grpSpPr bwMode="auto">
            <a:xfrm flipH="1">
              <a:off x="1469675" y="2728606"/>
              <a:ext cx="2187070" cy="1081394"/>
              <a:chOff x="4956670" y="4443106"/>
              <a:chExt cx="4884016" cy="2414894"/>
            </a:xfrm>
          </p:grpSpPr>
          <p:sp>
            <p:nvSpPr>
              <p:cNvPr id="90" name="等腰三角形 89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rgbClr val="4D86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91" name="任意多边形 90"/>
              <p:cNvSpPr/>
              <p:nvPr/>
            </p:nvSpPr>
            <p:spPr>
              <a:xfrm>
                <a:off x="4956670" y="4443106"/>
                <a:ext cx="2437476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rgbClr val="113A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87" name="组合 7"/>
            <p:cNvGrpSpPr/>
            <p:nvPr/>
          </p:nvGrpSpPr>
          <p:grpSpPr bwMode="auto">
            <a:xfrm flipV="1">
              <a:off x="1469675" y="3810000"/>
              <a:ext cx="2187070" cy="1081394"/>
              <a:chOff x="4956670" y="4443106"/>
              <a:chExt cx="4884016" cy="2414894"/>
            </a:xfrm>
          </p:grpSpPr>
          <p:sp>
            <p:nvSpPr>
              <p:cNvPr id="88" name="等腰三角形 87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rgbClr val="4D86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89" name="任意多边形 88"/>
              <p:cNvSpPr/>
              <p:nvPr/>
            </p:nvSpPr>
            <p:spPr>
              <a:xfrm>
                <a:off x="4956670" y="4443106"/>
                <a:ext cx="2446540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rgbClr val="113A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</p:grpSp>
      </p:grpSp>
      <p:grpSp>
        <p:nvGrpSpPr>
          <p:cNvPr id="92" name="组合 10"/>
          <p:cNvGrpSpPr/>
          <p:nvPr/>
        </p:nvGrpSpPr>
        <p:grpSpPr bwMode="auto">
          <a:xfrm>
            <a:off x="4547821" y="4349126"/>
            <a:ext cx="428941" cy="309444"/>
            <a:chOff x="1469675" y="2728606"/>
            <a:chExt cx="2187070" cy="2162788"/>
          </a:xfrm>
        </p:grpSpPr>
        <p:grpSp>
          <p:nvGrpSpPr>
            <p:cNvPr id="93" name="组合 4"/>
            <p:cNvGrpSpPr/>
            <p:nvPr/>
          </p:nvGrpSpPr>
          <p:grpSpPr bwMode="auto">
            <a:xfrm flipH="1">
              <a:off x="1469675" y="2728606"/>
              <a:ext cx="2187070" cy="1081394"/>
              <a:chOff x="4956670" y="4443106"/>
              <a:chExt cx="4884016" cy="2414894"/>
            </a:xfrm>
          </p:grpSpPr>
          <p:sp>
            <p:nvSpPr>
              <p:cNvPr id="97" name="等腰三角形 96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rgbClr val="4D86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98" name="任意多边形 97"/>
              <p:cNvSpPr/>
              <p:nvPr/>
            </p:nvSpPr>
            <p:spPr>
              <a:xfrm>
                <a:off x="4956670" y="4443106"/>
                <a:ext cx="2437476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rgbClr val="113A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94" name="组合 7"/>
            <p:cNvGrpSpPr/>
            <p:nvPr/>
          </p:nvGrpSpPr>
          <p:grpSpPr bwMode="auto">
            <a:xfrm flipV="1">
              <a:off x="1469675" y="3810000"/>
              <a:ext cx="2187070" cy="1081394"/>
              <a:chOff x="4956670" y="4443106"/>
              <a:chExt cx="4884016" cy="2414894"/>
            </a:xfrm>
          </p:grpSpPr>
          <p:sp>
            <p:nvSpPr>
              <p:cNvPr id="95" name="等腰三角形 94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rgbClr val="4D86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96" name="任意多边形 95"/>
              <p:cNvSpPr/>
              <p:nvPr/>
            </p:nvSpPr>
            <p:spPr>
              <a:xfrm>
                <a:off x="4956670" y="4443106"/>
                <a:ext cx="2446540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rgbClr val="113A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</p:grpSp>
      </p:grpSp>
      <p:grpSp>
        <p:nvGrpSpPr>
          <p:cNvPr id="99" name="组合 10"/>
          <p:cNvGrpSpPr/>
          <p:nvPr/>
        </p:nvGrpSpPr>
        <p:grpSpPr bwMode="auto">
          <a:xfrm>
            <a:off x="4533971" y="4867276"/>
            <a:ext cx="428941" cy="309444"/>
            <a:chOff x="1469675" y="2728606"/>
            <a:chExt cx="2187070" cy="2162788"/>
          </a:xfrm>
        </p:grpSpPr>
        <p:grpSp>
          <p:nvGrpSpPr>
            <p:cNvPr id="100" name="组合 4"/>
            <p:cNvGrpSpPr/>
            <p:nvPr/>
          </p:nvGrpSpPr>
          <p:grpSpPr bwMode="auto">
            <a:xfrm flipH="1">
              <a:off x="1469675" y="2728606"/>
              <a:ext cx="2187070" cy="1081394"/>
              <a:chOff x="4956670" y="4443106"/>
              <a:chExt cx="4884016" cy="2414894"/>
            </a:xfrm>
          </p:grpSpPr>
          <p:sp>
            <p:nvSpPr>
              <p:cNvPr id="104" name="等腰三角形 103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rgbClr val="4D86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105" name="任意多边形 104"/>
              <p:cNvSpPr/>
              <p:nvPr/>
            </p:nvSpPr>
            <p:spPr>
              <a:xfrm>
                <a:off x="4956670" y="4443106"/>
                <a:ext cx="2437476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rgbClr val="113A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101" name="组合 7"/>
            <p:cNvGrpSpPr/>
            <p:nvPr/>
          </p:nvGrpSpPr>
          <p:grpSpPr bwMode="auto">
            <a:xfrm flipV="1">
              <a:off x="1469675" y="3810000"/>
              <a:ext cx="2187070" cy="1081394"/>
              <a:chOff x="4956670" y="4443106"/>
              <a:chExt cx="4884016" cy="2414894"/>
            </a:xfrm>
          </p:grpSpPr>
          <p:sp>
            <p:nvSpPr>
              <p:cNvPr id="102" name="等腰三角形 101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rgbClr val="4D86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103" name="任意多边形 102"/>
              <p:cNvSpPr/>
              <p:nvPr/>
            </p:nvSpPr>
            <p:spPr>
              <a:xfrm>
                <a:off x="4956670" y="4443106"/>
                <a:ext cx="2446540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rgbClr val="113A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</p:grpSp>
      </p:grpSp>
      <p:grpSp>
        <p:nvGrpSpPr>
          <p:cNvPr id="106" name="组合 10"/>
          <p:cNvGrpSpPr/>
          <p:nvPr/>
        </p:nvGrpSpPr>
        <p:grpSpPr bwMode="auto">
          <a:xfrm>
            <a:off x="4553371" y="5368801"/>
            <a:ext cx="428941" cy="309444"/>
            <a:chOff x="1469675" y="2728606"/>
            <a:chExt cx="2187070" cy="2162788"/>
          </a:xfrm>
        </p:grpSpPr>
        <p:grpSp>
          <p:nvGrpSpPr>
            <p:cNvPr id="107" name="组合 4"/>
            <p:cNvGrpSpPr/>
            <p:nvPr/>
          </p:nvGrpSpPr>
          <p:grpSpPr bwMode="auto">
            <a:xfrm flipH="1">
              <a:off x="1469675" y="2728606"/>
              <a:ext cx="2187070" cy="1081394"/>
              <a:chOff x="4956670" y="4443106"/>
              <a:chExt cx="4884016" cy="2414894"/>
            </a:xfrm>
          </p:grpSpPr>
          <p:sp>
            <p:nvSpPr>
              <p:cNvPr id="111" name="等腰三角形 110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rgbClr val="4D86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112" name="任意多边形 111"/>
              <p:cNvSpPr/>
              <p:nvPr/>
            </p:nvSpPr>
            <p:spPr>
              <a:xfrm>
                <a:off x="4956670" y="4443106"/>
                <a:ext cx="2437476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rgbClr val="113A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108" name="组合 7"/>
            <p:cNvGrpSpPr/>
            <p:nvPr/>
          </p:nvGrpSpPr>
          <p:grpSpPr bwMode="auto">
            <a:xfrm flipV="1">
              <a:off x="1469675" y="3810000"/>
              <a:ext cx="2187070" cy="1081394"/>
              <a:chOff x="4956670" y="4443106"/>
              <a:chExt cx="4884016" cy="2414894"/>
            </a:xfrm>
          </p:grpSpPr>
          <p:sp>
            <p:nvSpPr>
              <p:cNvPr id="109" name="等腰三角形 108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rgbClr val="4D86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110" name="任意多边形 109"/>
              <p:cNvSpPr/>
              <p:nvPr/>
            </p:nvSpPr>
            <p:spPr>
              <a:xfrm>
                <a:off x="4956670" y="4443106"/>
                <a:ext cx="2446540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rgbClr val="113A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</p:grpSp>
      </p:grpSp>
      <p:grpSp>
        <p:nvGrpSpPr>
          <p:cNvPr id="113" name="组合 10"/>
          <p:cNvGrpSpPr/>
          <p:nvPr/>
        </p:nvGrpSpPr>
        <p:grpSpPr bwMode="auto">
          <a:xfrm>
            <a:off x="4575521" y="1650326"/>
            <a:ext cx="428941" cy="309444"/>
            <a:chOff x="1469675" y="2728606"/>
            <a:chExt cx="2187070" cy="2162788"/>
          </a:xfrm>
        </p:grpSpPr>
        <p:grpSp>
          <p:nvGrpSpPr>
            <p:cNvPr id="114" name="组合 4"/>
            <p:cNvGrpSpPr/>
            <p:nvPr/>
          </p:nvGrpSpPr>
          <p:grpSpPr bwMode="auto">
            <a:xfrm flipH="1">
              <a:off x="1469675" y="2728606"/>
              <a:ext cx="2187070" cy="1081394"/>
              <a:chOff x="4956670" y="4443106"/>
              <a:chExt cx="4884016" cy="2414894"/>
            </a:xfrm>
          </p:grpSpPr>
          <p:sp>
            <p:nvSpPr>
              <p:cNvPr id="118" name="等腰三角形 117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rgbClr val="4D86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119" name="任意多边形 118"/>
              <p:cNvSpPr/>
              <p:nvPr/>
            </p:nvSpPr>
            <p:spPr>
              <a:xfrm>
                <a:off x="4956670" y="4443106"/>
                <a:ext cx="2437476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rgbClr val="113A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115" name="组合 7"/>
            <p:cNvGrpSpPr/>
            <p:nvPr/>
          </p:nvGrpSpPr>
          <p:grpSpPr bwMode="auto">
            <a:xfrm flipV="1">
              <a:off x="1469675" y="3810000"/>
              <a:ext cx="2187070" cy="1081394"/>
              <a:chOff x="4956670" y="4443106"/>
              <a:chExt cx="4884016" cy="2414894"/>
            </a:xfrm>
          </p:grpSpPr>
          <p:sp>
            <p:nvSpPr>
              <p:cNvPr id="116" name="等腰三角形 115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rgbClr val="4D86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117" name="任意多边形 116"/>
              <p:cNvSpPr/>
              <p:nvPr/>
            </p:nvSpPr>
            <p:spPr>
              <a:xfrm>
                <a:off x="4956670" y="4443106"/>
                <a:ext cx="2446540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rgbClr val="113A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</p:grpSp>
      </p:grpSp>
      <p:grpSp>
        <p:nvGrpSpPr>
          <p:cNvPr id="120" name="组合 10"/>
          <p:cNvGrpSpPr/>
          <p:nvPr/>
        </p:nvGrpSpPr>
        <p:grpSpPr bwMode="auto">
          <a:xfrm>
            <a:off x="4594921" y="2251601"/>
            <a:ext cx="428941" cy="309444"/>
            <a:chOff x="1469675" y="2728606"/>
            <a:chExt cx="2187070" cy="2162788"/>
          </a:xfrm>
        </p:grpSpPr>
        <p:grpSp>
          <p:nvGrpSpPr>
            <p:cNvPr id="121" name="组合 4"/>
            <p:cNvGrpSpPr/>
            <p:nvPr/>
          </p:nvGrpSpPr>
          <p:grpSpPr bwMode="auto">
            <a:xfrm flipH="1">
              <a:off x="1469675" y="2728606"/>
              <a:ext cx="2187070" cy="1081394"/>
              <a:chOff x="4956670" y="4443106"/>
              <a:chExt cx="4884016" cy="2414894"/>
            </a:xfrm>
          </p:grpSpPr>
          <p:sp>
            <p:nvSpPr>
              <p:cNvPr id="125" name="等腰三角形 124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rgbClr val="4D86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126" name="任意多边形 125"/>
              <p:cNvSpPr/>
              <p:nvPr/>
            </p:nvSpPr>
            <p:spPr>
              <a:xfrm>
                <a:off x="4956670" y="4443106"/>
                <a:ext cx="2437476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rgbClr val="113A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122" name="组合 7"/>
            <p:cNvGrpSpPr/>
            <p:nvPr/>
          </p:nvGrpSpPr>
          <p:grpSpPr bwMode="auto">
            <a:xfrm flipV="1">
              <a:off x="1469675" y="3810000"/>
              <a:ext cx="2187070" cy="1081394"/>
              <a:chOff x="4956670" y="4443106"/>
              <a:chExt cx="4884016" cy="2414894"/>
            </a:xfrm>
          </p:grpSpPr>
          <p:sp>
            <p:nvSpPr>
              <p:cNvPr id="123" name="等腰三角形 122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rgbClr val="4D86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124" name="任意多边形 123"/>
              <p:cNvSpPr/>
              <p:nvPr/>
            </p:nvSpPr>
            <p:spPr>
              <a:xfrm>
                <a:off x="4956670" y="4443106"/>
                <a:ext cx="2446540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rgbClr val="113A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</p:grpSp>
      </p:grpSp>
      <p:grpSp>
        <p:nvGrpSpPr>
          <p:cNvPr id="127" name="组合 10"/>
          <p:cNvGrpSpPr/>
          <p:nvPr/>
        </p:nvGrpSpPr>
        <p:grpSpPr bwMode="auto">
          <a:xfrm>
            <a:off x="4581071" y="2786376"/>
            <a:ext cx="428941" cy="309444"/>
            <a:chOff x="1469675" y="2728606"/>
            <a:chExt cx="2187070" cy="2162788"/>
          </a:xfrm>
        </p:grpSpPr>
        <p:grpSp>
          <p:nvGrpSpPr>
            <p:cNvPr id="128" name="组合 4"/>
            <p:cNvGrpSpPr/>
            <p:nvPr/>
          </p:nvGrpSpPr>
          <p:grpSpPr bwMode="auto">
            <a:xfrm flipH="1">
              <a:off x="1469675" y="2728606"/>
              <a:ext cx="2187070" cy="1081394"/>
              <a:chOff x="4956670" y="4443106"/>
              <a:chExt cx="4884016" cy="2414894"/>
            </a:xfrm>
          </p:grpSpPr>
          <p:sp>
            <p:nvSpPr>
              <p:cNvPr id="132" name="等腰三角形 131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rgbClr val="4D86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133" name="任意多边形 132"/>
              <p:cNvSpPr/>
              <p:nvPr/>
            </p:nvSpPr>
            <p:spPr>
              <a:xfrm>
                <a:off x="4956670" y="4443106"/>
                <a:ext cx="2437476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rgbClr val="113A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129" name="组合 7"/>
            <p:cNvGrpSpPr/>
            <p:nvPr/>
          </p:nvGrpSpPr>
          <p:grpSpPr bwMode="auto">
            <a:xfrm flipV="1">
              <a:off x="1469675" y="3810000"/>
              <a:ext cx="2187070" cy="1081394"/>
              <a:chOff x="4956670" y="4443106"/>
              <a:chExt cx="4884016" cy="2414894"/>
            </a:xfrm>
          </p:grpSpPr>
          <p:sp>
            <p:nvSpPr>
              <p:cNvPr id="130" name="等腰三角形 129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rgbClr val="4D86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131" name="任意多边形 130"/>
              <p:cNvSpPr/>
              <p:nvPr/>
            </p:nvSpPr>
            <p:spPr>
              <a:xfrm>
                <a:off x="4956670" y="4443106"/>
                <a:ext cx="2446540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rgbClr val="113A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</p:grpSp>
      </p:grpSp>
      <p:grpSp>
        <p:nvGrpSpPr>
          <p:cNvPr id="134" name="组合 10"/>
          <p:cNvGrpSpPr/>
          <p:nvPr/>
        </p:nvGrpSpPr>
        <p:grpSpPr bwMode="auto">
          <a:xfrm>
            <a:off x="4567221" y="3304526"/>
            <a:ext cx="428941" cy="309444"/>
            <a:chOff x="1469675" y="2728606"/>
            <a:chExt cx="2187070" cy="2162788"/>
          </a:xfrm>
        </p:grpSpPr>
        <p:grpSp>
          <p:nvGrpSpPr>
            <p:cNvPr id="135" name="组合 4"/>
            <p:cNvGrpSpPr/>
            <p:nvPr/>
          </p:nvGrpSpPr>
          <p:grpSpPr bwMode="auto">
            <a:xfrm flipH="1">
              <a:off x="1469675" y="2728606"/>
              <a:ext cx="2187070" cy="1081394"/>
              <a:chOff x="4956670" y="4443106"/>
              <a:chExt cx="4884016" cy="2414894"/>
            </a:xfrm>
          </p:grpSpPr>
          <p:sp>
            <p:nvSpPr>
              <p:cNvPr id="139" name="等腰三角形 138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rgbClr val="4D86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140" name="任意多边形 139"/>
              <p:cNvSpPr/>
              <p:nvPr/>
            </p:nvSpPr>
            <p:spPr>
              <a:xfrm>
                <a:off x="4956670" y="4443106"/>
                <a:ext cx="2437476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rgbClr val="113A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136" name="组合 7"/>
            <p:cNvGrpSpPr/>
            <p:nvPr/>
          </p:nvGrpSpPr>
          <p:grpSpPr bwMode="auto">
            <a:xfrm flipV="1">
              <a:off x="1469675" y="3810000"/>
              <a:ext cx="2187070" cy="1081394"/>
              <a:chOff x="4956670" y="4443106"/>
              <a:chExt cx="4884016" cy="2414894"/>
            </a:xfrm>
          </p:grpSpPr>
          <p:sp>
            <p:nvSpPr>
              <p:cNvPr id="137" name="等腰三角形 136"/>
              <p:cNvSpPr/>
              <p:nvPr/>
            </p:nvSpPr>
            <p:spPr>
              <a:xfrm>
                <a:off x="4956670" y="4443106"/>
                <a:ext cx="4884016" cy="2414894"/>
              </a:xfrm>
              <a:prstGeom prst="triangle">
                <a:avLst/>
              </a:prstGeom>
              <a:solidFill>
                <a:srgbClr val="4D86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  <p:sp>
            <p:nvSpPr>
              <p:cNvPr id="138" name="任意多边形 137"/>
              <p:cNvSpPr/>
              <p:nvPr/>
            </p:nvSpPr>
            <p:spPr>
              <a:xfrm>
                <a:off x="4956670" y="4443106"/>
                <a:ext cx="2446540" cy="2414894"/>
              </a:xfrm>
              <a:custGeom>
                <a:avLst/>
                <a:gdLst>
                  <a:gd name="connsiteX0" fmla="*/ 2442008 w 2442008"/>
                  <a:gd name="connsiteY0" fmla="*/ 0 h 2414894"/>
                  <a:gd name="connsiteX1" fmla="*/ 2415869 w 2442008"/>
                  <a:gd name="connsiteY1" fmla="*/ 2414894 h 2414894"/>
                  <a:gd name="connsiteX2" fmla="*/ 0 w 2442008"/>
                  <a:gd name="connsiteY2" fmla="*/ 2414894 h 24148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442008" h="2414894">
                    <a:moveTo>
                      <a:pt x="2442008" y="0"/>
                    </a:moveTo>
                    <a:lnTo>
                      <a:pt x="2415869" y="2414894"/>
                    </a:lnTo>
                    <a:lnTo>
                      <a:pt x="0" y="2414894"/>
                    </a:lnTo>
                    <a:close/>
                  </a:path>
                </a:pathLst>
              </a:custGeom>
              <a:solidFill>
                <a:srgbClr val="113A5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sz="24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141" name="Copyright Notice"/>
          <p:cNvSpPr/>
          <p:nvPr/>
        </p:nvSpPr>
        <p:spPr bwMode="auto">
          <a:xfrm>
            <a:off x="5339177" y="4277363"/>
            <a:ext cx="5885780" cy="434765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2400" rIns="72000" bIns="3240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9.6</a:t>
            </a:r>
            <a:r>
              <a:rPr lang="zh-CN" altLang="en-US" sz="2400" b="1" cap="small" dirty="0">
                <a:solidFill>
                  <a:srgbClr val="21537D"/>
                </a:solidFill>
                <a:latin typeface="微软雅黑" panose="020B0503020204020204" charset="-122"/>
                <a:ea typeface="微软雅黑" panose="020B0503020204020204" charset="-122"/>
              </a:rPr>
              <a:t>可见性修饰符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9.4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10270960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>
              <a:defRPr/>
            </a:pP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理解对象访问、向方法传递对象引用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2E90A0A-5FA0-4695-9D4C-7227F0A38EA6}"/>
              </a:ext>
            </a:extLst>
          </p:cNvPr>
          <p:cNvSpPr/>
          <p:nvPr/>
        </p:nvSpPr>
        <p:spPr>
          <a:xfrm>
            <a:off x="0" y="1332440"/>
            <a:ext cx="5679688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Circle {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radius = 1.0;</a:t>
            </a:r>
          </a:p>
          <a:p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Circle() {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radius = 1.0;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Circle(double r) {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CN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radius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r;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findArea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radius * radius *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Math.PI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void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setRadius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(double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newRadius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CN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radius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newRadius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C8F365E-9C89-40AF-9F0F-5DE29F6653D5}"/>
              </a:ext>
            </a:extLst>
          </p:cNvPr>
          <p:cNvSpPr/>
          <p:nvPr/>
        </p:nvSpPr>
        <p:spPr>
          <a:xfrm>
            <a:off x="5444360" y="1201577"/>
            <a:ext cx="6868128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TestSimpleCircle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static void main(String[] args){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Circle c1 = new Circle();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System.out.println("Area = " + </a:t>
            </a:r>
            <a:r>
              <a:rPr lang="en-US" altLang="zh-CN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c1.findArea()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", radius = " + </a:t>
            </a:r>
            <a:r>
              <a:rPr lang="en-US" altLang="zh-CN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c1.radius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Circle c2 = new Circle(10.0);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System.out.println("Area = " + c2.findArea() + 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", radius = " + c2.radius);</a:t>
            </a:r>
          </a:p>
          <a:p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//modify radius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CN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c2.setRadius(20.0);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System.out.println("Area = " + c2.findArea() + 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", radius = " + c2.radius);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55887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9.4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10270960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>
              <a:defRPr/>
            </a:pP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理解对象访问、向方法传递对象引用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566738" y="1341438"/>
            <a:ext cx="8001000" cy="4678362"/>
          </a:xfrm>
          <a:prstGeom prst="rect">
            <a:avLst/>
          </a:prstGeom>
        </p:spPr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编写程序，定义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Circle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类，创建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Circle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对象。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创建一个半径为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1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的圆。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创建一个半径为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25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的圆。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创建一个半径为</a:t>
            </a:r>
            <a:r>
              <a:rPr lang="en-US" altLang="zh-CN" sz="2400" dirty="0">
                <a:latin typeface="微软雅黑" pitchFamily="34" charset="-122"/>
                <a:ea typeface="微软雅黑" pitchFamily="34" charset="-122"/>
              </a:rPr>
              <a:t>125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</a:rPr>
              <a:t>的圆。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显示三个圆的半径和面积。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将第二个圆的半径改为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100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rPr>
              <a:t>，显示其半径和面积。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539750" y="6230938"/>
            <a:ext cx="79930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zh-CN" altLang="en-US" sz="1800" dirty="0">
                <a:latin typeface="Verdana" pitchFamily="34" charset="0"/>
              </a:rPr>
              <a:t>程序清单</a:t>
            </a:r>
            <a:r>
              <a:rPr lang="en-US" altLang="zh-CN" sz="1800" dirty="0">
                <a:latin typeface="Verdana" pitchFamily="34" charset="0"/>
              </a:rPr>
              <a:t>9-1 TestSimpleCircle.java</a:t>
            </a:r>
          </a:p>
        </p:txBody>
      </p:sp>
    </p:spTree>
    <p:extLst>
      <p:ext uri="{BB962C8B-B14F-4D97-AF65-F5344CB8AC3E}">
        <p14:creationId xmlns:p14="http://schemas.microsoft.com/office/powerpoint/2010/main" val="18852088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9.4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10270960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>
              <a:defRPr/>
            </a:pP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理解对象访问、向方法传递对象引用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566737" y="1268413"/>
            <a:ext cx="11019380" cy="490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2500">
                <a:solidFill>
                  <a:schemeClr val="tx1"/>
                </a:solidFill>
                <a:latin typeface="宋体" pitchFamily="2" charset="-122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宋体" pitchFamily="2" charset="-122"/>
                <a:ea typeface="+mn-ea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1900">
                <a:solidFill>
                  <a:schemeClr val="tx1"/>
                </a:solidFill>
                <a:latin typeface="宋体" pitchFamily="2" charset="-122"/>
                <a:ea typeface="+mn-ea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宋体" pitchFamily="2" charset="-122"/>
                <a:ea typeface="+mn-ea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+mn-ea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69900" marR="0" lvl="0" indent="-469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o"/>
              <a:tabLst/>
              <a:defRPr/>
            </a:pP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与基本数据类型变量不同：引用变量表示数据的内存单元地址或</a:t>
            </a: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存储位置</a:t>
            </a: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。</a:t>
            </a:r>
          </a:p>
          <a:p>
            <a:pPr marL="908050" marR="0" lvl="1" indent="-4365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n"/>
              <a:tabLst/>
              <a:defRPr/>
            </a:pPr>
            <a:r>
              <a:rPr kumimoji="0" lang="zh-CN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基本类型变量存储的是基本类型的值。</a:t>
            </a:r>
            <a:endParaRPr kumimoji="0" lang="en-US" altLang="zh-CN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/>
            </a:endParaRPr>
          </a:p>
          <a:p>
            <a:pPr marL="908050" marR="0" lvl="1" indent="-4365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n"/>
              <a:tabLst/>
              <a:defRPr/>
            </a:pPr>
            <a:r>
              <a:rPr kumimoji="0" lang="zh-CN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数组和类是引用类型变量。它引用了内存里的数组或对象。每个对象（数组）有</a:t>
            </a:r>
            <a:r>
              <a:rPr lang="zh-CN" altLang="en-US" kern="0" dirty="0">
                <a:solidFill>
                  <a:srgbClr val="000000"/>
                </a:solidFill>
                <a:ea typeface="宋体"/>
              </a:rPr>
              <a:t>引用</a:t>
            </a:r>
            <a:r>
              <a:rPr kumimoji="0" lang="zh-CN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计数。</a:t>
            </a:r>
          </a:p>
          <a:p>
            <a:pPr marL="908050" marR="0" lvl="1" indent="-4365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n"/>
              <a:tabLst/>
              <a:defRPr/>
            </a:pPr>
            <a:r>
              <a:rPr kumimoji="0" lang="zh-CN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引用类型变量存储的是对象的引用。当变量未引用任何对象或</a:t>
            </a:r>
            <a:r>
              <a:rPr kumimoji="0" lang="zh-CN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未实例化时，它是值为</a:t>
            </a:r>
            <a:r>
              <a:rPr kumimoji="0" lang="en-US" altLang="zh-CN" sz="22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null</a:t>
            </a:r>
            <a:r>
              <a:rPr kumimoji="0" lang="zh-CN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。</a:t>
            </a:r>
          </a:p>
          <a:p>
            <a:pPr marL="908050" marR="0" lvl="1" indent="-4365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n"/>
              <a:tabLst/>
              <a:defRPr/>
            </a:pPr>
            <a:endParaRPr kumimoji="0" lang="zh-CN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/>
            </a:endParaRPr>
          </a:p>
          <a:p>
            <a:pPr marL="908050" marR="0" lvl="1" indent="-4365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n"/>
              <a:tabLst/>
              <a:defRPr/>
            </a:pPr>
            <a:endParaRPr kumimoji="0" lang="en-US" altLang="zh-CN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/>
            </a:endParaRPr>
          </a:p>
          <a:p>
            <a:pPr marL="908050" marR="0" lvl="1" indent="-4365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n"/>
              <a:tabLst/>
              <a:defRPr/>
            </a:pPr>
            <a:endParaRPr kumimoji="0" lang="en-US" altLang="zh-CN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/>
            </a:endParaRPr>
          </a:p>
          <a:p>
            <a:pPr marL="908050" marR="0" lvl="1" indent="-4365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n"/>
              <a:tabLst/>
              <a:defRPr/>
            </a:pPr>
            <a:endParaRPr kumimoji="0" lang="en-US" altLang="zh-CN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/>
            </a:endParaRPr>
          </a:p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None/>
              <a:tabLst/>
              <a:defRPr/>
            </a:pPr>
            <a:endParaRPr kumimoji="0" lang="en-US" altLang="zh-CN" sz="25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/>
              <a:cs typeface="+mn-cs"/>
            </a:endParaRPr>
          </a:p>
          <a:p>
            <a:pPr marL="469900" marR="0" lvl="1" indent="-469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o"/>
              <a:tabLst/>
              <a:defRPr/>
            </a:pP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一个对象的引用计数</a:t>
            </a:r>
            <a:r>
              <a:rPr kumimoji="0" lang="en-US" altLang="zh-CN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=0</a:t>
            </a: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时被自动回收。</a:t>
            </a:r>
          </a:p>
        </p:txBody>
      </p:sp>
      <p:grpSp>
        <p:nvGrpSpPr>
          <p:cNvPr id="5" name="组合 4"/>
          <p:cNvGrpSpPr>
            <a:grpSpLocks/>
          </p:cNvGrpSpPr>
          <p:nvPr/>
        </p:nvGrpSpPr>
        <p:grpSpPr bwMode="auto">
          <a:xfrm>
            <a:off x="2374429" y="3772932"/>
            <a:ext cx="1485900" cy="906463"/>
            <a:chOff x="1181100" y="3249613"/>
            <a:chExt cx="1485900" cy="906462"/>
          </a:xfrm>
        </p:grpSpPr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1557338" y="3881437"/>
              <a:ext cx="1079500" cy="252413"/>
            </a:xfrm>
            <a:prstGeom prst="rect">
              <a:avLst/>
            </a:prstGeom>
            <a:gradFill rotWithShape="1">
              <a:gsLst>
                <a:gs pos="0">
                  <a:srgbClr val="000000">
                    <a:tint val="50000"/>
                    <a:satMod val="300000"/>
                  </a:srgbClr>
                </a:gs>
                <a:gs pos="35000">
                  <a:srgbClr val="000000">
                    <a:tint val="37000"/>
                    <a:satMod val="300000"/>
                  </a:srgbClr>
                </a:gs>
                <a:gs pos="100000">
                  <a:srgbClr val="000000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000000">
                  <a:shade val="95000"/>
                  <a:satMod val="105000"/>
                </a:srgbClr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宋体" pitchFamily="2" charset="-122"/>
                  <a:cs typeface="+mn-cs"/>
                </a:rPr>
                <a:t>1</a:t>
              </a:r>
            </a:p>
          </p:txBody>
        </p:sp>
        <p:sp>
          <p:nvSpPr>
            <p:cNvPr id="7" name="Text Box 5"/>
            <p:cNvSpPr txBox="1">
              <a:spLocks noChangeArrowheads="1"/>
            </p:cNvSpPr>
            <p:nvPr/>
          </p:nvSpPr>
          <p:spPr bwMode="auto">
            <a:xfrm>
              <a:off x="1466850" y="3249613"/>
              <a:ext cx="1200150" cy="581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5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2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19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基本类型 </a:t>
              </a:r>
            </a:p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int</a:t>
              </a: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 </a:t>
              </a:r>
              <a:r>
                <a:rPr kumimoji="0" lang="en-US" altLang="zh-CN" sz="16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i</a:t>
              </a: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 = 1;</a:t>
              </a:r>
            </a:p>
          </p:txBody>
        </p:sp>
        <p:sp>
          <p:nvSpPr>
            <p:cNvPr id="8" name="Text Box 11"/>
            <p:cNvSpPr txBox="1">
              <a:spLocks noChangeArrowheads="1"/>
            </p:cNvSpPr>
            <p:nvPr/>
          </p:nvSpPr>
          <p:spPr bwMode="auto">
            <a:xfrm>
              <a:off x="1181100" y="3819525"/>
              <a:ext cx="2857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5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2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19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i</a:t>
              </a:r>
            </a:p>
          </p:txBody>
        </p:sp>
      </p:grpSp>
      <p:grpSp>
        <p:nvGrpSpPr>
          <p:cNvPr id="9" name="组合 7"/>
          <p:cNvGrpSpPr>
            <a:grpSpLocks/>
          </p:cNvGrpSpPr>
          <p:nvPr/>
        </p:nvGrpSpPr>
        <p:grpSpPr bwMode="auto">
          <a:xfrm>
            <a:off x="4715456" y="3399870"/>
            <a:ext cx="5626100" cy="2255838"/>
            <a:chOff x="3356865" y="3334143"/>
            <a:chExt cx="5625885" cy="2254905"/>
          </a:xfrm>
        </p:grpSpPr>
        <p:grpSp>
          <p:nvGrpSpPr>
            <p:cNvPr id="10" name="组合 3"/>
            <p:cNvGrpSpPr>
              <a:grpSpLocks/>
            </p:cNvGrpSpPr>
            <p:nvPr/>
          </p:nvGrpSpPr>
          <p:grpSpPr bwMode="auto">
            <a:xfrm>
              <a:off x="3356865" y="3334143"/>
              <a:ext cx="3666649" cy="1909635"/>
              <a:chOff x="4286095" y="3259138"/>
              <a:chExt cx="3666648" cy="1909267"/>
            </a:xfrm>
          </p:grpSpPr>
          <p:sp>
            <p:nvSpPr>
              <p:cNvPr id="12" name="Rectangle 6"/>
              <p:cNvSpPr>
                <a:spLocks noChangeArrowheads="1"/>
              </p:cNvSpPr>
              <p:nvPr/>
            </p:nvSpPr>
            <p:spPr bwMode="auto">
              <a:xfrm>
                <a:off x="4678192" y="3852503"/>
                <a:ext cx="1079458" cy="252260"/>
              </a:xfrm>
              <a:prstGeom prst="rect">
                <a:avLst/>
              </a:prstGeom>
              <a:gradFill rotWithShape="1">
                <a:gsLst>
                  <a:gs pos="0">
                    <a:srgbClr val="000000">
                      <a:tint val="50000"/>
                      <a:satMod val="300000"/>
                    </a:srgbClr>
                  </a:gs>
                  <a:gs pos="35000">
                    <a:srgbClr val="000000">
                      <a:tint val="37000"/>
                      <a:satMod val="300000"/>
                    </a:srgbClr>
                  </a:gs>
                  <a:gs pos="100000">
                    <a:srgbClr val="000000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000000">
                    <a:shade val="95000"/>
                    <a:satMod val="105000"/>
                  </a:srgbClr>
                </a:solidFill>
                <a:prstDash val="solid"/>
                <a:headEnd/>
                <a:tailE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/>
                    <a:ea typeface="宋体"/>
                    <a:cs typeface="+mn-cs"/>
                  </a:rPr>
                  <a:t>null</a:t>
                </a:r>
                <a:endParaRPr kumimoji="0" lang="zh-CN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宋体"/>
                  <a:cs typeface="+mn-cs"/>
                </a:endParaRPr>
              </a:p>
            </p:txBody>
          </p:sp>
          <p:sp>
            <p:nvSpPr>
              <p:cNvPr id="13" name="Text Box 7"/>
              <p:cNvSpPr txBox="1">
                <a:spLocks noChangeArrowheads="1"/>
              </p:cNvSpPr>
              <p:nvPr/>
            </p:nvSpPr>
            <p:spPr bwMode="auto">
              <a:xfrm>
                <a:off x="4618008" y="3259138"/>
                <a:ext cx="3057129" cy="584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o"/>
                  <a:defRPr sz="25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n"/>
                  <a:defRPr sz="22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o"/>
                  <a:defRPr sz="19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5000"/>
                  </a:spcBef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9pPr>
              </a:lstStyle>
              <a:p>
                <a:pPr marL="0" marR="0" lvl="0" indent="0" algn="l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宋体" pitchFamily="2" charset="-122"/>
                    <a:ea typeface="宋体" pitchFamily="2" charset="-122"/>
                  </a:rPr>
                  <a:t>引用类型 </a:t>
                </a:r>
              </a:p>
              <a:p>
                <a:pPr marL="0" marR="0" lvl="0" indent="0" algn="l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宋体" pitchFamily="2" charset="-122"/>
                    <a:ea typeface="宋体" pitchFamily="2" charset="-122"/>
                  </a:rPr>
                  <a:t>Circle c;  //</a:t>
                </a:r>
                <a:r>
                  <a:rPr kumimoji="0" lang="zh-CN" alt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宋体" pitchFamily="2" charset="-122"/>
                    <a:ea typeface="宋体" pitchFamily="2" charset="-122"/>
                  </a:rPr>
                  <a:t>未实例化</a:t>
                </a:r>
                <a:r>
                  <a:rPr kumimoji="0" lang="en-US" altLang="zh-CN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宋体" pitchFamily="2" charset="-122"/>
                    <a:ea typeface="宋体" pitchFamily="2" charset="-122"/>
                  </a:rPr>
                  <a:t>c=null</a:t>
                </a:r>
                <a:r>
                  <a:rPr kumimoji="0" lang="zh-CN" alt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宋体" pitchFamily="2" charset="-122"/>
                    <a:ea typeface="宋体" pitchFamily="2" charset="-122"/>
                  </a:rPr>
                  <a:t> </a:t>
                </a:r>
                <a:endPara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endParaRPr>
              </a:p>
            </p:txBody>
          </p:sp>
          <p:sp>
            <p:nvSpPr>
              <p:cNvPr id="14" name="Text Box 12"/>
              <p:cNvSpPr txBox="1">
                <a:spLocks noChangeArrowheads="1"/>
              </p:cNvSpPr>
              <p:nvPr/>
            </p:nvSpPr>
            <p:spPr bwMode="auto">
              <a:xfrm>
                <a:off x="4303713" y="3789362"/>
                <a:ext cx="285750" cy="336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o"/>
                  <a:defRPr sz="25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n"/>
                  <a:defRPr sz="22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o"/>
                  <a:defRPr sz="19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5000"/>
                  </a:spcBef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宋体" pitchFamily="2" charset="-122"/>
                    <a:ea typeface="宋体" pitchFamily="2" charset="-122"/>
                  </a:rPr>
                  <a:t>c</a:t>
                </a:r>
              </a:p>
            </p:txBody>
          </p:sp>
          <p:sp>
            <p:nvSpPr>
              <p:cNvPr id="15" name="Rectangle 6"/>
              <p:cNvSpPr>
                <a:spLocks noChangeArrowheads="1"/>
              </p:cNvSpPr>
              <p:nvPr/>
            </p:nvSpPr>
            <p:spPr bwMode="auto">
              <a:xfrm>
                <a:off x="4676605" y="4537887"/>
                <a:ext cx="1079458" cy="252260"/>
              </a:xfrm>
              <a:prstGeom prst="rect">
                <a:avLst/>
              </a:prstGeom>
              <a:gradFill rotWithShape="1">
                <a:gsLst>
                  <a:gs pos="0">
                    <a:srgbClr val="000000">
                      <a:tint val="50000"/>
                      <a:satMod val="300000"/>
                    </a:srgbClr>
                  </a:gs>
                  <a:gs pos="35000">
                    <a:srgbClr val="000000">
                      <a:tint val="37000"/>
                      <a:satMod val="300000"/>
                    </a:srgbClr>
                  </a:gs>
                  <a:gs pos="100000">
                    <a:srgbClr val="000000">
                      <a:tint val="15000"/>
                      <a:satMod val="350000"/>
                    </a:srgbClr>
                  </a:gs>
                </a:gsLst>
                <a:lin ang="16200000" scaled="1"/>
              </a:gradFill>
              <a:ln w="9525" cap="flat" cmpd="sng" algn="ctr">
                <a:solidFill>
                  <a:srgbClr val="000000">
                    <a:shade val="95000"/>
                    <a:satMod val="105000"/>
                  </a:srgbClr>
                </a:solidFill>
                <a:prstDash val="solid"/>
                <a:headEnd/>
                <a:tailEnd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ahoma"/>
                    <a:ea typeface="宋体"/>
                    <a:cs typeface="+mn-cs"/>
                  </a:rPr>
                  <a:t>对象的引用</a:t>
                </a:r>
              </a:p>
            </p:txBody>
          </p:sp>
          <p:sp>
            <p:nvSpPr>
              <p:cNvPr id="16" name="Text Box 7"/>
              <p:cNvSpPr txBox="1">
                <a:spLocks noChangeArrowheads="1"/>
              </p:cNvSpPr>
              <p:nvPr/>
            </p:nvSpPr>
            <p:spPr bwMode="auto">
              <a:xfrm>
                <a:off x="4587720" y="4185392"/>
                <a:ext cx="3365023" cy="3384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o"/>
                  <a:defRPr sz="25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n"/>
                  <a:defRPr sz="22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o"/>
                  <a:defRPr sz="19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5000"/>
                  </a:spcBef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9pPr>
              </a:lstStyle>
              <a:p>
                <a:pPr marL="0" marR="0" lvl="0" indent="0" algn="l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宋体" pitchFamily="2" charset="-122"/>
                    <a:ea typeface="宋体" pitchFamily="2" charset="-122"/>
                  </a:rPr>
                  <a:t>Circle c=new Circle(); //</a:t>
                </a:r>
                <a:r>
                  <a:rPr kumimoji="0" lang="zh-CN" alt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宋体" pitchFamily="2" charset="-122"/>
                    <a:ea typeface="宋体" pitchFamily="2" charset="-122"/>
                  </a:rPr>
                  <a:t>实例化</a:t>
                </a:r>
                <a:endPara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endParaRPr>
              </a:p>
            </p:txBody>
          </p:sp>
          <p:pic>
            <p:nvPicPr>
              <p:cNvPr id="17" name="Picture 8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82034" y="4523880"/>
                <a:ext cx="1162050" cy="6445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cxnSp>
            <p:nvCxnSpPr>
              <p:cNvPr id="18" name="AutoShape 10"/>
              <p:cNvCxnSpPr>
                <a:cxnSpLocks noChangeShapeType="1"/>
                <a:stCxn id="15" idx="3"/>
              </p:cNvCxnSpPr>
              <p:nvPr/>
            </p:nvCxnSpPr>
            <p:spPr bwMode="auto">
              <a:xfrm>
                <a:off x="5756120" y="4664472"/>
                <a:ext cx="514112" cy="126182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9" name="Text Box 12"/>
              <p:cNvSpPr txBox="1">
                <a:spLocks noChangeArrowheads="1"/>
              </p:cNvSpPr>
              <p:nvPr/>
            </p:nvSpPr>
            <p:spPr bwMode="auto">
              <a:xfrm>
                <a:off x="4286095" y="4433889"/>
                <a:ext cx="285750" cy="3365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o"/>
                  <a:defRPr sz="25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n"/>
                  <a:defRPr sz="22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o"/>
                  <a:defRPr sz="19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5000"/>
                  </a:spcBef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宋体" pitchFamily="2" charset="-122"/>
                    <a:ea typeface="宋体" pitchFamily="2" charset="-122"/>
                  </a:rPr>
                  <a:t>c</a:t>
                </a:r>
              </a:p>
            </p:txBody>
          </p:sp>
        </p:grpSp>
        <p:sp>
          <p:nvSpPr>
            <p:cNvPr id="11" name="TextBox 5"/>
            <p:cNvSpPr txBox="1">
              <a:spLocks noChangeArrowheads="1"/>
            </p:cNvSpPr>
            <p:nvPr/>
          </p:nvSpPr>
          <p:spPr bwMode="auto">
            <a:xfrm>
              <a:off x="3374482" y="5004465"/>
              <a:ext cx="5608268" cy="5845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5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2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19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   Circle d=c;  </a:t>
              </a:r>
            </a:p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d              //</a:t>
              </a:r>
              <a:r>
                <a:rPr kumimoji="0" lang="zh-CN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引用计数</a:t>
              </a: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=2</a:t>
              </a:r>
              <a:r>
                <a:rPr kumimoji="0" lang="zh-CN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，变量生命结束时计数减</a:t>
              </a: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1</a:t>
              </a: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336911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9.4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10270960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>
              <a:defRPr/>
            </a:pP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理解对象访问、向方法传递对象引用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566737" y="1341437"/>
            <a:ext cx="11075135" cy="5193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2500">
                <a:solidFill>
                  <a:schemeClr val="tx1"/>
                </a:solidFill>
                <a:latin typeface="宋体" pitchFamily="2" charset="-122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宋体" pitchFamily="2" charset="-122"/>
                <a:ea typeface="+mn-ea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1900">
                <a:solidFill>
                  <a:schemeClr val="tx1"/>
                </a:solidFill>
                <a:latin typeface="宋体" pitchFamily="2" charset="-122"/>
                <a:ea typeface="+mn-ea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宋体" pitchFamily="2" charset="-122"/>
                <a:ea typeface="+mn-ea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+mn-ea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69900" marR="0" lvl="0" indent="-469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o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对象作为方法参数时与传递数组一样，传递对象实际是传递</a:t>
            </a:r>
            <a:r>
              <a:rPr kumimoji="0" lang="zh-CN" altLang="en-US" sz="24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对象的引用</a:t>
            </a: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。</a:t>
            </a:r>
          </a:p>
          <a:p>
            <a:pPr marL="908050" marR="0" lvl="1" indent="-4365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n"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基本数据类型传递的是实际值的拷贝，传值后形参和实参不再相关：修改形参的值，不影响实参。</a:t>
            </a:r>
          </a:p>
          <a:p>
            <a:pPr marL="908050" marR="0" lvl="1" indent="-4365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n"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引用类型变量传递的是对象的引用，通过形参修改对象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object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，将改变实参引用的对象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object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。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/>
            </a:endParaRPr>
          </a:p>
          <a:p>
            <a:pPr marL="908050" marR="0" lvl="1" indent="-4365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n"/>
              <a:tabLst/>
              <a:defRPr/>
            </a:pPr>
            <a:endParaRPr kumimoji="0" lang="en-US" altLang="zh-CN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/>
            </a:endParaRPr>
          </a:p>
          <a:p>
            <a:pPr marL="908050" marR="0" lvl="1" indent="-4365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n"/>
              <a:tabLst/>
              <a:defRPr/>
            </a:pPr>
            <a:endParaRPr kumimoji="0" lang="en-US" altLang="zh-CN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/>
            </a:endParaRPr>
          </a:p>
          <a:p>
            <a:pPr marL="908050" marR="0" lvl="1" indent="-4365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n"/>
              <a:tabLst/>
              <a:defRPr/>
            </a:pPr>
            <a:endParaRPr kumimoji="0" lang="en-US" altLang="zh-CN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/>
            </a:endParaRPr>
          </a:p>
          <a:p>
            <a:pPr marL="908050" marR="0" lvl="1" indent="-4365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n"/>
              <a:tabLst/>
              <a:defRPr/>
            </a:pPr>
            <a:endParaRPr kumimoji="0" lang="en-US" altLang="zh-CN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/>
            </a:endParaRPr>
          </a:p>
          <a:p>
            <a:pPr marL="471487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zh-CN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/>
            </a:endParaRPr>
          </a:p>
          <a:p>
            <a:pPr marL="471487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zh-CN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/>
            </a:endParaRPr>
          </a:p>
          <a:p>
            <a:pPr marL="469900" marR="0" lvl="0" indent="-469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o"/>
              <a:tabLst/>
              <a:defRPr/>
            </a:pPr>
            <a:r>
              <a:rPr lang="en-US" altLang="zh-CN" sz="2400" kern="0" dirty="0">
                <a:solidFill>
                  <a:srgbClr val="000000"/>
                </a:solidFill>
                <a:ea typeface="宋体"/>
              </a:rPr>
              <a:t>Java</a:t>
            </a:r>
            <a:r>
              <a:rPr lang="zh-CN" altLang="en-US" sz="2400" kern="0" dirty="0">
                <a:solidFill>
                  <a:srgbClr val="000000"/>
                </a:solidFill>
                <a:ea typeface="宋体"/>
              </a:rPr>
              <a:t>无类似</a:t>
            </a:r>
            <a:r>
              <a:rPr lang="en-US" altLang="zh-CN" sz="2400" kern="0" dirty="0">
                <a:solidFill>
                  <a:srgbClr val="000000"/>
                </a:solidFill>
                <a:ea typeface="宋体"/>
              </a:rPr>
              <a:t>C++</a:t>
            </a:r>
            <a:r>
              <a:rPr lang="zh-CN" altLang="en-US" sz="2400" kern="0" dirty="0">
                <a:solidFill>
                  <a:srgbClr val="000000"/>
                </a:solidFill>
                <a:ea typeface="宋体"/>
              </a:rPr>
              <a:t>的</a:t>
            </a:r>
            <a:r>
              <a:rPr lang="en-US" altLang="zh-CN" sz="2400" kern="0" dirty="0">
                <a:solidFill>
                  <a:srgbClr val="000000"/>
                </a:solidFill>
                <a:ea typeface="宋体"/>
              </a:rPr>
              <a:t>&amp;</a:t>
            </a:r>
            <a:r>
              <a:rPr lang="zh-CN" altLang="en-US" sz="2400" kern="0" dirty="0">
                <a:solidFill>
                  <a:srgbClr val="000000"/>
                </a:solidFill>
                <a:ea typeface="宋体"/>
              </a:rPr>
              <a:t>或</a:t>
            </a:r>
            <a:r>
              <a:rPr lang="en-US" altLang="zh-CN" sz="2400" kern="0" dirty="0">
                <a:solidFill>
                  <a:srgbClr val="000000"/>
                </a:solidFill>
                <a:ea typeface="宋体"/>
              </a:rPr>
              <a:t>C#</a:t>
            </a:r>
            <a:r>
              <a:rPr lang="zh-CN" altLang="en-US" sz="2400" kern="0" dirty="0">
                <a:solidFill>
                  <a:srgbClr val="000000"/>
                </a:solidFill>
                <a:ea typeface="宋体"/>
              </a:rPr>
              <a:t>的</a:t>
            </a:r>
            <a:r>
              <a:rPr lang="en-US" altLang="zh-CN" sz="2400" kern="0" dirty="0">
                <a:solidFill>
                  <a:srgbClr val="000000"/>
                </a:solidFill>
                <a:ea typeface="宋体"/>
              </a:rPr>
              <a:t>ref</a:t>
            </a:r>
            <a:r>
              <a:rPr lang="zh-CN" altLang="en-US" sz="2400" kern="0" dirty="0">
                <a:solidFill>
                  <a:srgbClr val="000000"/>
                </a:solidFill>
                <a:ea typeface="宋体"/>
              </a:rPr>
              <a:t>来修饰方法参数，只能靠形参的声明类型来区分是传值还是传引用，因此一定要注意区分</a:t>
            </a: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。</a:t>
            </a:r>
          </a:p>
          <a:p>
            <a:pPr marL="471487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None/>
              <a:tabLst/>
              <a:defRPr/>
            </a:pPr>
            <a:endParaRPr kumimoji="0" lang="zh-CN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/>
            </a:endParaRP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2069028" y="3304378"/>
            <a:ext cx="2232025" cy="1957387"/>
            <a:chOff x="612" y="2069"/>
            <a:chExt cx="1406" cy="1233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612" y="2069"/>
              <a:ext cx="726" cy="272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rgbClr val="A3B2C1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DDDDDD"/>
              </a:outerShdw>
            </a:effec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5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2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19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itchFamily="34" charset="0"/>
                  <a:ea typeface="宋体" pitchFamily="2" charset="-122"/>
                </a:rPr>
                <a:t>实参 </a:t>
              </a: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itchFamily="34" charset="0"/>
                  <a:ea typeface="宋体" pitchFamily="2" charset="-122"/>
                </a:rPr>
                <a:t>: 1</a:t>
              </a: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1292" y="2659"/>
              <a:ext cx="726" cy="272"/>
            </a:xfrm>
            <a:prstGeom prst="rect">
              <a:avLst/>
            </a:prstGeom>
            <a:solidFill>
              <a:srgbClr val="66FF66"/>
            </a:solidFill>
            <a:ln w="9525">
              <a:solidFill>
                <a:srgbClr val="A3B2C1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DDDDDD"/>
              </a:outerShdw>
            </a:effec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5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2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19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itchFamily="34" charset="0"/>
                  <a:ea typeface="宋体" pitchFamily="2" charset="-122"/>
                </a:rPr>
                <a:t>形参 </a:t>
              </a: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itchFamily="34" charset="0"/>
                  <a:ea typeface="宋体" pitchFamily="2" charset="-122"/>
                </a:rPr>
                <a:t>: 1</a:t>
              </a:r>
            </a:p>
          </p:txBody>
        </p:sp>
        <p:cxnSp>
          <p:nvCxnSpPr>
            <p:cNvPr id="8" name="AutoShape 7"/>
            <p:cNvCxnSpPr>
              <a:cxnSpLocks noChangeShapeType="1"/>
              <a:stCxn id="6" idx="3"/>
              <a:endCxn id="7" idx="0"/>
            </p:cNvCxnSpPr>
            <p:nvPr/>
          </p:nvCxnSpPr>
          <p:spPr bwMode="auto">
            <a:xfrm>
              <a:off x="1338" y="2205"/>
              <a:ext cx="317" cy="454"/>
            </a:xfrm>
            <a:prstGeom prst="curvedConnector2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" name="Text Box 8"/>
            <p:cNvSpPr txBox="1">
              <a:spLocks noChangeArrowheads="1"/>
            </p:cNvSpPr>
            <p:nvPr/>
          </p:nvSpPr>
          <p:spPr bwMode="auto">
            <a:xfrm>
              <a:off x="1156" y="2337"/>
              <a:ext cx="45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5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2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19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itchFamily="34" charset="0"/>
                  <a:ea typeface="宋体" pitchFamily="2" charset="-122"/>
                </a:rPr>
                <a:t>copy</a:t>
              </a:r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1156" y="3071"/>
              <a:ext cx="6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5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2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19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itchFamily="34" charset="0"/>
                  <a:ea typeface="宋体" pitchFamily="2" charset="-122"/>
                </a:rPr>
                <a:t>基本类型</a:t>
              </a:r>
            </a:p>
          </p:txBody>
        </p:sp>
      </p:grpSp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5439378" y="3304378"/>
            <a:ext cx="3887788" cy="1951037"/>
            <a:chOff x="2744" y="2069"/>
            <a:chExt cx="2449" cy="1229"/>
          </a:xfrm>
        </p:grpSpPr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2744" y="2069"/>
              <a:ext cx="726" cy="272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rgbClr val="A3B2C1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DDDDDD"/>
              </a:outerShdw>
            </a:effec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5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2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19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itchFamily="34" charset="0"/>
                  <a:ea typeface="宋体" pitchFamily="2" charset="-122"/>
                </a:rPr>
                <a:t>实参 </a:t>
              </a: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itchFamily="34" charset="0"/>
                  <a:ea typeface="宋体" pitchFamily="2" charset="-122"/>
                </a:rPr>
                <a:t>: ref</a:t>
              </a: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3424" y="2659"/>
              <a:ext cx="726" cy="272"/>
            </a:xfrm>
            <a:prstGeom prst="rect">
              <a:avLst/>
            </a:prstGeom>
            <a:solidFill>
              <a:srgbClr val="66FF66"/>
            </a:solidFill>
            <a:ln w="9525">
              <a:solidFill>
                <a:srgbClr val="A3B2C1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DDDDDD"/>
              </a:outerShdw>
            </a:effec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5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2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19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itchFamily="34" charset="0"/>
                  <a:ea typeface="宋体" pitchFamily="2" charset="-122"/>
                </a:rPr>
                <a:t>形参 </a:t>
              </a:r>
              <a:r>
                <a:rPr kumimoji="0" lang="en-US" altLang="zh-CN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itchFamily="34" charset="0"/>
                  <a:ea typeface="宋体" pitchFamily="2" charset="-122"/>
                </a:rPr>
                <a:t>: ref</a:t>
              </a:r>
            </a:p>
          </p:txBody>
        </p:sp>
        <p:cxnSp>
          <p:nvCxnSpPr>
            <p:cNvPr id="14" name="AutoShape 13"/>
            <p:cNvCxnSpPr>
              <a:cxnSpLocks noChangeShapeType="1"/>
              <a:stCxn id="12" idx="3"/>
              <a:endCxn id="13" idx="0"/>
            </p:cNvCxnSpPr>
            <p:nvPr/>
          </p:nvCxnSpPr>
          <p:spPr bwMode="auto">
            <a:xfrm>
              <a:off x="3470" y="2205"/>
              <a:ext cx="317" cy="454"/>
            </a:xfrm>
            <a:prstGeom prst="curvedConnector2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5" name="Text Box 14"/>
            <p:cNvSpPr txBox="1">
              <a:spLocks noChangeArrowheads="1"/>
            </p:cNvSpPr>
            <p:nvPr/>
          </p:nvSpPr>
          <p:spPr bwMode="auto">
            <a:xfrm>
              <a:off x="3288" y="2337"/>
              <a:ext cx="45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5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2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19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itchFamily="34" charset="0"/>
                  <a:ea typeface="宋体" pitchFamily="2" charset="-122"/>
                </a:rPr>
                <a:t>copy</a:t>
              </a:r>
            </a:p>
          </p:txBody>
        </p:sp>
        <p:sp>
          <p:nvSpPr>
            <p:cNvPr id="16" name="Oval 15"/>
            <p:cNvSpPr>
              <a:spLocks noChangeArrowheads="1"/>
            </p:cNvSpPr>
            <p:nvPr/>
          </p:nvSpPr>
          <p:spPr bwMode="auto">
            <a:xfrm>
              <a:off x="4558" y="2115"/>
              <a:ext cx="635" cy="408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rgbClr val="A3B2C1"/>
              </a:solidFill>
              <a:round/>
              <a:headEnd/>
              <a:tailEnd/>
            </a:ln>
            <a:effectLst>
              <a:outerShdw dist="35921" dir="2700000" algn="ctr" rotWithShape="0">
                <a:srgbClr val="DDDDDD"/>
              </a:outerShdw>
            </a:effec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5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2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19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itchFamily="34" charset="0"/>
                  <a:ea typeface="宋体" pitchFamily="2" charset="-122"/>
                </a:rPr>
                <a:t>object</a:t>
              </a:r>
            </a:p>
          </p:txBody>
        </p:sp>
        <p:cxnSp>
          <p:nvCxnSpPr>
            <p:cNvPr id="17" name="AutoShape 16"/>
            <p:cNvCxnSpPr>
              <a:cxnSpLocks noChangeShapeType="1"/>
              <a:stCxn id="12" idx="3"/>
              <a:endCxn id="16" idx="2"/>
            </p:cNvCxnSpPr>
            <p:nvPr/>
          </p:nvCxnSpPr>
          <p:spPr bwMode="auto">
            <a:xfrm>
              <a:off x="3470" y="2205"/>
              <a:ext cx="1088" cy="114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" name="AutoShape 17"/>
            <p:cNvCxnSpPr>
              <a:cxnSpLocks noChangeShapeType="1"/>
              <a:stCxn id="13" idx="3"/>
              <a:endCxn id="16" idx="2"/>
            </p:cNvCxnSpPr>
            <p:nvPr/>
          </p:nvCxnSpPr>
          <p:spPr bwMode="auto">
            <a:xfrm flipV="1">
              <a:off x="4150" y="2319"/>
              <a:ext cx="408" cy="476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9" name="Text Box 18"/>
            <p:cNvSpPr txBox="1">
              <a:spLocks noChangeArrowheads="1"/>
            </p:cNvSpPr>
            <p:nvPr/>
          </p:nvSpPr>
          <p:spPr bwMode="auto">
            <a:xfrm>
              <a:off x="3288" y="3067"/>
              <a:ext cx="6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5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2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19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itchFamily="34" charset="0"/>
                  <a:ea typeface="宋体" pitchFamily="2" charset="-122"/>
                </a:rPr>
                <a:t>引用类型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311502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9.4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10270960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>
              <a:defRPr/>
            </a:pP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理解对象访问、向方法传递对象引用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555586" y="1955068"/>
            <a:ext cx="10572318" cy="467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2500">
                <a:solidFill>
                  <a:schemeClr val="tx1"/>
                </a:solidFill>
                <a:latin typeface="宋体" pitchFamily="2" charset="-122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宋体" pitchFamily="2" charset="-122"/>
                <a:ea typeface="+mn-ea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1900">
                <a:solidFill>
                  <a:schemeClr val="tx1"/>
                </a:solidFill>
                <a:latin typeface="宋体" pitchFamily="2" charset="-122"/>
                <a:ea typeface="+mn-ea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宋体" pitchFamily="2" charset="-122"/>
                <a:ea typeface="+mn-ea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+mn-ea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0" eaLnBrk="1" hangingPunct="1">
              <a:buClr>
                <a:srgbClr val="CC0000"/>
              </a:buClr>
              <a:defRPr/>
            </a:pP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包是</a:t>
            </a:r>
            <a:r>
              <a:rPr lang="zh-CN" altLang="en-US" sz="2400" dirty="0">
                <a:solidFill>
                  <a:srgbClr val="00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一组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相关的</a:t>
            </a:r>
            <a:r>
              <a:rPr lang="zh-CN" altLang="en-US" sz="2400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类和接口</a:t>
            </a:r>
            <a:r>
              <a:rPr lang="zh-CN" altLang="en-US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400" dirty="0">
                <a:solidFill>
                  <a:srgbClr val="FF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集合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。将类和接口分装在不同的包中，可以避免重名类的冲突，更有效地管理众多的类和接口。因此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package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就是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里的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namespace</a:t>
            </a:r>
          </a:p>
          <a:p>
            <a:pPr eaLnBrk="1" hangingPunct="1">
              <a:buClr>
                <a:srgbClr val="CC0000"/>
              </a:buClr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包的定义通过关键字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package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来实现的 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package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语句的一般形式：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1" hangingPunct="1">
              <a:buClr>
                <a:srgbClr val="CC0000"/>
              </a:buClr>
              <a:buNone/>
              <a:defRPr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package  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包名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buClr>
                <a:srgbClr val="CC0000"/>
              </a:buClr>
              <a:defRPr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package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语句必须出现在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.java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文件第一行，前面不能有注释行也不能有空白行，该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.java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文件里定义的所有内容（类、接口、枚举）都属于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package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所定义的包里。如果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.java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文件第一行没有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package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语句，则该文件定义的所有内容位于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default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包（缺省名字空间），但不推荐。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buClr>
                <a:srgbClr val="CC0000"/>
              </a:buClr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.java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文件里的内容都可以属于同一个包，只要它们第一条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package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语句的包名相同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buClr>
                <a:srgbClr val="CC0000"/>
              </a:buClr>
              <a:defRPr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buClr>
                <a:srgbClr val="CC0000"/>
              </a:buClr>
              <a:defRPr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1" hangingPunct="1">
              <a:buClr>
                <a:srgbClr val="CC0000"/>
              </a:buClr>
              <a:defRPr/>
            </a:pPr>
            <a:endParaRPr kumimoji="0" lang="zh-CN" altLang="en-US" sz="250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2C7CE35-8A48-475E-904D-C3A4D2412ABE}"/>
              </a:ext>
            </a:extLst>
          </p:cNvPr>
          <p:cNvSpPr txBox="1"/>
          <p:nvPr/>
        </p:nvSpPr>
        <p:spPr>
          <a:xfrm>
            <a:off x="861669" y="1298425"/>
            <a:ext cx="2430966" cy="477054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5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包（</a:t>
            </a:r>
            <a:r>
              <a:rPr lang="en-US" altLang="zh-CN" sz="25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package</a:t>
            </a:r>
            <a:r>
              <a:rPr lang="zh-CN" altLang="en-US" sz="25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0111442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9.4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10270960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>
              <a:defRPr/>
            </a:pP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理解对象访问、向方法传递对象引用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2C7CE35-8A48-475E-904D-C3A4D2412ABE}"/>
              </a:ext>
            </a:extLst>
          </p:cNvPr>
          <p:cNvSpPr txBox="1"/>
          <p:nvPr/>
        </p:nvSpPr>
        <p:spPr>
          <a:xfrm>
            <a:off x="861669" y="1298425"/>
            <a:ext cx="2430966" cy="477054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5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包（</a:t>
            </a:r>
            <a:r>
              <a:rPr lang="en-US" altLang="zh-CN" sz="25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package</a:t>
            </a:r>
            <a:r>
              <a:rPr lang="zh-CN" altLang="en-US" sz="25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AC34B68-9CD1-4607-8E6F-0E4AD7AB741E}"/>
              </a:ext>
            </a:extLst>
          </p:cNvPr>
          <p:cNvSpPr/>
          <p:nvPr/>
        </p:nvSpPr>
        <p:spPr>
          <a:xfrm>
            <a:off x="834137" y="2317016"/>
            <a:ext cx="10523726" cy="443818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E171D9A6-2273-4ACD-AD90-128C007C148F}"/>
              </a:ext>
            </a:extLst>
          </p:cNvPr>
          <p:cNvGrpSpPr/>
          <p:nvPr/>
        </p:nvGrpSpPr>
        <p:grpSpPr>
          <a:xfrm>
            <a:off x="1382751" y="2821255"/>
            <a:ext cx="3969834" cy="3724508"/>
            <a:chOff x="1382751" y="2653990"/>
            <a:chExt cx="3969834" cy="3724508"/>
          </a:xfrm>
        </p:grpSpPr>
        <p:sp>
          <p:nvSpPr>
            <p:cNvPr id="5" name="流程图: 过程 4">
              <a:extLst>
                <a:ext uri="{FF2B5EF4-FFF2-40B4-BE49-F238E27FC236}">
                  <a16:creationId xmlns:a16="http://schemas.microsoft.com/office/drawing/2014/main" id="{EDD4E6F2-5F61-4E1E-BEB8-93E2845DAEE9}"/>
                </a:ext>
              </a:extLst>
            </p:cNvPr>
            <p:cNvSpPr/>
            <p:nvPr/>
          </p:nvSpPr>
          <p:spPr>
            <a:xfrm>
              <a:off x="1382751" y="2653990"/>
              <a:ext cx="3969834" cy="3724508"/>
            </a:xfrm>
            <a:prstGeom prst="flowChartProcess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98FFAF3F-8B60-493B-ADC5-EC99571CFF9A}"/>
                </a:ext>
              </a:extLst>
            </p:cNvPr>
            <p:cNvSpPr txBox="1"/>
            <p:nvPr/>
          </p:nvSpPr>
          <p:spPr>
            <a:xfrm>
              <a:off x="1382751" y="2653990"/>
              <a:ext cx="12990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  <a:cs typeface="Courier New" panose="02070309020205020404" pitchFamily="49" charset="0"/>
                </a:rPr>
                <a:t>A.java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  <a:cs typeface="Courier New" panose="02070309020205020404" pitchFamily="49" charset="0"/>
                </a:rPr>
                <a:t>文件</a:t>
              </a: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EF9C1796-311C-4970-B5A2-B23AE457AF13}"/>
                </a:ext>
              </a:extLst>
            </p:cNvPr>
            <p:cNvSpPr txBox="1"/>
            <p:nvPr/>
          </p:nvSpPr>
          <p:spPr>
            <a:xfrm>
              <a:off x="1485900" y="3083734"/>
              <a:ext cx="3777476" cy="3094041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r>
                <a:rPr lang="en-US" altLang="zh-CN" dirty="0">
                  <a:latin typeface="Courier New" panose="02070309020205020404" pitchFamily="49" charset="0"/>
                  <a:cs typeface="Courier New" panose="02070309020205020404" pitchFamily="49" charset="0"/>
                </a:rPr>
                <a:t>package hust.cs.java.ch9;</a:t>
              </a:r>
            </a:p>
            <a:p>
              <a:endParaRPr lang="en-US" altLang="zh-CN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altLang="zh-CN" dirty="0">
                  <a:latin typeface="Courier New" panose="02070309020205020404" pitchFamily="49" charset="0"/>
                  <a:cs typeface="Courier New" panose="02070309020205020404" pitchFamily="49" charset="0"/>
                </a:rPr>
                <a:t>public class A{</a:t>
              </a:r>
            </a:p>
            <a:p>
              <a:endParaRPr lang="en-US" altLang="zh-CN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altLang="zh-CN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altLang="zh-CN" dirty="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  <a:p>
              <a:endParaRPr lang="en-US" altLang="zh-CN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  <a:cs typeface="Courier New" panose="02070309020205020404" pitchFamily="49" charset="0"/>
                </a:rPr>
                <a:t>其它定义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  <a:cs typeface="Courier New" panose="02070309020205020404" pitchFamily="49" charset="0"/>
                </a:rPr>
                <a:t>…</a:t>
              </a: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BE031FE0-3DA6-4871-836F-99E6DC614A72}"/>
              </a:ext>
            </a:extLst>
          </p:cNvPr>
          <p:cNvGrpSpPr/>
          <p:nvPr/>
        </p:nvGrpSpPr>
        <p:grpSpPr>
          <a:xfrm>
            <a:off x="5917574" y="2817541"/>
            <a:ext cx="3969834" cy="3724508"/>
            <a:chOff x="1382751" y="2653990"/>
            <a:chExt cx="3969834" cy="3724508"/>
          </a:xfrm>
        </p:grpSpPr>
        <p:sp>
          <p:nvSpPr>
            <p:cNvPr id="15" name="流程图: 过程 14">
              <a:extLst>
                <a:ext uri="{FF2B5EF4-FFF2-40B4-BE49-F238E27FC236}">
                  <a16:creationId xmlns:a16="http://schemas.microsoft.com/office/drawing/2014/main" id="{9F688D64-EBEC-4B8B-803A-268DB290C58E}"/>
                </a:ext>
              </a:extLst>
            </p:cNvPr>
            <p:cNvSpPr/>
            <p:nvPr/>
          </p:nvSpPr>
          <p:spPr>
            <a:xfrm>
              <a:off x="1382751" y="2653990"/>
              <a:ext cx="3969834" cy="3724508"/>
            </a:xfrm>
            <a:prstGeom prst="flowChartProcess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FD402DD1-4AF3-4D5E-8EE2-DC72CB28DE71}"/>
                </a:ext>
              </a:extLst>
            </p:cNvPr>
            <p:cNvSpPr txBox="1"/>
            <p:nvPr/>
          </p:nvSpPr>
          <p:spPr>
            <a:xfrm>
              <a:off x="1382751" y="2653990"/>
              <a:ext cx="12814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  <a:cs typeface="Courier New" panose="02070309020205020404" pitchFamily="49" charset="0"/>
                </a:rPr>
                <a:t>B.java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  <a:cs typeface="Courier New" panose="02070309020205020404" pitchFamily="49" charset="0"/>
                </a:rPr>
                <a:t>文件</a:t>
              </a: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8F4922A0-F0B8-4CA9-8DA9-CA939A9BC2A4}"/>
                </a:ext>
              </a:extLst>
            </p:cNvPr>
            <p:cNvSpPr txBox="1"/>
            <p:nvPr/>
          </p:nvSpPr>
          <p:spPr>
            <a:xfrm>
              <a:off x="1485900" y="3083734"/>
              <a:ext cx="3777476" cy="3094041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r>
                <a:rPr lang="en-US" altLang="zh-CN" dirty="0">
                  <a:latin typeface="Courier New" panose="02070309020205020404" pitchFamily="49" charset="0"/>
                  <a:cs typeface="Courier New" panose="02070309020205020404" pitchFamily="49" charset="0"/>
                </a:rPr>
                <a:t>package hust.cs.java.ch9;</a:t>
              </a:r>
            </a:p>
            <a:p>
              <a:endParaRPr lang="en-US" altLang="zh-CN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altLang="zh-CN" dirty="0">
                  <a:latin typeface="Courier New" panose="02070309020205020404" pitchFamily="49" charset="0"/>
                  <a:cs typeface="Courier New" panose="02070309020205020404" pitchFamily="49" charset="0"/>
                </a:rPr>
                <a:t>public class B{</a:t>
              </a:r>
            </a:p>
            <a:p>
              <a:endParaRPr lang="en-US" altLang="zh-CN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altLang="zh-CN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altLang="zh-CN" dirty="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  <a:p>
              <a:endParaRPr lang="en-US" altLang="zh-CN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  <a:cs typeface="Courier New" panose="02070309020205020404" pitchFamily="49" charset="0"/>
                </a:rPr>
                <a:t>其它定义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  <a:cs typeface="Courier New" panose="02070309020205020404" pitchFamily="49" charset="0"/>
                </a:rPr>
                <a:t>…</a:t>
              </a:r>
            </a:p>
          </p:txBody>
        </p:sp>
      </p:grpSp>
      <p:sp>
        <p:nvSpPr>
          <p:cNvPr id="11" name="对话气泡: 圆角矩形 10">
            <a:extLst>
              <a:ext uri="{FF2B5EF4-FFF2-40B4-BE49-F238E27FC236}">
                <a16:creationId xmlns:a16="http://schemas.microsoft.com/office/drawing/2014/main" id="{5BFEC02A-A538-4A79-A9B4-B5184AAFC6A5}"/>
              </a:ext>
            </a:extLst>
          </p:cNvPr>
          <p:cNvSpPr/>
          <p:nvPr/>
        </p:nvSpPr>
        <p:spPr>
          <a:xfrm>
            <a:off x="3735659" y="1298425"/>
            <a:ext cx="7370956" cy="650603"/>
          </a:xfrm>
          <a:prstGeom prst="wedgeRoundRectCallout">
            <a:avLst>
              <a:gd name="adj1" fmla="val -37266"/>
              <a:gd name="adj2" fmla="val 100208"/>
              <a:gd name="adj3" fmla="val 16667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C566874-4079-435D-ACF6-05F7E19188C5}"/>
              </a:ext>
            </a:extLst>
          </p:cNvPr>
          <p:cNvSpPr txBox="1"/>
          <p:nvPr/>
        </p:nvSpPr>
        <p:spPr>
          <a:xfrm>
            <a:off x="3735659" y="1307682"/>
            <a:ext cx="7370956" cy="5967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这二个文件里定义的所有内容都属于同一个包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hust.cs.java.ch9.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因此包是逻辑上的结构，可跨越多个物理的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.java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文件。</a:t>
            </a:r>
          </a:p>
        </p:txBody>
      </p:sp>
    </p:spTree>
    <p:extLst>
      <p:ext uri="{BB962C8B-B14F-4D97-AF65-F5344CB8AC3E}">
        <p14:creationId xmlns:p14="http://schemas.microsoft.com/office/powerpoint/2010/main" val="7147915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9.4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10270960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>
              <a:defRPr/>
            </a:pP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理解对象访问、向方法传递对象引用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555586" y="1955068"/>
            <a:ext cx="10572318" cy="467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2500">
                <a:solidFill>
                  <a:schemeClr val="tx1"/>
                </a:solidFill>
                <a:latin typeface="宋体" pitchFamily="2" charset="-122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宋体" pitchFamily="2" charset="-122"/>
                <a:ea typeface="+mn-ea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1900">
                <a:solidFill>
                  <a:schemeClr val="tx1"/>
                </a:solidFill>
                <a:latin typeface="宋体" pitchFamily="2" charset="-122"/>
                <a:ea typeface="+mn-ea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宋体" pitchFamily="2" charset="-122"/>
                <a:ea typeface="+mn-ea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+mn-ea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0" eaLnBrk="1" hangingPunct="1">
              <a:lnSpc>
                <a:spcPct val="120000"/>
              </a:lnSpc>
              <a:buClr>
                <a:srgbClr val="CC0000"/>
              </a:buClr>
              <a:defRPr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package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本质上就是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里的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namespace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，因此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120000"/>
              </a:lnSpc>
              <a:buClr>
                <a:srgbClr val="CC0000"/>
              </a:buClr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在同一个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package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里不能定义同名的标识符（类名，接口名，枚举名）。例如一个类名和一个接口名不能相同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1" hangingPunct="1">
              <a:lnSpc>
                <a:spcPct val="120000"/>
              </a:lnSpc>
              <a:buClr>
                <a:srgbClr val="CC0000"/>
              </a:buClr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如果要使用其它包里标识符，有二个办法：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120000"/>
              </a:lnSpc>
              <a:buClr>
                <a:srgbClr val="CC0000"/>
              </a:buClr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用完全限定名，例如要调用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java.util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包里的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Arrays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sort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		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java.util.Arrays.sort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(list)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120000"/>
              </a:lnSpc>
              <a:buClr>
                <a:srgbClr val="CC0000"/>
              </a:buClr>
              <a:defRPr/>
            </a:pP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package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语句后面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，先引入要使用其它包里的标识符，再使用：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09637" lvl="2" indent="0" eaLnBrk="1" hangingPunct="1">
              <a:lnSpc>
                <a:spcPct val="120000"/>
              </a:lnSpc>
              <a:buClr>
                <a:srgbClr val="CC0000"/>
              </a:buClr>
              <a:buNone/>
              <a:defRPr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import </a:t>
            </a:r>
            <a:r>
              <a:rPr lang="en-US" altLang="zh-CN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java.util.Arrays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 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或者：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import </a:t>
            </a:r>
            <a:r>
              <a:rPr lang="en-US" altLang="zh-CN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java.util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.*; </a:t>
            </a:r>
          </a:p>
          <a:p>
            <a:pPr marL="909637" lvl="2" indent="0" eaLnBrk="1" hangingPunct="1">
              <a:lnSpc>
                <a:spcPct val="120000"/>
              </a:lnSpc>
              <a:buClr>
                <a:srgbClr val="CC0000"/>
              </a:buClr>
              <a:buNone/>
              <a:defRPr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Arrays.sort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(list)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1" hangingPunct="1">
              <a:buClr>
                <a:srgbClr val="CC0000"/>
              </a:buClr>
              <a:defRPr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import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语句可以有多条，分别引入多个包里的名字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buClr>
                <a:srgbClr val="CC0000"/>
              </a:buClr>
              <a:defRPr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buClr>
                <a:srgbClr val="CC0000"/>
              </a:buClr>
              <a:defRPr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1" hangingPunct="1">
              <a:buClr>
                <a:srgbClr val="CC0000"/>
              </a:buClr>
              <a:defRPr/>
            </a:pPr>
            <a:endParaRPr kumimoji="0" lang="zh-CN" altLang="en-US" sz="250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2C7CE35-8A48-475E-904D-C3A4D2412ABE}"/>
              </a:ext>
            </a:extLst>
          </p:cNvPr>
          <p:cNvSpPr txBox="1"/>
          <p:nvPr/>
        </p:nvSpPr>
        <p:spPr>
          <a:xfrm>
            <a:off x="861669" y="1298425"/>
            <a:ext cx="2430966" cy="477054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5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包（</a:t>
            </a:r>
            <a:r>
              <a:rPr lang="en-US" altLang="zh-CN" sz="25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package</a:t>
            </a:r>
            <a:r>
              <a:rPr lang="zh-CN" altLang="en-US" sz="25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1305873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9.4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10270960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>
              <a:defRPr/>
            </a:pP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理解对象访问、向方法传递对象引用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237439" y="1955068"/>
            <a:ext cx="11364665" cy="467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2500">
                <a:solidFill>
                  <a:schemeClr val="tx1"/>
                </a:solidFill>
                <a:latin typeface="宋体" pitchFamily="2" charset="-122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宋体" pitchFamily="2" charset="-122"/>
                <a:ea typeface="+mn-ea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1900">
                <a:solidFill>
                  <a:schemeClr val="tx1"/>
                </a:solidFill>
                <a:latin typeface="宋体" pitchFamily="2" charset="-122"/>
                <a:ea typeface="+mn-ea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宋体" pitchFamily="2" charset="-122"/>
                <a:ea typeface="+mn-ea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+mn-ea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buClr>
                <a:srgbClr val="CC0000"/>
              </a:buClr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使用二种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import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的区别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120000"/>
              </a:lnSpc>
              <a:buClr>
                <a:srgbClr val="CC0000"/>
              </a:buClr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单类型导入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(single type import)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：导入包里一个具体的标识符，如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09637" lvl="2" indent="0" eaLnBrk="1" hangingPunct="1">
              <a:lnSpc>
                <a:spcPct val="120000"/>
              </a:lnSpc>
              <a:buClr>
                <a:srgbClr val="CC0000"/>
              </a:buClr>
              <a:buNone/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import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java.util.Arrays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lvl="1" eaLnBrk="1" hangingPunct="1">
              <a:lnSpc>
                <a:spcPct val="120000"/>
              </a:lnSpc>
              <a:buClr>
                <a:srgbClr val="CC0000"/>
              </a:buClr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按需类型导入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(type import on demand)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：并非导入一个包里的所有类，只是按需导入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71487" lvl="1" indent="0" eaLnBrk="1" hangingPunct="1">
              <a:lnSpc>
                <a:spcPct val="120000"/>
              </a:lnSpc>
              <a:buClr>
                <a:srgbClr val="CC0000"/>
              </a:buClr>
              <a:buNone/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import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java.util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eaLnBrk="1" hangingPunct="1">
              <a:lnSpc>
                <a:spcPct val="120000"/>
              </a:lnSpc>
              <a:buClr>
                <a:srgbClr val="CC0000"/>
              </a:buClr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这二种导入的区别类似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里二种使用名字空间方式的区别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120000"/>
              </a:lnSpc>
              <a:buClr>
                <a:srgbClr val="CC0000"/>
              </a:buClr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单类型导入：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把导入的标识符引入到当前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.java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文件，因此当前文件里不能定义同名的标识符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，类似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里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using nm::id;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把名字空间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nm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的名字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引入到当前代码处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120000"/>
              </a:lnSpc>
              <a:buClr>
                <a:srgbClr val="CC0000"/>
              </a:buClr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按需导入：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不是把包里的标识符都引入到当前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.java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，只是使包里名字都可见，使得我们要使用引入包里的名字时可以不用使用完全限定名，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因此在当前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.java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文件里可以定义与引入包里同名的标识符。但二义性只有当名字被使用时才被检测到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。类似于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里的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using nm;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1" hangingPunct="1">
              <a:buClr>
                <a:srgbClr val="CC0000"/>
              </a:buClr>
              <a:defRPr/>
            </a:pPr>
            <a:endParaRPr kumimoji="0" lang="zh-CN" altLang="en-US" sz="250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2C7CE35-8A48-475E-904D-C3A4D2412ABE}"/>
              </a:ext>
            </a:extLst>
          </p:cNvPr>
          <p:cNvSpPr txBox="1"/>
          <p:nvPr/>
        </p:nvSpPr>
        <p:spPr>
          <a:xfrm>
            <a:off x="861669" y="1298425"/>
            <a:ext cx="2430966" cy="477054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5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包（</a:t>
            </a:r>
            <a:r>
              <a:rPr lang="en-US" altLang="zh-CN" sz="25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package</a:t>
            </a:r>
            <a:r>
              <a:rPr lang="zh-CN" altLang="en-US" sz="25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626354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9.4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10270960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>
              <a:defRPr/>
            </a:pP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理解对象访问、向方法传递对象引用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2C7CE35-8A48-475E-904D-C3A4D2412ABE}"/>
              </a:ext>
            </a:extLst>
          </p:cNvPr>
          <p:cNvSpPr txBox="1"/>
          <p:nvPr/>
        </p:nvSpPr>
        <p:spPr>
          <a:xfrm>
            <a:off x="861669" y="1298425"/>
            <a:ext cx="2430966" cy="477054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5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包（</a:t>
            </a:r>
            <a:r>
              <a:rPr lang="en-US" altLang="zh-CN" sz="25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package</a:t>
            </a:r>
            <a:r>
              <a:rPr lang="zh-CN" altLang="en-US" sz="25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6C39E6A-5AF9-4A52-9386-71B23E47EDE0}"/>
              </a:ext>
            </a:extLst>
          </p:cNvPr>
          <p:cNvSpPr/>
          <p:nvPr/>
        </p:nvSpPr>
        <p:spPr>
          <a:xfrm>
            <a:off x="110128" y="1886043"/>
            <a:ext cx="3241288" cy="13234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2225"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package p1;</a:t>
            </a:r>
          </a:p>
          <a:p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A {</a:t>
            </a:r>
          </a:p>
          <a:p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770D819-52DE-45B5-8EDE-2203537272D4}"/>
              </a:ext>
            </a:extLst>
          </p:cNvPr>
          <p:cNvSpPr/>
          <p:nvPr/>
        </p:nvSpPr>
        <p:spPr>
          <a:xfrm>
            <a:off x="110128" y="3353279"/>
            <a:ext cx="4559208" cy="255454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package p2;</a:t>
            </a:r>
          </a:p>
          <a:p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单类型导入，把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p1.A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引入到当前域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import p1.A;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这个时候当前文件里不能定义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，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下面语句编译报错</a:t>
            </a:r>
          </a:p>
          <a:p>
            <a:r>
              <a:rPr lang="en-US" altLang="zh-CN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A {</a:t>
            </a:r>
          </a:p>
          <a:p>
            <a:endParaRPr lang="en-US" altLang="zh-CN" sz="16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CN" altLang="en-US" sz="16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1ACC02F-2358-4317-9045-F7FAD76CD112}"/>
              </a:ext>
            </a:extLst>
          </p:cNvPr>
          <p:cNvSpPr/>
          <p:nvPr/>
        </p:nvSpPr>
        <p:spPr>
          <a:xfrm>
            <a:off x="4824761" y="1204734"/>
            <a:ext cx="7254085" cy="378565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package p2;</a:t>
            </a:r>
          </a:p>
          <a:p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import p1.*;  //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按需导入，没有马上把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p1.A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引入到当前域</a:t>
            </a:r>
          </a:p>
          <a:p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因此当前文件里可以定义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A {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static void main(String[] args){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A a1 = new A();     //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这时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是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p2.A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System.out.println(a1 instanceof p2.A); //true</a:t>
            </a:r>
          </a:p>
          <a:p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//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当前域已经定义了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，因此要想使用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package p1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里的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，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//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只能用完全限定名</a:t>
            </a: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p1.A a2 = new p1.A();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A55EBCD-A0BD-4A76-9B28-4368068297BF}"/>
              </a:ext>
            </a:extLst>
          </p:cNvPr>
          <p:cNvSpPr txBox="1"/>
          <p:nvPr/>
        </p:nvSpPr>
        <p:spPr>
          <a:xfrm>
            <a:off x="5263376" y="5653266"/>
            <a:ext cx="5032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如果出现了名字冲突，要用完全限定名消除冲突</a:t>
            </a:r>
          </a:p>
        </p:txBody>
      </p:sp>
    </p:spTree>
    <p:extLst>
      <p:ext uri="{BB962C8B-B14F-4D97-AF65-F5344CB8AC3E}">
        <p14:creationId xmlns:p14="http://schemas.microsoft.com/office/powerpoint/2010/main" val="23269161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9.4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10270960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>
              <a:defRPr/>
            </a:pP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理解对象访问、向方法传递对象引用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2C7CE35-8A48-475E-904D-C3A4D2412ABE}"/>
              </a:ext>
            </a:extLst>
          </p:cNvPr>
          <p:cNvSpPr txBox="1"/>
          <p:nvPr/>
        </p:nvSpPr>
        <p:spPr>
          <a:xfrm>
            <a:off x="861669" y="1298425"/>
            <a:ext cx="2430966" cy="477054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5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包（</a:t>
            </a:r>
            <a:r>
              <a:rPr lang="en-US" altLang="zh-CN" sz="25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package</a:t>
            </a:r>
            <a:r>
              <a:rPr lang="zh-CN" altLang="en-US" sz="25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6C39E6A-5AF9-4A52-9386-71B23E47EDE0}"/>
              </a:ext>
            </a:extLst>
          </p:cNvPr>
          <p:cNvSpPr/>
          <p:nvPr/>
        </p:nvSpPr>
        <p:spPr>
          <a:xfrm>
            <a:off x="110128" y="1886043"/>
            <a:ext cx="3241288" cy="13234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2225"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package p1;</a:t>
            </a:r>
          </a:p>
          <a:p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A {</a:t>
            </a:r>
          </a:p>
          <a:p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770D819-52DE-45B5-8EDE-2203537272D4}"/>
              </a:ext>
            </a:extLst>
          </p:cNvPr>
          <p:cNvSpPr/>
          <p:nvPr/>
        </p:nvSpPr>
        <p:spPr>
          <a:xfrm>
            <a:off x="3546089" y="4499104"/>
            <a:ext cx="8532758" cy="230832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package p3;</a:t>
            </a:r>
          </a:p>
          <a:p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import p1.A;</a:t>
            </a:r>
          </a:p>
          <a:p>
            <a:r>
              <a:rPr lang="en-US" altLang="zh-CN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p2.A;  //</a:t>
            </a:r>
            <a:r>
              <a:rPr lang="zh-CN" alt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报错，</a:t>
            </a:r>
            <a:r>
              <a:rPr lang="en-US" altLang="zh-CN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p1.A is already defined in a single type import</a:t>
            </a:r>
          </a:p>
          <a:p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B {</a:t>
            </a:r>
          </a:p>
          <a:p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CN" altLang="en-US" sz="16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1ACC02F-2358-4317-9045-F7FAD76CD112}"/>
              </a:ext>
            </a:extLst>
          </p:cNvPr>
          <p:cNvSpPr/>
          <p:nvPr/>
        </p:nvSpPr>
        <p:spPr>
          <a:xfrm>
            <a:off x="3546089" y="1204734"/>
            <a:ext cx="8532758" cy="304698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package p3;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可以按需导入，没有马上把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p1.A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，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p2.A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引入到当前域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因此下面二个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不会保错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import p1.*;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import p2.*;</a:t>
            </a:r>
          </a:p>
          <a:p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B {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当名字被使用时二义性才被检测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 </a:t>
            </a:r>
            <a:r>
              <a:rPr lang="en-US" altLang="zh-CN" sz="16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zh-CN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//</a:t>
            </a:r>
            <a:r>
              <a:rPr lang="zh-CN" alt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报错，</a:t>
            </a:r>
            <a:r>
              <a:rPr lang="en-US" altLang="zh-CN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Reference to A is a ambiguous, p1.A and p2.A match; 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p1.A a1; //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这时只能用完全限定名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p2.A a2;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F45993C-FE2B-4277-828D-935562FA137F}"/>
              </a:ext>
            </a:extLst>
          </p:cNvPr>
          <p:cNvSpPr/>
          <p:nvPr/>
        </p:nvSpPr>
        <p:spPr>
          <a:xfrm>
            <a:off x="110128" y="3320046"/>
            <a:ext cx="3241288" cy="13234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2225"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package p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A {</a:t>
            </a:r>
          </a:p>
          <a:p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07134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9.1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类和对象的</a:t>
            </a:r>
            <a:r>
              <a:rPr lang="en-US" altLang="zh-CN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UML</a:t>
            </a: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表示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566738" y="1341438"/>
            <a:ext cx="10829808" cy="4878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2500">
                <a:solidFill>
                  <a:schemeClr val="tx1"/>
                </a:solidFill>
                <a:latin typeface="宋体" pitchFamily="2" charset="-122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宋体" pitchFamily="2" charset="-122"/>
                <a:ea typeface="+mn-ea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1900">
                <a:solidFill>
                  <a:schemeClr val="tx1"/>
                </a:solidFill>
                <a:latin typeface="宋体" pitchFamily="2" charset="-122"/>
                <a:ea typeface="+mn-ea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宋体" pitchFamily="2" charset="-122"/>
                <a:ea typeface="+mn-ea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+mn-ea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120000"/>
              </a:lnSpc>
              <a:buClr>
                <a:srgbClr val="CC0000"/>
              </a:buClr>
            </a:pPr>
            <a:r>
              <a:rPr lang="en-US" altLang="zh-CN" u="sng" kern="0" dirty="0">
                <a:solidFill>
                  <a:srgbClr val="000000"/>
                </a:solidFill>
              </a:rPr>
              <a:t>C</a:t>
            </a:r>
            <a:r>
              <a:rPr lang="zh-CN" altLang="en-US" u="sng" kern="0" dirty="0">
                <a:solidFill>
                  <a:srgbClr val="000000"/>
                </a:solidFill>
              </a:rPr>
              <a:t>面向过程</a:t>
            </a:r>
            <a:r>
              <a:rPr lang="en-US" altLang="zh-CN" u="sng" kern="0" dirty="0">
                <a:solidFill>
                  <a:srgbClr val="000000"/>
                </a:solidFill>
              </a:rPr>
              <a:t>(</a:t>
            </a:r>
            <a:r>
              <a:rPr lang="zh-CN" altLang="en-US" u="sng" kern="0" dirty="0">
                <a:solidFill>
                  <a:srgbClr val="000000"/>
                </a:solidFill>
              </a:rPr>
              <a:t>或函数</a:t>
            </a:r>
            <a:r>
              <a:rPr lang="en-US" altLang="zh-CN" u="sng" kern="0" dirty="0">
                <a:solidFill>
                  <a:srgbClr val="000000"/>
                </a:solidFill>
              </a:rPr>
              <a:t>)</a:t>
            </a:r>
            <a:r>
              <a:rPr lang="zh-CN" altLang="en-US" u="sng" kern="0" dirty="0">
                <a:solidFill>
                  <a:srgbClr val="000000"/>
                </a:solidFill>
              </a:rPr>
              <a:t>设计，而</a:t>
            </a:r>
            <a:r>
              <a:rPr lang="en-US" altLang="zh-CN" u="sng" kern="0" dirty="0">
                <a:solidFill>
                  <a:srgbClr val="000000"/>
                </a:solidFill>
              </a:rPr>
              <a:t>Java</a:t>
            </a:r>
            <a:r>
              <a:rPr lang="zh-CN" altLang="en-US" u="sng" kern="0" dirty="0">
                <a:solidFill>
                  <a:srgbClr val="000000"/>
                </a:solidFill>
              </a:rPr>
              <a:t>面向对象设计。</a:t>
            </a:r>
            <a:endParaRPr lang="en-US" altLang="zh-CN" u="sng" kern="0" dirty="0">
              <a:solidFill>
                <a:srgbClr val="000000"/>
              </a:solidFill>
            </a:endParaRPr>
          </a:p>
          <a:p>
            <a:pPr eaLnBrk="1" hangingPunct="1">
              <a:lnSpc>
                <a:spcPct val="120000"/>
              </a:lnSpc>
              <a:buClr>
                <a:srgbClr val="CC0000"/>
              </a:buClr>
            </a:pPr>
            <a:r>
              <a:rPr lang="zh-CN" altLang="en-US" u="sng" kern="0" dirty="0">
                <a:solidFill>
                  <a:srgbClr val="000000"/>
                </a:solidFill>
              </a:rPr>
              <a:t>对象</a:t>
            </a:r>
            <a:r>
              <a:rPr lang="en-US" altLang="zh-CN" kern="0" dirty="0">
                <a:solidFill>
                  <a:srgbClr val="000000"/>
                </a:solidFill>
              </a:rPr>
              <a:t>(object)</a:t>
            </a:r>
            <a:r>
              <a:rPr lang="zh-CN" altLang="en-US" kern="0" dirty="0">
                <a:solidFill>
                  <a:srgbClr val="000000"/>
                </a:solidFill>
              </a:rPr>
              <a:t>是现实世界中可识别</a:t>
            </a:r>
            <a:r>
              <a:rPr lang="en-US" altLang="zh-CN" kern="0" dirty="0">
                <a:solidFill>
                  <a:srgbClr val="000000"/>
                </a:solidFill>
              </a:rPr>
              <a:t>(</a:t>
            </a:r>
            <a:r>
              <a:rPr lang="zh-CN" altLang="en-US" kern="0" dirty="0">
                <a:solidFill>
                  <a:srgbClr val="000000"/>
                </a:solidFill>
              </a:rPr>
              <a:t>不一定可见</a:t>
            </a:r>
            <a:r>
              <a:rPr lang="en-US" altLang="zh-CN" kern="0" dirty="0">
                <a:solidFill>
                  <a:srgbClr val="000000"/>
                </a:solidFill>
              </a:rPr>
              <a:t>)</a:t>
            </a:r>
            <a:r>
              <a:rPr lang="zh-CN" altLang="en-US" kern="0" dirty="0">
                <a:solidFill>
                  <a:srgbClr val="000000"/>
                </a:solidFill>
              </a:rPr>
              <a:t>的实体，对象具有状态和行为。其</a:t>
            </a:r>
            <a:r>
              <a:rPr lang="zh-CN" altLang="en-US" kern="0" dirty="0">
                <a:solidFill>
                  <a:srgbClr val="FF0000"/>
                </a:solidFill>
              </a:rPr>
              <a:t>状态</a:t>
            </a:r>
            <a:r>
              <a:rPr lang="zh-CN" altLang="en-US" kern="0" dirty="0">
                <a:solidFill>
                  <a:srgbClr val="000000"/>
                </a:solidFill>
              </a:rPr>
              <a:t>是其属性的当前值，其</a:t>
            </a:r>
            <a:r>
              <a:rPr lang="zh-CN" altLang="en-US" kern="0" dirty="0">
                <a:solidFill>
                  <a:srgbClr val="FF0000"/>
                </a:solidFill>
              </a:rPr>
              <a:t>行为</a:t>
            </a:r>
            <a:r>
              <a:rPr lang="zh-CN" altLang="en-US" kern="0" dirty="0">
                <a:solidFill>
                  <a:srgbClr val="000000"/>
                </a:solidFill>
              </a:rPr>
              <a:t>是一系列方法，这些方法可改变对象的状态。对象：学生、按钮、政府等。</a:t>
            </a:r>
          </a:p>
          <a:p>
            <a:pPr eaLnBrk="1" hangingPunct="1">
              <a:lnSpc>
                <a:spcPct val="120000"/>
              </a:lnSpc>
              <a:buClr>
                <a:srgbClr val="CC0000"/>
              </a:buClr>
            </a:pPr>
            <a:endParaRPr lang="zh-CN" altLang="en-US" kern="0" dirty="0">
              <a:solidFill>
                <a:srgbClr val="000000"/>
              </a:solidFill>
            </a:endParaRPr>
          </a:p>
          <a:p>
            <a:pPr eaLnBrk="1" hangingPunct="1">
              <a:lnSpc>
                <a:spcPct val="120000"/>
              </a:lnSpc>
              <a:buClr>
                <a:srgbClr val="CC0000"/>
              </a:buClr>
            </a:pPr>
            <a:endParaRPr lang="zh-CN" altLang="en-US" kern="0" dirty="0">
              <a:solidFill>
                <a:srgbClr val="000000"/>
              </a:solidFill>
            </a:endParaRPr>
          </a:p>
          <a:p>
            <a:pPr eaLnBrk="1" hangingPunct="1">
              <a:lnSpc>
                <a:spcPct val="120000"/>
              </a:lnSpc>
              <a:buClr>
                <a:srgbClr val="CC0000"/>
              </a:buClr>
            </a:pPr>
            <a:endParaRPr lang="zh-CN" altLang="en-US" kern="0" dirty="0">
              <a:solidFill>
                <a:srgbClr val="000000"/>
              </a:solidFill>
            </a:endParaRPr>
          </a:p>
          <a:p>
            <a:pPr eaLnBrk="1" hangingPunct="1">
              <a:lnSpc>
                <a:spcPct val="120000"/>
              </a:lnSpc>
              <a:buClr>
                <a:srgbClr val="CC0000"/>
              </a:buClr>
            </a:pPr>
            <a:endParaRPr lang="zh-CN" altLang="en-US" kern="0" dirty="0">
              <a:solidFill>
                <a:srgbClr val="000000"/>
              </a:solidFill>
            </a:endParaRPr>
          </a:p>
        </p:txBody>
      </p:sp>
      <p:grpSp>
        <p:nvGrpSpPr>
          <p:cNvPr id="6" name="组合 5"/>
          <p:cNvGrpSpPr>
            <a:grpSpLocks/>
          </p:cNvGrpSpPr>
          <p:nvPr/>
        </p:nvGrpSpPr>
        <p:grpSpPr bwMode="auto">
          <a:xfrm>
            <a:off x="1830348" y="3484915"/>
            <a:ext cx="3735388" cy="1800225"/>
            <a:chOff x="927100" y="2393950"/>
            <a:chExt cx="3735388" cy="1800225"/>
          </a:xfrm>
        </p:grpSpPr>
        <p:grpSp>
          <p:nvGrpSpPr>
            <p:cNvPr id="7" name="Group 105"/>
            <p:cNvGrpSpPr>
              <a:grpSpLocks/>
            </p:cNvGrpSpPr>
            <p:nvPr/>
          </p:nvGrpSpPr>
          <p:grpSpPr bwMode="auto">
            <a:xfrm>
              <a:off x="1962150" y="2393950"/>
              <a:ext cx="1800225" cy="1800225"/>
              <a:chOff x="1236" y="1593"/>
              <a:chExt cx="1134" cy="1134"/>
            </a:xfrm>
          </p:grpSpPr>
          <p:sp>
            <p:nvSpPr>
              <p:cNvPr id="16" name="Oval 8"/>
              <p:cNvSpPr>
                <a:spLocks noChangeArrowheads="1"/>
              </p:cNvSpPr>
              <p:nvPr/>
            </p:nvSpPr>
            <p:spPr bwMode="auto">
              <a:xfrm>
                <a:off x="1236" y="1593"/>
                <a:ext cx="1134" cy="1134"/>
              </a:xfrm>
              <a:prstGeom prst="ellipse">
                <a:avLst/>
              </a:prstGeom>
              <a:solidFill>
                <a:srgbClr val="DDDDDD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o"/>
                  <a:defRPr sz="25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n"/>
                  <a:defRPr sz="22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o"/>
                  <a:defRPr sz="19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5000"/>
                  </a:spcBef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endParaRPr lang="zh-CN" altLang="en-US" sz="1600" ker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" name="Oval 9"/>
              <p:cNvSpPr>
                <a:spLocks noChangeArrowheads="1"/>
              </p:cNvSpPr>
              <p:nvPr/>
            </p:nvSpPr>
            <p:spPr bwMode="auto">
              <a:xfrm>
                <a:off x="1518" y="1874"/>
                <a:ext cx="567" cy="567"/>
              </a:xfrm>
              <a:prstGeom prst="ellipse">
                <a:avLst/>
              </a:prstGeom>
              <a:solidFill>
                <a:srgbClr val="FFFFFF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DDDDDD"/>
                </a:outerShdw>
              </a:effec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o"/>
                  <a:defRPr sz="25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n"/>
                  <a:defRPr sz="22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o"/>
                  <a:defRPr sz="19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5000"/>
                  </a:spcBef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endParaRPr lang="zh-CN" altLang="en-US" sz="1600" kern="0">
                  <a:solidFill>
                    <a:srgbClr val="000000"/>
                  </a:solidFill>
                </a:endParaRPr>
              </a:p>
            </p:txBody>
          </p:sp>
          <p:cxnSp>
            <p:nvCxnSpPr>
              <p:cNvPr id="18" name="AutoShape 10"/>
              <p:cNvCxnSpPr>
                <a:cxnSpLocks noChangeShapeType="1"/>
                <a:stCxn id="17" idx="1"/>
                <a:endCxn id="16" idx="1"/>
              </p:cNvCxnSpPr>
              <p:nvPr/>
            </p:nvCxnSpPr>
            <p:spPr bwMode="auto">
              <a:xfrm flipH="1" flipV="1">
                <a:off x="1402" y="1759"/>
                <a:ext cx="199" cy="198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DDDDDD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9" name="AutoShape 11"/>
              <p:cNvCxnSpPr>
                <a:cxnSpLocks noChangeShapeType="1"/>
                <a:stCxn id="17" idx="7"/>
                <a:endCxn id="16" idx="7"/>
              </p:cNvCxnSpPr>
              <p:nvPr/>
            </p:nvCxnSpPr>
            <p:spPr bwMode="auto">
              <a:xfrm flipV="1">
                <a:off x="2002" y="1759"/>
                <a:ext cx="202" cy="198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DDDDDD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0" name="AutoShape 12"/>
              <p:cNvCxnSpPr>
                <a:cxnSpLocks noChangeShapeType="1"/>
                <a:stCxn id="17" idx="3"/>
                <a:endCxn id="16" idx="3"/>
              </p:cNvCxnSpPr>
              <p:nvPr/>
            </p:nvCxnSpPr>
            <p:spPr bwMode="auto">
              <a:xfrm flipH="1">
                <a:off x="1402" y="2358"/>
                <a:ext cx="199" cy="203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DDDDDD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1" name="AutoShape 13"/>
              <p:cNvCxnSpPr>
                <a:cxnSpLocks noChangeShapeType="1"/>
                <a:stCxn id="17" idx="5"/>
                <a:endCxn id="16" idx="5"/>
              </p:cNvCxnSpPr>
              <p:nvPr/>
            </p:nvCxnSpPr>
            <p:spPr bwMode="auto">
              <a:xfrm>
                <a:off x="2002" y="2358"/>
                <a:ext cx="202" cy="203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DDDDDD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2" name="Rectangle 14"/>
              <p:cNvSpPr>
                <a:spLocks noChangeArrowheads="1"/>
              </p:cNvSpPr>
              <p:nvPr/>
            </p:nvSpPr>
            <p:spPr bwMode="auto">
              <a:xfrm>
                <a:off x="1683" y="1956"/>
                <a:ext cx="91" cy="91"/>
              </a:xfrm>
              <a:prstGeom prst="rect">
                <a:avLst/>
              </a:prstGeom>
              <a:solidFill>
                <a:srgbClr val="FF66CC"/>
              </a:solidFill>
              <a:ln w="9525" algn="ctr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DDDDDD"/>
                </a:outerShdw>
              </a:effec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o"/>
                  <a:defRPr sz="25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n"/>
                  <a:defRPr sz="22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o"/>
                  <a:defRPr sz="19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5000"/>
                  </a:spcBef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endParaRPr lang="zh-CN" altLang="en-US" sz="1600" ker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" name="AutoShape 15"/>
              <p:cNvSpPr>
                <a:spLocks noChangeArrowheads="1"/>
              </p:cNvSpPr>
              <p:nvPr/>
            </p:nvSpPr>
            <p:spPr bwMode="auto">
              <a:xfrm>
                <a:off x="1849" y="1956"/>
                <a:ext cx="91" cy="91"/>
              </a:xfrm>
              <a:prstGeom prst="diamond">
                <a:avLst/>
              </a:prstGeom>
              <a:solidFill>
                <a:srgbClr val="FF6600"/>
              </a:solidFill>
              <a:ln w="9525" algn="ctr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DDDDDD"/>
                </a:outerShdw>
              </a:effec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o"/>
                  <a:defRPr sz="25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n"/>
                  <a:defRPr sz="22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o"/>
                  <a:defRPr sz="19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5000"/>
                  </a:spcBef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endParaRPr lang="zh-CN" altLang="en-US" sz="1600" ker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" name="AutoShape 16"/>
              <p:cNvSpPr>
                <a:spLocks noChangeArrowheads="1"/>
              </p:cNvSpPr>
              <p:nvPr/>
            </p:nvSpPr>
            <p:spPr bwMode="auto">
              <a:xfrm>
                <a:off x="1598" y="2103"/>
                <a:ext cx="91" cy="91"/>
              </a:xfrm>
              <a:prstGeom prst="triangle">
                <a:avLst>
                  <a:gd name="adj" fmla="val 50000"/>
                </a:avLst>
              </a:prstGeom>
              <a:solidFill>
                <a:srgbClr val="CC0000"/>
              </a:solidFill>
              <a:ln w="9525" algn="ctr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DDDDDD"/>
                </a:outerShdw>
              </a:effec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o"/>
                  <a:defRPr sz="25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n"/>
                  <a:defRPr sz="22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o"/>
                  <a:defRPr sz="19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5000"/>
                  </a:spcBef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endParaRPr lang="zh-CN" altLang="en-US" sz="1600" ker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6" name="AutoShape 17"/>
              <p:cNvSpPr>
                <a:spLocks noChangeArrowheads="1"/>
              </p:cNvSpPr>
              <p:nvPr/>
            </p:nvSpPr>
            <p:spPr bwMode="auto">
              <a:xfrm>
                <a:off x="1680" y="2273"/>
                <a:ext cx="91" cy="91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CCFF33"/>
              </a:solidFill>
              <a:ln w="9525" algn="ctr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DDDDDD"/>
                </a:outerShdw>
              </a:effec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o"/>
                  <a:defRPr sz="25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n"/>
                  <a:defRPr sz="22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o"/>
                  <a:defRPr sz="19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5000"/>
                  </a:spcBef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endParaRPr lang="zh-CN" altLang="en-US" sz="1600" ker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7" name="AutoShape 18"/>
              <p:cNvSpPr>
                <a:spLocks noChangeArrowheads="1"/>
              </p:cNvSpPr>
              <p:nvPr/>
            </p:nvSpPr>
            <p:spPr bwMode="auto">
              <a:xfrm>
                <a:off x="1916" y="2103"/>
                <a:ext cx="91" cy="91"/>
              </a:xfrm>
              <a:custGeom>
                <a:avLst/>
                <a:gdLst>
                  <a:gd name="T0" fmla="*/ 0 w 10000"/>
                  <a:gd name="T1" fmla="*/ 0 h 10000"/>
                  <a:gd name="T2" fmla="*/ 0 w 10000"/>
                  <a:gd name="T3" fmla="*/ 0 h 10000"/>
                  <a:gd name="T4" fmla="*/ 0 w 10000"/>
                  <a:gd name="T5" fmla="*/ 0 h 10000"/>
                  <a:gd name="T6" fmla="*/ 0 w 10000"/>
                  <a:gd name="T7" fmla="*/ 0 h 10000"/>
                  <a:gd name="T8" fmla="*/ 0 w 10000"/>
                  <a:gd name="T9" fmla="*/ 0 h 10000"/>
                  <a:gd name="T10" fmla="*/ 0 w 10000"/>
                  <a:gd name="T11" fmla="*/ 0 h 10000"/>
                  <a:gd name="T12" fmla="*/ 0 w 10000"/>
                  <a:gd name="T13" fmla="*/ 0 h 10000"/>
                  <a:gd name="T14" fmla="*/ 0 w 10000"/>
                  <a:gd name="T15" fmla="*/ 0 h 10000"/>
                  <a:gd name="T16" fmla="*/ 0 w 10000"/>
                  <a:gd name="T17" fmla="*/ 0 h 10000"/>
                  <a:gd name="T18" fmla="*/ 0 w 10000"/>
                  <a:gd name="T19" fmla="*/ 0 h 10000"/>
                  <a:gd name="T20" fmla="*/ 0 w 10000"/>
                  <a:gd name="T21" fmla="*/ 0 h 1000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0000" h="10000">
                    <a:moveTo>
                      <a:pt x="0" y="3846"/>
                    </a:moveTo>
                    <a:lnTo>
                      <a:pt x="3846" y="3846"/>
                    </a:lnTo>
                    <a:lnTo>
                      <a:pt x="5055" y="0"/>
                    </a:lnTo>
                    <a:lnTo>
                      <a:pt x="6154" y="3846"/>
                    </a:lnTo>
                    <a:lnTo>
                      <a:pt x="10000" y="3846"/>
                    </a:lnTo>
                    <a:lnTo>
                      <a:pt x="6923" y="6154"/>
                    </a:lnTo>
                    <a:lnTo>
                      <a:pt x="8132" y="10000"/>
                    </a:lnTo>
                    <a:lnTo>
                      <a:pt x="5055" y="7692"/>
                    </a:lnTo>
                    <a:lnTo>
                      <a:pt x="1868" y="10000"/>
                    </a:lnTo>
                    <a:lnTo>
                      <a:pt x="3077" y="6154"/>
                    </a:lnTo>
                    <a:lnTo>
                      <a:pt x="0" y="3846"/>
                    </a:lnTo>
                    <a:close/>
                  </a:path>
                </a:pathLst>
              </a:custGeom>
              <a:solidFill>
                <a:srgbClr val="003366"/>
              </a:solidFill>
              <a:ln w="9525" algn="ctr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DDDDDD"/>
                </a:outerShdw>
              </a:effec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600" kern="0">
                  <a:solidFill>
                    <a:srgbClr val="000000"/>
                  </a:solidFill>
                  <a:latin typeface="宋体" pitchFamily="2" charset="-122"/>
                </a:endParaRPr>
              </a:p>
            </p:txBody>
          </p:sp>
          <p:sp>
            <p:nvSpPr>
              <p:cNvPr id="28" name="AutoShape 19"/>
              <p:cNvSpPr>
                <a:spLocks noChangeArrowheads="1"/>
              </p:cNvSpPr>
              <p:nvPr/>
            </p:nvSpPr>
            <p:spPr bwMode="auto">
              <a:xfrm>
                <a:off x="1765" y="2103"/>
                <a:ext cx="91" cy="91"/>
              </a:xfrm>
              <a:prstGeom prst="star4">
                <a:avLst>
                  <a:gd name="adj" fmla="val 12500"/>
                </a:avLst>
              </a:prstGeom>
              <a:solidFill>
                <a:srgbClr val="66FF66"/>
              </a:solidFill>
              <a:ln w="9525" algn="ctr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DDDDDD"/>
                </a:outerShdw>
              </a:effec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o"/>
                  <a:defRPr sz="25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n"/>
                  <a:defRPr sz="22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o"/>
                  <a:defRPr sz="19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5000"/>
                  </a:spcBef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endParaRPr lang="zh-CN" altLang="en-US" sz="1600" ker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9" name="Oval 20"/>
              <p:cNvSpPr>
                <a:spLocks noChangeArrowheads="1"/>
              </p:cNvSpPr>
              <p:nvPr/>
            </p:nvSpPr>
            <p:spPr bwMode="auto">
              <a:xfrm>
                <a:off x="1850" y="2273"/>
                <a:ext cx="91" cy="91"/>
              </a:xfrm>
              <a:prstGeom prst="ellipse">
                <a:avLst/>
              </a:prstGeom>
              <a:solidFill>
                <a:srgbClr val="FFCC66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DDDDDD"/>
                </a:outerShdw>
              </a:effec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o"/>
                  <a:defRPr sz="25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n"/>
                  <a:defRPr sz="22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o"/>
                  <a:defRPr sz="19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5000"/>
                  </a:spcBef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endParaRPr lang="zh-CN" altLang="en-US" sz="1600" kern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8" name="Text Box 23"/>
            <p:cNvSpPr txBox="1">
              <a:spLocks noChangeArrowheads="1"/>
            </p:cNvSpPr>
            <p:nvPr/>
          </p:nvSpPr>
          <p:spPr bwMode="auto">
            <a:xfrm>
              <a:off x="3868738" y="3027363"/>
              <a:ext cx="793750" cy="581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5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2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19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zh-CN" altLang="en-US" sz="1600" kern="0">
                  <a:solidFill>
                    <a:srgbClr val="000000"/>
                  </a:solidFill>
                </a:rPr>
                <a:t>状态</a:t>
              </a:r>
            </a:p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1600" kern="0">
                  <a:solidFill>
                    <a:srgbClr val="000000"/>
                  </a:solidFill>
                </a:rPr>
                <a:t>(</a:t>
              </a:r>
              <a:r>
                <a:rPr lang="zh-CN" altLang="en-US" sz="1600" kern="0">
                  <a:solidFill>
                    <a:srgbClr val="000000"/>
                  </a:solidFill>
                </a:rPr>
                <a:t>变量</a:t>
              </a:r>
              <a:r>
                <a:rPr lang="en-US" altLang="zh-CN" sz="1600" kern="0">
                  <a:solidFill>
                    <a:srgbClr val="000000"/>
                  </a:solidFill>
                </a:rPr>
                <a:t>)</a:t>
              </a:r>
            </a:p>
          </p:txBody>
        </p:sp>
        <p:sp>
          <p:nvSpPr>
            <p:cNvPr id="9" name="Text Box 24"/>
            <p:cNvSpPr txBox="1">
              <a:spLocks noChangeArrowheads="1"/>
            </p:cNvSpPr>
            <p:nvPr/>
          </p:nvSpPr>
          <p:spPr bwMode="auto">
            <a:xfrm>
              <a:off x="927100" y="3027363"/>
              <a:ext cx="793750" cy="581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5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2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19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zh-CN" altLang="en-US" sz="1600" kern="0">
                  <a:solidFill>
                    <a:srgbClr val="000000"/>
                  </a:solidFill>
                </a:rPr>
                <a:t>行为</a:t>
              </a:r>
            </a:p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zh-CN" sz="1600" kern="0">
                  <a:solidFill>
                    <a:srgbClr val="000000"/>
                  </a:solidFill>
                </a:rPr>
                <a:t>(</a:t>
              </a:r>
              <a:r>
                <a:rPr lang="zh-CN" altLang="en-US" sz="1600" kern="0">
                  <a:solidFill>
                    <a:srgbClr val="000000"/>
                  </a:solidFill>
                </a:rPr>
                <a:t>方法</a:t>
              </a:r>
              <a:r>
                <a:rPr lang="en-US" altLang="zh-CN" sz="1600" kern="0">
                  <a:solidFill>
                    <a:srgbClr val="000000"/>
                  </a:solidFill>
                </a:rPr>
                <a:t>)</a:t>
              </a:r>
            </a:p>
          </p:txBody>
        </p:sp>
        <p:cxnSp>
          <p:nvCxnSpPr>
            <p:cNvPr id="10" name="AutoShape 26"/>
            <p:cNvCxnSpPr>
              <a:cxnSpLocks noChangeShapeType="1"/>
              <a:stCxn id="8" idx="1"/>
              <a:endCxn id="23" idx="3"/>
            </p:cNvCxnSpPr>
            <p:nvPr/>
          </p:nvCxnSpPr>
          <p:spPr bwMode="auto">
            <a:xfrm flipH="1" flipV="1">
              <a:off x="3079750" y="3043238"/>
              <a:ext cx="788988" cy="274637"/>
            </a:xfrm>
            <a:prstGeom prst="straightConnector1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" name="AutoShape 27"/>
            <p:cNvCxnSpPr>
              <a:cxnSpLocks noChangeShapeType="1"/>
              <a:stCxn id="8" idx="1"/>
              <a:endCxn id="27" idx="4"/>
            </p:cNvCxnSpPr>
            <p:nvPr/>
          </p:nvCxnSpPr>
          <p:spPr bwMode="auto">
            <a:xfrm flipH="1" flipV="1">
              <a:off x="3186113" y="3259138"/>
              <a:ext cx="682625" cy="58737"/>
            </a:xfrm>
            <a:prstGeom prst="straightConnector1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" name="AutoShape 28"/>
            <p:cNvCxnSpPr>
              <a:cxnSpLocks noChangeShapeType="1"/>
              <a:stCxn id="8" idx="1"/>
              <a:endCxn id="29" idx="6"/>
            </p:cNvCxnSpPr>
            <p:nvPr/>
          </p:nvCxnSpPr>
          <p:spPr bwMode="auto">
            <a:xfrm flipH="1">
              <a:off x="3081338" y="3317875"/>
              <a:ext cx="787400" cy="228600"/>
            </a:xfrm>
            <a:prstGeom prst="straightConnector1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" name="AutoShape 30"/>
            <p:cNvCxnSpPr>
              <a:cxnSpLocks noChangeShapeType="1"/>
              <a:stCxn id="9" idx="3"/>
            </p:cNvCxnSpPr>
            <p:nvPr/>
          </p:nvCxnSpPr>
          <p:spPr bwMode="auto">
            <a:xfrm flipV="1">
              <a:off x="1720850" y="3248025"/>
              <a:ext cx="450850" cy="69850"/>
            </a:xfrm>
            <a:prstGeom prst="straightConnector1">
              <a:avLst/>
            </a:prstGeom>
            <a:noFill/>
            <a:ln w="9525">
              <a:solidFill>
                <a:srgbClr val="0000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" name="AutoShape 31"/>
            <p:cNvCxnSpPr>
              <a:cxnSpLocks noChangeShapeType="1"/>
              <a:stCxn id="9" idx="3"/>
            </p:cNvCxnSpPr>
            <p:nvPr/>
          </p:nvCxnSpPr>
          <p:spPr bwMode="auto">
            <a:xfrm flipV="1">
              <a:off x="1720850" y="2570163"/>
              <a:ext cx="1095375" cy="747712"/>
            </a:xfrm>
            <a:prstGeom prst="straightConnector1">
              <a:avLst/>
            </a:prstGeom>
            <a:noFill/>
            <a:ln w="9525">
              <a:solidFill>
                <a:srgbClr val="0000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" name="AutoShape 32"/>
            <p:cNvCxnSpPr>
              <a:cxnSpLocks noChangeShapeType="1"/>
              <a:stCxn id="9" idx="3"/>
            </p:cNvCxnSpPr>
            <p:nvPr/>
          </p:nvCxnSpPr>
          <p:spPr bwMode="auto">
            <a:xfrm>
              <a:off x="1720850" y="3317875"/>
              <a:ext cx="1157288" cy="701675"/>
            </a:xfrm>
            <a:prstGeom prst="straightConnector1">
              <a:avLst/>
            </a:prstGeom>
            <a:noFill/>
            <a:ln w="9525">
              <a:solidFill>
                <a:srgbClr val="0000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0" name="组合 2"/>
          <p:cNvGrpSpPr>
            <a:grpSpLocks/>
          </p:cNvGrpSpPr>
          <p:nvPr/>
        </p:nvGrpSpPr>
        <p:grpSpPr bwMode="auto">
          <a:xfrm>
            <a:off x="6081673" y="3484915"/>
            <a:ext cx="3263900" cy="1800225"/>
            <a:chOff x="5178425" y="2393950"/>
            <a:chExt cx="3263900" cy="1800225"/>
          </a:xfrm>
        </p:grpSpPr>
        <p:sp>
          <p:nvSpPr>
            <p:cNvPr id="31" name="Text Box 99"/>
            <p:cNvSpPr txBox="1">
              <a:spLocks noChangeArrowheads="1"/>
            </p:cNvSpPr>
            <p:nvPr/>
          </p:nvSpPr>
          <p:spPr bwMode="auto">
            <a:xfrm>
              <a:off x="7324725" y="2655888"/>
              <a:ext cx="10985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5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2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19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zh-CN" altLang="en-US" sz="1600" kern="0">
                  <a:solidFill>
                    <a:srgbClr val="000000"/>
                  </a:solidFill>
                </a:rPr>
                <a:t>姓名</a:t>
              </a:r>
              <a:r>
                <a:rPr lang="en-US" altLang="zh-CN" sz="1600" kern="0">
                  <a:solidFill>
                    <a:srgbClr val="000000"/>
                  </a:solidFill>
                </a:rPr>
                <a:t>:</a:t>
              </a:r>
              <a:r>
                <a:rPr lang="zh-CN" altLang="en-US" sz="1600" kern="0">
                  <a:solidFill>
                    <a:srgbClr val="000000"/>
                  </a:solidFill>
                </a:rPr>
                <a:t>张三</a:t>
              </a:r>
            </a:p>
          </p:txBody>
        </p:sp>
        <p:sp>
          <p:nvSpPr>
            <p:cNvPr id="32" name="Text Box 100"/>
            <p:cNvSpPr txBox="1">
              <a:spLocks noChangeArrowheads="1"/>
            </p:cNvSpPr>
            <p:nvPr/>
          </p:nvSpPr>
          <p:spPr bwMode="auto">
            <a:xfrm>
              <a:off x="7343775" y="3114675"/>
              <a:ext cx="10985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5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2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19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zh-CN" altLang="en-US" sz="1600" kern="0" dirty="0">
                  <a:solidFill>
                    <a:srgbClr val="000000"/>
                  </a:solidFill>
                </a:rPr>
                <a:t>学号</a:t>
              </a:r>
              <a:r>
                <a:rPr lang="en-US" altLang="zh-CN" sz="1600" kern="0" dirty="0">
                  <a:solidFill>
                    <a:srgbClr val="000000"/>
                  </a:solidFill>
                </a:rPr>
                <a:t>:0001</a:t>
              </a:r>
            </a:p>
          </p:txBody>
        </p:sp>
        <p:sp>
          <p:nvSpPr>
            <p:cNvPr id="33" name="Text Box 103"/>
            <p:cNvSpPr txBox="1">
              <a:spLocks noChangeArrowheads="1"/>
            </p:cNvSpPr>
            <p:nvPr/>
          </p:nvSpPr>
          <p:spPr bwMode="auto">
            <a:xfrm>
              <a:off x="7343775" y="3530600"/>
              <a:ext cx="10985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5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2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19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zh-CN" altLang="en-US" sz="1600" kern="0">
                  <a:solidFill>
                    <a:srgbClr val="000000"/>
                  </a:solidFill>
                </a:rPr>
                <a:t>身高</a:t>
              </a:r>
              <a:r>
                <a:rPr lang="en-US" altLang="zh-CN" sz="1600" kern="0">
                  <a:solidFill>
                    <a:srgbClr val="000000"/>
                  </a:solidFill>
                </a:rPr>
                <a:t>:1.73</a:t>
              </a:r>
            </a:p>
          </p:txBody>
        </p:sp>
        <p:grpSp>
          <p:nvGrpSpPr>
            <p:cNvPr id="34" name="Group 106"/>
            <p:cNvGrpSpPr>
              <a:grpSpLocks/>
            </p:cNvGrpSpPr>
            <p:nvPr/>
          </p:nvGrpSpPr>
          <p:grpSpPr bwMode="auto">
            <a:xfrm>
              <a:off x="5227638" y="2393950"/>
              <a:ext cx="1800225" cy="1800225"/>
              <a:chOff x="1236" y="1593"/>
              <a:chExt cx="1134" cy="1134"/>
            </a:xfrm>
          </p:grpSpPr>
          <p:sp>
            <p:nvSpPr>
              <p:cNvPr id="41" name="Oval 107"/>
              <p:cNvSpPr>
                <a:spLocks noChangeArrowheads="1"/>
              </p:cNvSpPr>
              <p:nvPr/>
            </p:nvSpPr>
            <p:spPr bwMode="auto">
              <a:xfrm>
                <a:off x="1236" y="1593"/>
                <a:ext cx="1134" cy="1134"/>
              </a:xfrm>
              <a:prstGeom prst="ellipse">
                <a:avLst/>
              </a:prstGeom>
              <a:solidFill>
                <a:srgbClr val="DDDDDD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o"/>
                  <a:defRPr sz="25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n"/>
                  <a:defRPr sz="22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o"/>
                  <a:defRPr sz="19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5000"/>
                  </a:spcBef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endParaRPr lang="zh-CN" altLang="en-US" sz="1600" ker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2" name="Oval 108"/>
              <p:cNvSpPr>
                <a:spLocks noChangeArrowheads="1"/>
              </p:cNvSpPr>
              <p:nvPr/>
            </p:nvSpPr>
            <p:spPr bwMode="auto">
              <a:xfrm>
                <a:off x="1518" y="1874"/>
                <a:ext cx="567" cy="567"/>
              </a:xfrm>
              <a:prstGeom prst="ellipse">
                <a:avLst/>
              </a:prstGeom>
              <a:solidFill>
                <a:srgbClr val="FFFFFF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DDDDDD"/>
                </a:outerShdw>
              </a:effec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o"/>
                  <a:defRPr sz="25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n"/>
                  <a:defRPr sz="22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o"/>
                  <a:defRPr sz="19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5000"/>
                  </a:spcBef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endParaRPr lang="zh-CN" altLang="en-US" sz="1600" kern="0">
                  <a:solidFill>
                    <a:srgbClr val="000000"/>
                  </a:solidFill>
                </a:endParaRPr>
              </a:p>
            </p:txBody>
          </p:sp>
          <p:cxnSp>
            <p:nvCxnSpPr>
              <p:cNvPr id="43" name="AutoShape 109"/>
              <p:cNvCxnSpPr>
                <a:cxnSpLocks noChangeShapeType="1"/>
                <a:stCxn id="42" idx="1"/>
                <a:endCxn id="41" idx="1"/>
              </p:cNvCxnSpPr>
              <p:nvPr/>
            </p:nvCxnSpPr>
            <p:spPr bwMode="auto">
              <a:xfrm flipH="1" flipV="1">
                <a:off x="1402" y="1759"/>
                <a:ext cx="199" cy="198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DDDDDD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4" name="AutoShape 110"/>
              <p:cNvCxnSpPr>
                <a:cxnSpLocks noChangeShapeType="1"/>
                <a:stCxn id="42" idx="7"/>
                <a:endCxn id="41" idx="7"/>
              </p:cNvCxnSpPr>
              <p:nvPr/>
            </p:nvCxnSpPr>
            <p:spPr bwMode="auto">
              <a:xfrm flipV="1">
                <a:off x="2002" y="1759"/>
                <a:ext cx="202" cy="198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DDDDDD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5" name="AutoShape 111"/>
              <p:cNvCxnSpPr>
                <a:cxnSpLocks noChangeShapeType="1"/>
                <a:stCxn id="42" idx="3"/>
                <a:endCxn id="41" idx="3"/>
              </p:cNvCxnSpPr>
              <p:nvPr/>
            </p:nvCxnSpPr>
            <p:spPr bwMode="auto">
              <a:xfrm flipH="1">
                <a:off x="1402" y="2358"/>
                <a:ext cx="199" cy="203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DDDDDD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6" name="AutoShape 112"/>
              <p:cNvCxnSpPr>
                <a:cxnSpLocks noChangeShapeType="1"/>
                <a:stCxn id="42" idx="5"/>
                <a:endCxn id="41" idx="5"/>
              </p:cNvCxnSpPr>
              <p:nvPr/>
            </p:nvCxnSpPr>
            <p:spPr bwMode="auto">
              <a:xfrm>
                <a:off x="2002" y="2358"/>
                <a:ext cx="202" cy="203"/>
              </a:xfrm>
              <a:prstGeom prst="straightConnector1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DDDDDD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47" name="Rectangle 113"/>
              <p:cNvSpPr>
                <a:spLocks noChangeArrowheads="1"/>
              </p:cNvSpPr>
              <p:nvPr/>
            </p:nvSpPr>
            <p:spPr bwMode="auto">
              <a:xfrm>
                <a:off x="1683" y="1956"/>
                <a:ext cx="91" cy="91"/>
              </a:xfrm>
              <a:prstGeom prst="rect">
                <a:avLst/>
              </a:prstGeom>
              <a:solidFill>
                <a:srgbClr val="FF66CC"/>
              </a:solidFill>
              <a:ln w="9525" algn="ctr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DDDDDD"/>
                </a:outerShdw>
              </a:effec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o"/>
                  <a:defRPr sz="25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n"/>
                  <a:defRPr sz="22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o"/>
                  <a:defRPr sz="19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5000"/>
                  </a:spcBef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endParaRPr lang="zh-CN" altLang="en-US" sz="1600" ker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8" name="AutoShape 114"/>
              <p:cNvSpPr>
                <a:spLocks noChangeArrowheads="1"/>
              </p:cNvSpPr>
              <p:nvPr/>
            </p:nvSpPr>
            <p:spPr bwMode="auto">
              <a:xfrm>
                <a:off x="1849" y="1956"/>
                <a:ext cx="91" cy="91"/>
              </a:xfrm>
              <a:prstGeom prst="diamond">
                <a:avLst/>
              </a:prstGeom>
              <a:solidFill>
                <a:srgbClr val="FF6600"/>
              </a:solidFill>
              <a:ln w="9525" algn="ctr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DDDDDD"/>
                </a:outerShdw>
              </a:effec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o"/>
                  <a:defRPr sz="25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n"/>
                  <a:defRPr sz="22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o"/>
                  <a:defRPr sz="19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5000"/>
                  </a:spcBef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endParaRPr lang="zh-CN" altLang="en-US" sz="1600" ker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9" name="AutoShape 115"/>
              <p:cNvSpPr>
                <a:spLocks noChangeArrowheads="1"/>
              </p:cNvSpPr>
              <p:nvPr/>
            </p:nvSpPr>
            <p:spPr bwMode="auto">
              <a:xfrm>
                <a:off x="1598" y="2103"/>
                <a:ext cx="91" cy="91"/>
              </a:xfrm>
              <a:prstGeom prst="triangle">
                <a:avLst>
                  <a:gd name="adj" fmla="val 50000"/>
                </a:avLst>
              </a:prstGeom>
              <a:solidFill>
                <a:srgbClr val="CC0000"/>
              </a:solidFill>
              <a:ln w="9525" algn="ctr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DDDDDD"/>
                </a:outerShdw>
              </a:effec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o"/>
                  <a:defRPr sz="25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n"/>
                  <a:defRPr sz="22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o"/>
                  <a:defRPr sz="19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5000"/>
                  </a:spcBef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endParaRPr lang="zh-CN" altLang="en-US" sz="1600" ker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0" name="AutoShape 116"/>
              <p:cNvSpPr>
                <a:spLocks noChangeArrowheads="1"/>
              </p:cNvSpPr>
              <p:nvPr/>
            </p:nvSpPr>
            <p:spPr bwMode="auto">
              <a:xfrm>
                <a:off x="1680" y="2273"/>
                <a:ext cx="91" cy="91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rgbClr val="CCFF33"/>
              </a:solidFill>
              <a:ln w="9525" algn="ctr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DDDDDD"/>
                </a:outerShdw>
              </a:effec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o"/>
                  <a:defRPr sz="25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n"/>
                  <a:defRPr sz="22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o"/>
                  <a:defRPr sz="19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5000"/>
                  </a:spcBef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endParaRPr lang="zh-CN" altLang="en-US" sz="1600" ker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1" name="AutoShape 117"/>
              <p:cNvSpPr>
                <a:spLocks noChangeArrowheads="1"/>
              </p:cNvSpPr>
              <p:nvPr/>
            </p:nvSpPr>
            <p:spPr bwMode="auto">
              <a:xfrm>
                <a:off x="1916" y="2103"/>
                <a:ext cx="91" cy="91"/>
              </a:xfrm>
              <a:custGeom>
                <a:avLst/>
                <a:gdLst>
                  <a:gd name="T0" fmla="*/ 0 w 10000"/>
                  <a:gd name="T1" fmla="*/ 0 h 10000"/>
                  <a:gd name="T2" fmla="*/ 0 w 10000"/>
                  <a:gd name="T3" fmla="*/ 0 h 10000"/>
                  <a:gd name="T4" fmla="*/ 0 w 10000"/>
                  <a:gd name="T5" fmla="*/ 0 h 10000"/>
                  <a:gd name="T6" fmla="*/ 0 w 10000"/>
                  <a:gd name="T7" fmla="*/ 0 h 10000"/>
                  <a:gd name="T8" fmla="*/ 0 w 10000"/>
                  <a:gd name="T9" fmla="*/ 0 h 10000"/>
                  <a:gd name="T10" fmla="*/ 0 w 10000"/>
                  <a:gd name="T11" fmla="*/ 0 h 10000"/>
                  <a:gd name="T12" fmla="*/ 0 w 10000"/>
                  <a:gd name="T13" fmla="*/ 0 h 10000"/>
                  <a:gd name="T14" fmla="*/ 0 w 10000"/>
                  <a:gd name="T15" fmla="*/ 0 h 10000"/>
                  <a:gd name="T16" fmla="*/ 0 w 10000"/>
                  <a:gd name="T17" fmla="*/ 0 h 10000"/>
                  <a:gd name="T18" fmla="*/ 0 w 10000"/>
                  <a:gd name="T19" fmla="*/ 0 h 10000"/>
                  <a:gd name="T20" fmla="*/ 0 w 10000"/>
                  <a:gd name="T21" fmla="*/ 0 h 1000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0000" h="10000">
                    <a:moveTo>
                      <a:pt x="0" y="3846"/>
                    </a:moveTo>
                    <a:lnTo>
                      <a:pt x="3846" y="3846"/>
                    </a:lnTo>
                    <a:lnTo>
                      <a:pt x="5055" y="0"/>
                    </a:lnTo>
                    <a:lnTo>
                      <a:pt x="6154" y="3846"/>
                    </a:lnTo>
                    <a:lnTo>
                      <a:pt x="10000" y="3846"/>
                    </a:lnTo>
                    <a:lnTo>
                      <a:pt x="6923" y="6154"/>
                    </a:lnTo>
                    <a:lnTo>
                      <a:pt x="8132" y="10000"/>
                    </a:lnTo>
                    <a:lnTo>
                      <a:pt x="5055" y="7692"/>
                    </a:lnTo>
                    <a:lnTo>
                      <a:pt x="1868" y="10000"/>
                    </a:lnTo>
                    <a:lnTo>
                      <a:pt x="3077" y="6154"/>
                    </a:lnTo>
                    <a:lnTo>
                      <a:pt x="0" y="3846"/>
                    </a:lnTo>
                    <a:close/>
                  </a:path>
                </a:pathLst>
              </a:custGeom>
              <a:solidFill>
                <a:srgbClr val="003366"/>
              </a:solidFill>
              <a:ln w="9525" algn="ctr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DDDDDD"/>
                </a:outerShdw>
              </a:effec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1600" kern="0">
                  <a:solidFill>
                    <a:srgbClr val="000000"/>
                  </a:solidFill>
                  <a:latin typeface="宋体" pitchFamily="2" charset="-122"/>
                </a:endParaRPr>
              </a:p>
            </p:txBody>
          </p:sp>
          <p:sp>
            <p:nvSpPr>
              <p:cNvPr id="52" name="AutoShape 118"/>
              <p:cNvSpPr>
                <a:spLocks noChangeArrowheads="1"/>
              </p:cNvSpPr>
              <p:nvPr/>
            </p:nvSpPr>
            <p:spPr bwMode="auto">
              <a:xfrm>
                <a:off x="1765" y="2103"/>
                <a:ext cx="91" cy="91"/>
              </a:xfrm>
              <a:prstGeom prst="star4">
                <a:avLst>
                  <a:gd name="adj" fmla="val 12500"/>
                </a:avLst>
              </a:prstGeom>
              <a:solidFill>
                <a:srgbClr val="66FF66"/>
              </a:solidFill>
              <a:ln w="9525" algn="ctr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DDDDDD"/>
                </a:outerShdw>
              </a:effec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o"/>
                  <a:defRPr sz="25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n"/>
                  <a:defRPr sz="22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o"/>
                  <a:defRPr sz="19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5000"/>
                  </a:spcBef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endParaRPr lang="zh-CN" altLang="en-US" sz="1600" kern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3" name="Oval 119"/>
              <p:cNvSpPr>
                <a:spLocks noChangeArrowheads="1"/>
              </p:cNvSpPr>
              <p:nvPr/>
            </p:nvSpPr>
            <p:spPr bwMode="auto">
              <a:xfrm>
                <a:off x="1850" y="2273"/>
                <a:ext cx="91" cy="91"/>
              </a:xfrm>
              <a:prstGeom prst="ellipse">
                <a:avLst/>
              </a:prstGeom>
              <a:solidFill>
                <a:srgbClr val="FFCC66"/>
              </a:solidFill>
              <a:ln w="9525" algn="ctr">
                <a:solidFill>
                  <a:srgbClr val="000000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DDDDDD"/>
                </a:outerShdw>
              </a:effectLst>
            </p:spPr>
            <p:txBody>
              <a:bodyPr wrap="none" anchor="ctr"/>
              <a:lstStyle>
                <a:lvl1pPr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o"/>
                  <a:defRPr sz="25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n"/>
                  <a:defRPr sz="22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o"/>
                  <a:defRPr sz="19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5000"/>
                  </a:spcBef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9pPr>
              </a:lstStyle>
              <a:p>
                <a:pPr algn="ctr" eaLnBrk="1" fontAlgn="base" hangingPunct="1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endParaRPr lang="zh-CN" altLang="en-US" sz="1600" kern="0">
                  <a:solidFill>
                    <a:srgbClr val="000000"/>
                  </a:solidFill>
                </a:endParaRPr>
              </a:p>
            </p:txBody>
          </p:sp>
        </p:grpSp>
        <p:cxnSp>
          <p:nvCxnSpPr>
            <p:cNvPr id="35" name="AutoShape 120"/>
            <p:cNvCxnSpPr>
              <a:cxnSpLocks noChangeShapeType="1"/>
              <a:stCxn id="31" idx="1"/>
              <a:endCxn id="48" idx="3"/>
            </p:cNvCxnSpPr>
            <p:nvPr/>
          </p:nvCxnSpPr>
          <p:spPr bwMode="auto">
            <a:xfrm flipH="1">
              <a:off x="6345238" y="2824163"/>
              <a:ext cx="979487" cy="219075"/>
            </a:xfrm>
            <a:prstGeom prst="straightConnector1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" name="AutoShape 121"/>
            <p:cNvCxnSpPr>
              <a:cxnSpLocks noChangeShapeType="1"/>
              <a:stCxn id="32" idx="1"/>
              <a:endCxn id="51" idx="4"/>
            </p:cNvCxnSpPr>
            <p:nvPr/>
          </p:nvCxnSpPr>
          <p:spPr bwMode="auto">
            <a:xfrm flipH="1" flipV="1">
              <a:off x="6451600" y="3259138"/>
              <a:ext cx="892175" cy="23812"/>
            </a:xfrm>
            <a:prstGeom prst="straightConnector1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" name="AutoShape 122"/>
            <p:cNvCxnSpPr>
              <a:cxnSpLocks noChangeShapeType="1"/>
              <a:stCxn id="33" idx="1"/>
              <a:endCxn id="53" idx="6"/>
            </p:cNvCxnSpPr>
            <p:nvPr/>
          </p:nvCxnSpPr>
          <p:spPr bwMode="auto">
            <a:xfrm flipH="1" flipV="1">
              <a:off x="6346825" y="3546475"/>
              <a:ext cx="996950" cy="152400"/>
            </a:xfrm>
            <a:prstGeom prst="straightConnector1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8" name="Text Box 123"/>
            <p:cNvSpPr txBox="1">
              <a:spLocks noChangeArrowheads="1"/>
            </p:cNvSpPr>
            <p:nvPr/>
          </p:nvSpPr>
          <p:spPr bwMode="auto">
            <a:xfrm>
              <a:off x="5853113" y="2462213"/>
              <a:ext cx="5905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5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2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19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zh-CN" altLang="en-US" sz="1600" kern="0">
                  <a:solidFill>
                    <a:srgbClr val="000000"/>
                  </a:solidFill>
                </a:rPr>
                <a:t>学习</a:t>
              </a:r>
            </a:p>
          </p:txBody>
        </p:sp>
        <p:sp>
          <p:nvSpPr>
            <p:cNvPr id="39" name="Text Box 124"/>
            <p:cNvSpPr txBox="1">
              <a:spLocks noChangeArrowheads="1"/>
            </p:cNvSpPr>
            <p:nvPr/>
          </p:nvSpPr>
          <p:spPr bwMode="auto">
            <a:xfrm>
              <a:off x="5178425" y="3114675"/>
              <a:ext cx="5905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5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2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19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zh-CN" altLang="en-US" sz="1600" kern="0">
                  <a:solidFill>
                    <a:srgbClr val="000000"/>
                  </a:solidFill>
                </a:rPr>
                <a:t>工作</a:t>
              </a:r>
            </a:p>
          </p:txBody>
        </p:sp>
        <p:sp>
          <p:nvSpPr>
            <p:cNvPr id="40" name="Text Box 125"/>
            <p:cNvSpPr txBox="1">
              <a:spLocks noChangeArrowheads="1"/>
            </p:cNvSpPr>
            <p:nvPr/>
          </p:nvSpPr>
          <p:spPr bwMode="auto">
            <a:xfrm>
              <a:off x="5861050" y="3762375"/>
              <a:ext cx="5905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5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2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19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zh-CN" altLang="en-US" sz="1600" kern="0">
                  <a:solidFill>
                    <a:srgbClr val="000000"/>
                  </a:solidFill>
                </a:rPr>
                <a:t>娱乐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456597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9.4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10270960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>
              <a:defRPr/>
            </a:pP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理解对象访问、向方法传递对象引用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237439" y="1955068"/>
            <a:ext cx="11364665" cy="467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2500">
                <a:solidFill>
                  <a:schemeClr val="tx1"/>
                </a:solidFill>
                <a:latin typeface="宋体" pitchFamily="2" charset="-122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宋体" pitchFamily="2" charset="-122"/>
                <a:ea typeface="+mn-ea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1900">
                <a:solidFill>
                  <a:schemeClr val="tx1"/>
                </a:solidFill>
                <a:latin typeface="宋体" pitchFamily="2" charset="-122"/>
                <a:ea typeface="+mn-ea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宋体" pitchFamily="2" charset="-122"/>
                <a:ea typeface="+mn-ea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+mn-ea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120000"/>
              </a:lnSpc>
              <a:buClr>
                <a:srgbClr val="CC0000"/>
              </a:buClr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包除了起到名字空间的作用外，还有个很重要的作用：提供了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package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一级的访问权限控制（在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里，成员访问控制权限除了公有、保护、私有，还多了包一级的访问控制；类的访问控制除了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public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外，也多了包一级的访问控制）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  <a:buClr>
                <a:srgbClr val="CC0000"/>
              </a:buClr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包的命名习惯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Internet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域名作为包名 （但级别顺序相反），这样的好处是避免包名的重复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120000"/>
              </a:lnSpc>
              <a:buClr>
                <a:srgbClr val="CC0000"/>
              </a:buClr>
              <a:defRPr/>
            </a:pPr>
            <a:r>
              <a:rPr lang="en-US" altLang="zh-CN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org.apache.tools.zip</a:t>
            </a:r>
          </a:p>
          <a:p>
            <a:pPr lvl="1" eaLnBrk="1" hangingPunct="1">
              <a:lnSpc>
                <a:spcPct val="120000"/>
              </a:lnSpc>
              <a:buClr>
                <a:srgbClr val="CC0000"/>
              </a:buClr>
              <a:defRPr/>
            </a:pPr>
            <a:r>
              <a:rPr lang="en-US" altLang="zh-CN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cn.edu.hust.cs.javacourse.ch1</a:t>
            </a:r>
          </a:p>
          <a:p>
            <a:pPr lvl="1" eaLnBrk="1" hangingPunct="1">
              <a:lnSpc>
                <a:spcPct val="120000"/>
              </a:lnSpc>
              <a:buClr>
                <a:srgbClr val="CC0000"/>
              </a:buClr>
              <a:defRPr/>
            </a:pPr>
            <a:r>
              <a:rPr lang="zh-CN" altLang="en-US" sz="2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如果所有程序员都遵循这种包命名的约定，包名重复的可能性就非常小</a:t>
            </a:r>
            <a:endParaRPr lang="en-US" altLang="zh-CN" sz="2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20000"/>
              </a:lnSpc>
              <a:buClr>
                <a:srgbClr val="CC0000"/>
              </a:buClr>
              <a:defRPr/>
            </a:pP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注意包名和实际工程目录之间的对应关系，在第一章里已经详细介绍</a:t>
            </a:r>
          </a:p>
          <a:p>
            <a:pPr eaLnBrk="1" hangingPunct="1">
              <a:lnSpc>
                <a:spcPct val="120000"/>
              </a:lnSpc>
              <a:buClr>
                <a:srgbClr val="CC0000"/>
              </a:buClr>
              <a:defRPr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 eaLnBrk="1" hangingPunct="1">
              <a:buClr>
                <a:srgbClr val="CC0000"/>
              </a:buClr>
              <a:defRPr/>
            </a:pPr>
            <a:endParaRPr kumimoji="0" lang="zh-CN" altLang="en-US" sz="250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2C7CE35-8A48-475E-904D-C3A4D2412ABE}"/>
              </a:ext>
            </a:extLst>
          </p:cNvPr>
          <p:cNvSpPr txBox="1"/>
          <p:nvPr/>
        </p:nvSpPr>
        <p:spPr>
          <a:xfrm>
            <a:off x="861669" y="1298425"/>
            <a:ext cx="2430966" cy="477054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5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包（</a:t>
            </a:r>
            <a:r>
              <a:rPr lang="en-US" altLang="zh-CN" sz="25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package</a:t>
            </a:r>
            <a:r>
              <a:rPr lang="zh-CN" altLang="en-US" sz="25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1331168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9.4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10270960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>
              <a:defRPr/>
            </a:pP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理解对象访问、向方法传递对象引用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19243" y="1854707"/>
            <a:ext cx="11624074" cy="467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2500">
                <a:solidFill>
                  <a:schemeClr val="tx1"/>
                </a:solidFill>
                <a:latin typeface="宋体" pitchFamily="2" charset="-122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宋体" pitchFamily="2" charset="-122"/>
                <a:ea typeface="+mn-ea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1900">
                <a:solidFill>
                  <a:schemeClr val="tx1"/>
                </a:solidFill>
                <a:latin typeface="宋体" pitchFamily="2" charset="-122"/>
                <a:ea typeface="+mn-ea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宋体" pitchFamily="2" charset="-122"/>
                <a:ea typeface="+mn-ea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+mn-ea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69900" marR="0" lvl="0" indent="-469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o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面向对象的封装性要求最好把实例成员变量设为私有的或保护的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/>
              <a:cs typeface="+mn-cs"/>
            </a:endParaRPr>
          </a:p>
          <a:p>
            <a:pPr marL="469900" marR="0" lvl="0" indent="-469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o"/>
              <a:tabLst/>
              <a:defRPr/>
            </a:pPr>
            <a:r>
              <a:rPr lang="zh-CN" altLang="en-US" sz="2400" kern="0" dirty="0">
                <a:solidFill>
                  <a:srgbClr val="000000"/>
                </a:solidFill>
                <a:ea typeface="宋体"/>
              </a:rPr>
              <a:t>同时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为私有、保护的实例成员变量提供公有的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get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和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set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方法。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get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和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set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方法遵循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JavaBean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的命名规范</a:t>
            </a:r>
          </a:p>
          <a:p>
            <a:pPr marL="469900" marR="0" lvl="0" indent="-469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o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设成员为</a:t>
            </a: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DateType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 </a:t>
            </a: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propertyName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。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/>
              <a:cs typeface="+mn-cs"/>
            </a:endParaRPr>
          </a:p>
          <a:p>
            <a:pPr lvl="1" indent="-469900" eaLnBrk="1" hangingPunct="1">
              <a:buClr>
                <a:srgbClr val="CC0000"/>
              </a:buClr>
              <a:buFont typeface="Wingdings" pitchFamily="2" charset="2"/>
              <a:buChar char="o"/>
              <a:defRPr/>
            </a:pPr>
            <a:r>
              <a:rPr kumimoji="0" lang="en-US" altLang="zh-CN" sz="2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get</a:t>
            </a:r>
            <a:r>
              <a:rPr kumimoji="0" lang="zh-CN" altLang="en-US" sz="2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用于获取成员值：</a:t>
            </a:r>
            <a:r>
              <a:rPr kumimoji="0" lang="en-US" altLang="zh-CN" sz="21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public</a:t>
            </a:r>
            <a:r>
              <a:rPr kumimoji="0" lang="en-US" altLang="zh-CN" sz="2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 </a:t>
            </a:r>
            <a:r>
              <a:rPr kumimoji="0" lang="en-US" altLang="zh-CN" sz="21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DateType</a:t>
            </a:r>
            <a:r>
              <a:rPr kumimoji="0" lang="en-US" altLang="zh-CN" sz="2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 </a:t>
            </a:r>
            <a:r>
              <a:rPr kumimoji="0" lang="en-US" altLang="zh-CN" sz="2100" b="0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get</a:t>
            </a:r>
            <a:r>
              <a:rPr kumimoji="0" lang="en-US" altLang="zh-CN" sz="2100" b="0" i="0" u="none" strike="noStrike" kern="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P</a:t>
            </a:r>
            <a:r>
              <a:rPr kumimoji="0" lang="en-US" altLang="zh-CN" sz="21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ropertyName</a:t>
            </a:r>
            <a:r>
              <a:rPr kumimoji="0" lang="en-US" altLang="zh-CN" sz="2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( ); </a:t>
            </a:r>
          </a:p>
          <a:p>
            <a:pPr lvl="1" indent="-469900" eaLnBrk="1" hangingPunct="1">
              <a:buClr>
                <a:srgbClr val="CC0000"/>
              </a:buClr>
              <a:buFont typeface="Wingdings" pitchFamily="2" charset="2"/>
              <a:buChar char="o"/>
              <a:defRPr/>
            </a:pPr>
            <a:r>
              <a:rPr kumimoji="0" lang="en-US" altLang="zh-CN" sz="2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set</a:t>
            </a:r>
            <a:r>
              <a:rPr kumimoji="0" lang="zh-CN" altLang="en-US" sz="2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用于设置成员值：</a:t>
            </a:r>
            <a:r>
              <a:rPr kumimoji="0" lang="en-US" altLang="zh-CN" sz="21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public</a:t>
            </a:r>
            <a:r>
              <a:rPr kumimoji="0" lang="en-US" altLang="zh-CN" sz="2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 void </a:t>
            </a:r>
            <a:r>
              <a:rPr kumimoji="0" lang="en-US" altLang="zh-CN" sz="2100" b="0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set</a:t>
            </a:r>
            <a:r>
              <a:rPr kumimoji="0" lang="en-US" altLang="zh-CN" sz="2100" b="0" i="0" u="none" strike="noStrike" kern="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P</a:t>
            </a:r>
            <a:r>
              <a:rPr kumimoji="0" lang="en-US" altLang="zh-CN" sz="21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ropertyName</a:t>
            </a:r>
            <a:r>
              <a:rPr kumimoji="0" lang="en-US" altLang="zh-CN" sz="2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(</a:t>
            </a:r>
            <a:r>
              <a:rPr kumimoji="0" lang="en-US" altLang="zh-CN" sz="21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DateType</a:t>
            </a:r>
            <a:r>
              <a:rPr kumimoji="0" lang="en-US" altLang="zh-CN" sz="2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 value)</a:t>
            </a:r>
          </a:p>
          <a:p>
            <a:pPr marL="908050" marR="0" lvl="1" indent="-4365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class Circle{</a:t>
            </a:r>
          </a:p>
          <a:p>
            <a:pPr marL="908050" marR="0" lvl="1" indent="-4365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    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private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 double radius=1.0;        </a:t>
            </a:r>
            <a:r>
              <a:rPr lang="en-US" altLang="zh-CN" sz="1800" kern="0" dirty="0">
                <a:solidFill>
                  <a:srgbClr val="000000"/>
                </a:solidFill>
                <a:ea typeface="宋体"/>
              </a:rPr>
              <a:t>//</a:t>
            </a:r>
            <a:r>
              <a:rPr lang="zh-CN" altLang="en-US" sz="1800" kern="0" dirty="0">
                <a:solidFill>
                  <a:srgbClr val="000000"/>
                </a:solidFill>
                <a:ea typeface="宋体"/>
              </a:rPr>
              <a:t>数据成员设为私有</a:t>
            </a: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/>
            </a:endParaRPr>
          </a:p>
          <a:p>
            <a:pPr marL="908050" marR="0" lvl="1" indent="-4365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    public Circle( ){ radius=1.0; }</a:t>
            </a:r>
          </a:p>
          <a:p>
            <a:pPr marL="908050" marR="0" lvl="1" indent="-4365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	public double </a:t>
            </a:r>
            <a:r>
              <a:rPr kumimoji="0" lang="en-US" altLang="zh-CN" sz="1800" b="0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getRadius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( ){ return radius; }</a:t>
            </a:r>
          </a:p>
          <a:p>
            <a:pPr marL="908050" marR="0" lvl="1" indent="-4365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    public void </a:t>
            </a:r>
            <a:r>
              <a:rPr kumimoji="0" lang="en-US" altLang="zh-CN" sz="1800" b="0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setRadius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(double r){ radius=r; }</a:t>
            </a:r>
          </a:p>
          <a:p>
            <a:pPr marL="908050" marR="0" lvl="1" indent="-4365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}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A21BC1A-120B-4F30-AA78-1603AAA4CE0A}"/>
              </a:ext>
            </a:extLst>
          </p:cNvPr>
          <p:cNvSpPr txBox="1"/>
          <p:nvPr/>
        </p:nvSpPr>
        <p:spPr>
          <a:xfrm>
            <a:off x="861669" y="1298425"/>
            <a:ext cx="2430966" cy="477054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5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数据成员的封装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60827EE-5574-4898-8292-53500475E657}"/>
              </a:ext>
            </a:extLst>
          </p:cNvPr>
          <p:cNvSpPr txBox="1"/>
          <p:nvPr/>
        </p:nvSpPr>
        <p:spPr>
          <a:xfrm>
            <a:off x="7605132" y="4973443"/>
            <a:ext cx="43396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如果是公有，就无法防止类的使用者写出</a:t>
            </a:r>
            <a:endParaRPr lang="en-US" altLang="zh-CN" dirty="0"/>
          </a:p>
          <a:p>
            <a:r>
              <a:rPr lang="en-US" altLang="zh-CN" dirty="0"/>
              <a:t> </a:t>
            </a:r>
            <a:r>
              <a:rPr lang="en-US" altLang="zh-CN" dirty="0" err="1"/>
              <a:t>o.radius</a:t>
            </a:r>
            <a:r>
              <a:rPr lang="en-US" altLang="zh-CN" dirty="0"/>
              <a:t> = -100.0;</a:t>
            </a:r>
            <a:r>
              <a:rPr lang="zh-CN" altLang="en-US" dirty="0"/>
              <a:t>这样的语句</a:t>
            </a:r>
          </a:p>
        </p:txBody>
      </p:sp>
    </p:spTree>
    <p:extLst>
      <p:ext uri="{BB962C8B-B14F-4D97-AF65-F5344CB8AC3E}">
        <p14:creationId xmlns:p14="http://schemas.microsoft.com/office/powerpoint/2010/main" val="39356033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9.5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10270960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>
              <a:defRPr/>
            </a:pP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实例</a:t>
            </a:r>
            <a:r>
              <a:rPr lang="en-US" altLang="zh-CN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(</a:t>
            </a: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或静态</a:t>
            </a:r>
            <a:r>
              <a:rPr lang="en-US" altLang="zh-CN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)</a:t>
            </a: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的变量、常量和方法</a:t>
            </a:r>
          </a:p>
        </p:txBody>
      </p:sp>
      <p:sp>
        <p:nvSpPr>
          <p:cNvPr id="29" name="矩形 28"/>
          <p:cNvSpPr/>
          <p:nvPr/>
        </p:nvSpPr>
        <p:spPr>
          <a:xfrm>
            <a:off x="237439" y="1240975"/>
            <a:ext cx="10947141" cy="5586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class Circle {</a:t>
            </a:r>
          </a:p>
          <a:p>
            <a:r>
              <a:rPr lang="en-US" altLang="zh-CN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double radius;</a:t>
            </a:r>
          </a:p>
          <a:p>
            <a:r>
              <a:rPr lang="en-US" altLang="zh-CN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7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/** </a:t>
            </a:r>
            <a:r>
              <a:rPr lang="zh-CN" altLang="en-US" sz="17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私有静态变量，记录当前内存里被实例化的</a:t>
            </a:r>
            <a:r>
              <a:rPr lang="en-US" altLang="zh-CN" sz="17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Circle</a:t>
            </a:r>
            <a:r>
              <a:rPr lang="zh-CN" altLang="en-US" sz="17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对象个数*</a:t>
            </a:r>
            <a:r>
              <a:rPr lang="en-US" altLang="zh-CN" sz="17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r>
              <a:rPr lang="en-US" altLang="zh-CN" sz="17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private static int </a:t>
            </a:r>
            <a:r>
              <a:rPr lang="en-US" altLang="zh-CN" sz="17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numberOfObjects</a:t>
            </a:r>
            <a:r>
              <a:rPr lang="en-US" altLang="zh-CN" sz="17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</a:p>
          <a:p>
            <a:endParaRPr lang="en-US" altLang="zh-CN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Circle() { radius = 1.0; </a:t>
            </a:r>
            <a:r>
              <a:rPr lang="en-US" altLang="zh-CN" sz="17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numberOfObjects</a:t>
            </a:r>
            <a:r>
              <a:rPr lang="en-US" altLang="zh-CN" sz="17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++; </a:t>
            </a:r>
            <a:r>
              <a:rPr lang="en-US" altLang="zh-CN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altLang="zh-CN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Circle(double </a:t>
            </a:r>
            <a:r>
              <a:rPr lang="en-US" altLang="zh-CN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newRadius</a:t>
            </a:r>
            <a:r>
              <a:rPr lang="en-US" altLang="zh-CN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) { radius = </a:t>
            </a:r>
            <a:r>
              <a:rPr lang="en-US" altLang="zh-CN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newRadius</a:t>
            </a:r>
            <a:r>
              <a:rPr lang="en-US" altLang="zh-CN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altLang="zh-CN" sz="17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numberOfObjects</a:t>
            </a:r>
            <a:r>
              <a:rPr lang="en-US" altLang="zh-CN" sz="17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++; </a:t>
            </a:r>
            <a:r>
              <a:rPr lang="en-US" altLang="zh-CN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altLang="zh-CN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double </a:t>
            </a:r>
            <a:r>
              <a:rPr lang="en-US" altLang="zh-CN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getRadius</a:t>
            </a:r>
            <a:r>
              <a:rPr lang="en-US" altLang="zh-CN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() {return radius;}</a:t>
            </a:r>
          </a:p>
          <a:p>
            <a:r>
              <a:rPr lang="en-US" altLang="zh-CN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void </a:t>
            </a:r>
            <a:r>
              <a:rPr lang="en-US" altLang="zh-CN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setRadius</a:t>
            </a:r>
            <a:r>
              <a:rPr lang="en-US" altLang="zh-CN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(double </a:t>
            </a:r>
            <a:r>
              <a:rPr lang="en-US" altLang="zh-CN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newRadius</a:t>
            </a:r>
            <a:r>
              <a:rPr lang="en-US" altLang="zh-CN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) { radius = </a:t>
            </a:r>
            <a:r>
              <a:rPr lang="en-US" altLang="zh-CN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newRadius</a:t>
            </a:r>
            <a:r>
              <a:rPr lang="en-US" altLang="zh-CN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;}</a:t>
            </a:r>
          </a:p>
          <a:p>
            <a:r>
              <a:rPr lang="en-US" altLang="zh-CN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/** </a:t>
            </a:r>
            <a:r>
              <a:rPr lang="zh-CN" alt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公有静态方法，获取私有静态变量内容*</a:t>
            </a:r>
            <a:r>
              <a:rPr lang="en-US" altLang="zh-CN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r>
              <a:rPr lang="en-US" altLang="zh-CN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static int </a:t>
            </a:r>
            <a:r>
              <a:rPr lang="en-US" altLang="zh-CN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getNumberOfObjects</a:t>
            </a:r>
            <a:r>
              <a:rPr lang="en-US" altLang="zh-CN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() {return </a:t>
            </a:r>
            <a:r>
              <a:rPr lang="en-US" altLang="zh-CN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numberOfObjects</a:t>
            </a:r>
            <a:r>
              <a:rPr lang="en-US" altLang="zh-CN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;}</a:t>
            </a:r>
          </a:p>
          <a:p>
            <a:endParaRPr lang="en-US" altLang="zh-CN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/** Return the area of this circle */</a:t>
            </a:r>
          </a:p>
          <a:p>
            <a:r>
              <a:rPr lang="en-US" altLang="zh-CN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double </a:t>
            </a:r>
            <a:r>
              <a:rPr lang="en-US" altLang="zh-CN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findArea</a:t>
            </a:r>
            <a:r>
              <a:rPr lang="en-US" altLang="zh-CN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() {  return radius * radius * </a:t>
            </a:r>
            <a:r>
              <a:rPr lang="en-US" altLang="zh-CN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Math.PI</a:t>
            </a:r>
            <a:r>
              <a:rPr lang="en-US" altLang="zh-CN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</a:p>
          <a:p>
            <a:r>
              <a:rPr lang="en-US" altLang="zh-CN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@Override</a:t>
            </a:r>
          </a:p>
          <a:p>
            <a:r>
              <a:rPr lang="en-US" altLang="zh-CN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void finalize() throws Throwable {</a:t>
            </a:r>
          </a:p>
          <a:p>
            <a:r>
              <a:rPr lang="en-US" altLang="zh-CN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CN" sz="17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numberOfObjects</a:t>
            </a:r>
            <a:r>
              <a:rPr lang="en-US" altLang="zh-CN" sz="17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altLang="zh-CN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; //</a:t>
            </a:r>
            <a:r>
              <a:rPr lang="zh-CN" alt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对象被析构时，计数器减</a:t>
            </a:r>
            <a:r>
              <a:rPr lang="en-US" altLang="zh-CN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altLang="zh-CN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CN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super.finalize</a:t>
            </a:r>
            <a:r>
              <a:rPr lang="en-US" altLang="zh-CN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altLang="zh-CN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altLang="zh-CN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CN" altLang="en-US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对话气泡: 圆角矩形 7">
            <a:extLst>
              <a:ext uri="{FF2B5EF4-FFF2-40B4-BE49-F238E27FC236}">
                <a16:creationId xmlns:a16="http://schemas.microsoft.com/office/drawing/2014/main" id="{20A4304F-1E80-4BCB-91B2-F22413DFE144}"/>
              </a:ext>
            </a:extLst>
          </p:cNvPr>
          <p:cNvSpPr/>
          <p:nvPr/>
        </p:nvSpPr>
        <p:spPr>
          <a:xfrm>
            <a:off x="7773329" y="1873405"/>
            <a:ext cx="3282905" cy="496887"/>
          </a:xfrm>
          <a:prstGeom prst="wedgeRoundRectCallout">
            <a:avLst>
              <a:gd name="adj1" fmla="val -40069"/>
              <a:gd name="adj2" fmla="val 140667"/>
              <a:gd name="adj3" fmla="val 16667"/>
            </a:avLst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00B55E9-E28E-4066-9F76-2183B5526043}"/>
              </a:ext>
            </a:extLst>
          </p:cNvPr>
          <p:cNvSpPr txBox="1"/>
          <p:nvPr/>
        </p:nvSpPr>
        <p:spPr>
          <a:xfrm>
            <a:off x="7726476" y="1952706"/>
            <a:ext cx="33297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在每个重载的构造函数里计数器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+1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对话气泡: 圆角矩形 10">
            <a:extLst>
              <a:ext uri="{FF2B5EF4-FFF2-40B4-BE49-F238E27FC236}">
                <a16:creationId xmlns:a16="http://schemas.microsoft.com/office/drawing/2014/main" id="{09B549E9-5E58-453B-ABF0-182B1B86C022}"/>
              </a:ext>
            </a:extLst>
          </p:cNvPr>
          <p:cNvSpPr/>
          <p:nvPr/>
        </p:nvSpPr>
        <p:spPr>
          <a:xfrm>
            <a:off x="7015046" y="5397190"/>
            <a:ext cx="4906936" cy="1326995"/>
          </a:xfrm>
          <a:prstGeom prst="wedgeRoundRectCallout">
            <a:avLst>
              <a:gd name="adj1" fmla="val -64809"/>
              <a:gd name="adj2" fmla="val -39162"/>
              <a:gd name="adj3" fmla="val 16667"/>
            </a:avLst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69D1314-2B16-40B4-A7B6-F6A7B532F6FD}"/>
              </a:ext>
            </a:extLst>
          </p:cNvPr>
          <p:cNvSpPr txBox="1"/>
          <p:nvPr/>
        </p:nvSpPr>
        <p:spPr>
          <a:xfrm>
            <a:off x="6968193" y="5476491"/>
            <a:ext cx="49069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覆盖从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Object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继承的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finalize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方法，该方法在对象被回收时调用，方法里对象计数器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-1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。注意该方法调用时机不可控制。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@Override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是注解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(annotation)</a:t>
            </a:r>
          </a:p>
          <a:p>
            <a:r>
              <a:rPr lang="zh-CN" altLang="en-US" sz="1600" dirty="0"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告诉编译器这里是覆盖父类的方法。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360479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9.5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10270960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>
              <a:defRPr/>
            </a:pP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实例</a:t>
            </a:r>
            <a:r>
              <a:rPr lang="en-US" altLang="zh-CN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(</a:t>
            </a: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或静态</a:t>
            </a:r>
            <a:r>
              <a:rPr lang="en-US" altLang="zh-CN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)</a:t>
            </a: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的变量、常量和方法</a:t>
            </a:r>
          </a:p>
        </p:txBody>
      </p:sp>
      <p:sp>
        <p:nvSpPr>
          <p:cNvPr id="29" name="矩形 28"/>
          <p:cNvSpPr/>
          <p:nvPr/>
        </p:nvSpPr>
        <p:spPr>
          <a:xfrm>
            <a:off x="237439" y="1530906"/>
            <a:ext cx="10947141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class Circle {</a:t>
            </a:r>
          </a:p>
          <a:p>
            <a:r>
              <a:rPr lang="en-US" altLang="zh-CN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…  //</a:t>
            </a:r>
            <a:r>
              <a:rPr lang="zh-CN" alt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其他代码省略</a:t>
            </a:r>
            <a:endParaRPr lang="en-US" altLang="zh-CN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@Override</a:t>
            </a:r>
          </a:p>
          <a:p>
            <a:r>
              <a:rPr lang="en-US" altLang="zh-CN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void finalize() throws Throwable {</a:t>
            </a:r>
          </a:p>
          <a:p>
            <a:r>
              <a:rPr lang="en-US" altLang="zh-CN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CN" sz="17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numberOfObjects</a:t>
            </a:r>
            <a:r>
              <a:rPr lang="en-US" altLang="zh-CN" sz="17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altLang="zh-CN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; //</a:t>
            </a:r>
            <a:r>
              <a:rPr lang="zh-CN" altLang="en-US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对象被析构时，计数器减</a:t>
            </a:r>
            <a:r>
              <a:rPr lang="en-US" altLang="zh-CN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altLang="zh-CN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CN" sz="1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super.finalize</a:t>
            </a:r>
            <a:r>
              <a:rPr lang="en-US" altLang="zh-CN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altLang="zh-CN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altLang="zh-CN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CN" altLang="en-US" sz="1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对话气泡: 圆角矩形 10">
            <a:extLst>
              <a:ext uri="{FF2B5EF4-FFF2-40B4-BE49-F238E27FC236}">
                <a16:creationId xmlns:a16="http://schemas.microsoft.com/office/drawing/2014/main" id="{09B549E9-5E58-453B-ABF0-182B1B86C022}"/>
              </a:ext>
            </a:extLst>
          </p:cNvPr>
          <p:cNvSpPr/>
          <p:nvPr/>
        </p:nvSpPr>
        <p:spPr>
          <a:xfrm>
            <a:off x="2376138" y="3862071"/>
            <a:ext cx="8808441" cy="2505275"/>
          </a:xfrm>
          <a:prstGeom prst="wedgeRoundRectCallout">
            <a:avLst>
              <a:gd name="adj1" fmla="val -34299"/>
              <a:gd name="adj2" fmla="val -83673"/>
              <a:gd name="adj3" fmla="val 16667"/>
            </a:avLst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69D1314-2B16-40B4-A7B6-F6A7B532F6FD}"/>
              </a:ext>
            </a:extLst>
          </p:cNvPr>
          <p:cNvSpPr txBox="1"/>
          <p:nvPr/>
        </p:nvSpPr>
        <p:spPr>
          <a:xfrm>
            <a:off x="2552306" y="3941372"/>
            <a:ext cx="844279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可以不加，但是使用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注解有如下好处：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：可以当注释用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方便阅读；</a:t>
            </a:r>
            <a:b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：编译器可以给你验证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下面的方法名是否是父类中所有的，如果没有则报错。例如，如果没写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，而下面的方法名又写错了，这时你的编译器是可以编译通过的，因为编译器以为这个方法是你的子类中自己增加的方法。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Java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注解为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Java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代码提供元数据。注解可以指示编译器做些额外的动作，甚至可以自定义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Java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注解让编译器执行自定义的动作。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Java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提供了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Annotation API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让我们自定义注解。</a:t>
            </a:r>
          </a:p>
        </p:txBody>
      </p:sp>
    </p:spTree>
    <p:extLst>
      <p:ext uri="{BB962C8B-B14F-4D97-AF65-F5344CB8AC3E}">
        <p14:creationId xmlns:p14="http://schemas.microsoft.com/office/powerpoint/2010/main" val="11016498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9.5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10270960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>
              <a:defRPr/>
            </a:pP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实例</a:t>
            </a:r>
            <a:r>
              <a:rPr lang="en-US" altLang="zh-CN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(</a:t>
            </a: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或静态</a:t>
            </a:r>
            <a:r>
              <a:rPr lang="en-US" altLang="zh-CN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)</a:t>
            </a: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的变量、常量和方法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566737" y="1341438"/>
            <a:ext cx="10004619" cy="5037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2500">
                <a:solidFill>
                  <a:schemeClr val="tx1"/>
                </a:solidFill>
                <a:latin typeface="宋体" pitchFamily="2" charset="-122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宋体" pitchFamily="2" charset="-122"/>
                <a:ea typeface="+mn-ea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1900">
                <a:solidFill>
                  <a:schemeClr val="tx1"/>
                </a:solidFill>
                <a:latin typeface="宋体" pitchFamily="2" charset="-122"/>
                <a:ea typeface="+mn-ea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宋体" pitchFamily="2" charset="-122"/>
                <a:ea typeface="+mn-ea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+mn-ea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69900" marR="0" lvl="0" indent="-469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o"/>
              <a:tabLst/>
              <a:defRPr/>
            </a:pPr>
            <a:r>
              <a:rPr kumimoji="0" lang="zh-CN" altLang="en-US" sz="25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实例变量</a:t>
            </a:r>
            <a:r>
              <a:rPr kumimoji="0" lang="en-US" altLang="zh-CN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(instance variable):</a:t>
            </a: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未用</a:t>
            </a:r>
            <a:r>
              <a:rPr kumimoji="0" lang="en-US" altLang="zh-CN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static</a:t>
            </a: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修饰的成员变量，属于类的具体实例</a:t>
            </a:r>
            <a:r>
              <a:rPr kumimoji="0" lang="en-US" altLang="zh-CN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(</a:t>
            </a: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对象</a:t>
            </a:r>
            <a:r>
              <a:rPr kumimoji="0" lang="en-US" altLang="zh-CN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)</a:t>
            </a: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，只能通过对象访问，如“对象名</a:t>
            </a:r>
            <a:r>
              <a:rPr kumimoji="0" lang="en-US" altLang="zh-CN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.</a:t>
            </a: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变量名” 。</a:t>
            </a:r>
          </a:p>
          <a:p>
            <a:pPr marL="469900" marR="0" lvl="0" indent="-469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o"/>
              <a:tabLst/>
              <a:defRPr/>
            </a:pPr>
            <a:r>
              <a:rPr kumimoji="0" lang="zh-CN" altLang="en-US" sz="25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静态变量</a:t>
            </a:r>
            <a:r>
              <a:rPr kumimoji="0" lang="en-US" altLang="zh-CN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(static variable)</a:t>
            </a: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是用</a:t>
            </a:r>
            <a:r>
              <a:rPr kumimoji="0" lang="en-US" altLang="zh-CN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static</a:t>
            </a: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修饰的变量，被类的所有实例</a:t>
            </a:r>
            <a:r>
              <a:rPr kumimoji="0" lang="en-US" altLang="zh-CN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(</a:t>
            </a: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对象</a:t>
            </a:r>
            <a:r>
              <a:rPr kumimoji="0" lang="en-US" altLang="zh-CN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)</a:t>
            </a: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共享，也称</a:t>
            </a:r>
            <a:r>
              <a:rPr kumimoji="0" lang="zh-CN" altLang="en-US" sz="25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类变量</a:t>
            </a: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。可以通过对象或类名访问，提倡“类名</a:t>
            </a:r>
            <a:r>
              <a:rPr kumimoji="0" lang="en-US" altLang="zh-CN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.</a:t>
            </a: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变量名”访问。</a:t>
            </a:r>
          </a:p>
        </p:txBody>
      </p:sp>
      <p:grpSp>
        <p:nvGrpSpPr>
          <p:cNvPr id="5" name="Group 44"/>
          <p:cNvGrpSpPr>
            <a:grpSpLocks/>
          </p:cNvGrpSpPr>
          <p:nvPr/>
        </p:nvGrpSpPr>
        <p:grpSpPr bwMode="auto">
          <a:xfrm>
            <a:off x="4269215" y="3894099"/>
            <a:ext cx="4752975" cy="1954213"/>
            <a:chOff x="2692" y="2205"/>
            <a:chExt cx="2994" cy="1231"/>
          </a:xfrm>
        </p:grpSpPr>
        <p:sp>
          <p:nvSpPr>
            <p:cNvPr id="6" name="Rectangle 14"/>
            <p:cNvSpPr>
              <a:spLocks noChangeArrowheads="1"/>
            </p:cNvSpPr>
            <p:nvPr/>
          </p:nvSpPr>
          <p:spPr bwMode="auto">
            <a:xfrm>
              <a:off x="2728" y="3238"/>
              <a:ext cx="482" cy="198"/>
            </a:xfrm>
            <a:prstGeom prst="rect">
              <a:avLst/>
            </a:prstGeom>
            <a:gradFill rotWithShape="1">
              <a:gsLst>
                <a:gs pos="0">
                  <a:srgbClr val="000000">
                    <a:tint val="50000"/>
                    <a:satMod val="300000"/>
                  </a:srgbClr>
                </a:gs>
                <a:gs pos="35000">
                  <a:srgbClr val="000000">
                    <a:tint val="37000"/>
                    <a:satMod val="300000"/>
                  </a:srgbClr>
                </a:gs>
                <a:gs pos="100000">
                  <a:srgbClr val="000000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000000">
                  <a:shade val="95000"/>
                  <a:satMod val="105000"/>
                </a:srgbClr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宋体" pitchFamily="2" charset="-122"/>
                  <a:cs typeface="+mn-cs"/>
                </a:rPr>
                <a:t>5</a:t>
              </a:r>
            </a:p>
          </p:txBody>
        </p:sp>
        <p:sp>
          <p:nvSpPr>
            <p:cNvPr id="7" name="Rectangle 15"/>
            <p:cNvSpPr>
              <a:spLocks noChangeArrowheads="1"/>
            </p:cNvSpPr>
            <p:nvPr/>
          </p:nvSpPr>
          <p:spPr bwMode="auto">
            <a:xfrm>
              <a:off x="2728" y="2416"/>
              <a:ext cx="482" cy="198"/>
            </a:xfrm>
            <a:prstGeom prst="rect">
              <a:avLst/>
            </a:prstGeom>
            <a:gradFill rotWithShape="1">
              <a:gsLst>
                <a:gs pos="0">
                  <a:srgbClr val="000000">
                    <a:tint val="50000"/>
                    <a:satMod val="300000"/>
                  </a:srgbClr>
                </a:gs>
                <a:gs pos="35000">
                  <a:srgbClr val="000000">
                    <a:tint val="37000"/>
                    <a:satMod val="300000"/>
                  </a:srgbClr>
                </a:gs>
                <a:gs pos="100000">
                  <a:srgbClr val="000000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000000">
                  <a:shade val="95000"/>
                  <a:satMod val="105000"/>
                </a:srgbClr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宋体" pitchFamily="2" charset="-122"/>
                  <a:cs typeface="+mn-cs"/>
                </a:rPr>
                <a:t>1</a:t>
              </a:r>
            </a:p>
          </p:txBody>
        </p:sp>
        <p:sp>
          <p:nvSpPr>
            <p:cNvPr id="8" name="Line 20"/>
            <p:cNvSpPr>
              <a:spLocks noChangeShapeType="1"/>
            </p:cNvSpPr>
            <p:nvPr/>
          </p:nvSpPr>
          <p:spPr bwMode="auto">
            <a:xfrm flipH="1" flipV="1">
              <a:off x="3210" y="2529"/>
              <a:ext cx="16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</a:endParaRPr>
            </a:p>
          </p:txBody>
        </p:sp>
        <p:sp>
          <p:nvSpPr>
            <p:cNvPr id="9" name="Rectangle 22"/>
            <p:cNvSpPr>
              <a:spLocks noChangeArrowheads="1"/>
            </p:cNvSpPr>
            <p:nvPr/>
          </p:nvSpPr>
          <p:spPr bwMode="auto">
            <a:xfrm>
              <a:off x="4548" y="2937"/>
              <a:ext cx="1138" cy="159"/>
            </a:xfrm>
            <a:prstGeom prst="rect">
              <a:avLst/>
            </a:prstGeom>
            <a:gradFill rotWithShape="1">
              <a:gsLst>
                <a:gs pos="0">
                  <a:srgbClr val="000000">
                    <a:tint val="50000"/>
                    <a:satMod val="300000"/>
                  </a:srgbClr>
                </a:gs>
                <a:gs pos="35000">
                  <a:srgbClr val="000000">
                    <a:tint val="37000"/>
                    <a:satMod val="300000"/>
                  </a:srgbClr>
                </a:gs>
                <a:gs pos="100000">
                  <a:srgbClr val="000000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000000">
                  <a:shade val="95000"/>
                  <a:satMod val="105000"/>
                </a:srgbClr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none" anchor="ctr"/>
            <a:lstStyle>
              <a:lvl1pPr eaLnBrk="0" hangingPunct="0"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eaLnBrk="0" hangingPunct="0"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eaLnBrk="0" hangingPunct="0"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eaLnBrk="0" hangingPunct="0"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eaLnBrk="0" hangingPunct="0"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ahoma" pitchFamily="34" charset="0"/>
                  <a:ea typeface="宋体" pitchFamily="2" charset="-122"/>
                  <a:cs typeface="+mn-cs"/>
                </a:rPr>
                <a:t>numberOfObject</a:t>
              </a: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ahoma" pitchFamily="34" charset="0"/>
                  <a:ea typeface="宋体" pitchFamily="2" charset="-122"/>
                  <a:cs typeface="+mn-cs"/>
                </a:rPr>
                <a:t>=2</a:t>
              </a:r>
            </a:p>
          </p:txBody>
        </p:sp>
        <p:sp>
          <p:nvSpPr>
            <p:cNvPr id="10" name="Line 36"/>
            <p:cNvSpPr>
              <a:spLocks noChangeShapeType="1"/>
            </p:cNvSpPr>
            <p:nvPr/>
          </p:nvSpPr>
          <p:spPr bwMode="auto">
            <a:xfrm flipH="1" flipV="1">
              <a:off x="3210" y="3351"/>
              <a:ext cx="16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</a:endParaRPr>
            </a:p>
          </p:txBody>
        </p:sp>
        <p:sp>
          <p:nvSpPr>
            <p:cNvPr id="11" name="Line 37"/>
            <p:cNvSpPr>
              <a:spLocks noChangeShapeType="1"/>
            </p:cNvSpPr>
            <p:nvPr/>
          </p:nvSpPr>
          <p:spPr bwMode="auto">
            <a:xfrm flipV="1">
              <a:off x="4326" y="2642"/>
              <a:ext cx="8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</a:endParaRPr>
            </a:p>
          </p:txBody>
        </p:sp>
        <p:sp>
          <p:nvSpPr>
            <p:cNvPr id="12" name="Line 38"/>
            <p:cNvSpPr>
              <a:spLocks noChangeShapeType="1"/>
            </p:cNvSpPr>
            <p:nvPr/>
          </p:nvSpPr>
          <p:spPr bwMode="auto">
            <a:xfrm flipV="1">
              <a:off x="4326" y="3436"/>
              <a:ext cx="8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</a:endParaRPr>
            </a:p>
          </p:txBody>
        </p:sp>
        <p:sp>
          <p:nvSpPr>
            <p:cNvPr id="13" name="Line 39"/>
            <p:cNvSpPr>
              <a:spLocks noChangeShapeType="1"/>
            </p:cNvSpPr>
            <p:nvPr/>
          </p:nvSpPr>
          <p:spPr bwMode="auto">
            <a:xfrm>
              <a:off x="4411" y="2642"/>
              <a:ext cx="0" cy="79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</a:endParaRPr>
            </a:p>
          </p:txBody>
        </p:sp>
        <p:sp>
          <p:nvSpPr>
            <p:cNvPr id="14" name="Line 40"/>
            <p:cNvSpPr>
              <a:spLocks noChangeShapeType="1"/>
            </p:cNvSpPr>
            <p:nvPr/>
          </p:nvSpPr>
          <p:spPr bwMode="auto">
            <a:xfrm>
              <a:off x="4411" y="3010"/>
              <a:ext cx="13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</a:endParaRPr>
            </a:p>
          </p:txBody>
        </p:sp>
        <p:sp>
          <p:nvSpPr>
            <p:cNvPr id="15" name="Text Box 41"/>
            <p:cNvSpPr txBox="1">
              <a:spLocks noChangeArrowheads="1"/>
            </p:cNvSpPr>
            <p:nvPr/>
          </p:nvSpPr>
          <p:spPr bwMode="auto">
            <a:xfrm>
              <a:off x="2692" y="2205"/>
              <a:ext cx="50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5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2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19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radius</a:t>
              </a:r>
            </a:p>
          </p:txBody>
        </p:sp>
        <p:sp>
          <p:nvSpPr>
            <p:cNvPr id="16" name="Text Box 42"/>
            <p:cNvSpPr txBox="1">
              <a:spLocks noChangeArrowheads="1"/>
            </p:cNvSpPr>
            <p:nvPr/>
          </p:nvSpPr>
          <p:spPr bwMode="auto">
            <a:xfrm>
              <a:off x="2710" y="2990"/>
              <a:ext cx="50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5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2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19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radius</a:t>
              </a:r>
            </a:p>
          </p:txBody>
        </p:sp>
      </p:grpSp>
      <p:grpSp>
        <p:nvGrpSpPr>
          <p:cNvPr id="17" name="组合 2"/>
          <p:cNvGrpSpPr>
            <a:grpSpLocks/>
          </p:cNvGrpSpPr>
          <p:nvPr/>
        </p:nvGrpSpPr>
        <p:grpSpPr bwMode="auto">
          <a:xfrm>
            <a:off x="1532365" y="3894099"/>
            <a:ext cx="2595563" cy="2268538"/>
            <a:chOff x="952500" y="3905767"/>
            <a:chExt cx="2595612" cy="2268538"/>
          </a:xfrm>
        </p:grpSpPr>
        <p:sp>
          <p:nvSpPr>
            <p:cNvPr id="18" name="Text Box 45"/>
            <p:cNvSpPr txBox="1">
              <a:spLocks noChangeArrowheads="1"/>
            </p:cNvSpPr>
            <p:nvPr/>
          </p:nvSpPr>
          <p:spPr bwMode="auto">
            <a:xfrm>
              <a:off x="952500" y="5348805"/>
              <a:ext cx="1911350" cy="8255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5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2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19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Char char="-"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 </a:t>
              </a:r>
              <a:r>
                <a:rPr kumimoji="0" lang="zh-CN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表示</a:t>
              </a:r>
              <a:r>
                <a:rPr kumimoji="0" lang="en-US" altLang="zh-CN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private</a:t>
              </a:r>
            </a:p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+ </a:t>
              </a:r>
              <a:r>
                <a:rPr kumimoji="0" lang="zh-CN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表示</a:t>
              </a:r>
              <a:r>
                <a:rPr kumimoji="0" lang="en-US" altLang="zh-CN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public</a:t>
              </a:r>
            </a:p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下划线 表示</a:t>
              </a:r>
              <a:r>
                <a:rPr kumimoji="0" lang="en-US" altLang="zh-CN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static</a:t>
              </a:r>
            </a:p>
          </p:txBody>
        </p:sp>
        <p:grpSp>
          <p:nvGrpSpPr>
            <p:cNvPr id="19" name="组合 1"/>
            <p:cNvGrpSpPr>
              <a:grpSpLocks/>
            </p:cNvGrpSpPr>
            <p:nvPr/>
          </p:nvGrpSpPr>
          <p:grpSpPr bwMode="auto">
            <a:xfrm>
              <a:off x="971600" y="3905767"/>
              <a:ext cx="2576512" cy="1468438"/>
              <a:chOff x="1004888" y="3896485"/>
              <a:chExt cx="2576512" cy="1468438"/>
            </a:xfrm>
          </p:grpSpPr>
          <p:pic>
            <p:nvPicPr>
              <p:cNvPr id="20" name="Picture 4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04888" y="3896500"/>
                <a:ext cx="2576512" cy="14684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1" name="Line 5"/>
              <p:cNvSpPr>
                <a:spLocks noChangeShapeType="1"/>
              </p:cNvSpPr>
              <p:nvPr/>
            </p:nvSpPr>
            <p:spPr bwMode="auto">
              <a:xfrm>
                <a:off x="1230313" y="4514031"/>
                <a:ext cx="134937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</a:endParaRPr>
              </a:p>
            </p:txBody>
          </p:sp>
          <p:sp>
            <p:nvSpPr>
              <p:cNvPr id="22" name="AutoShape 24"/>
              <p:cNvSpPr>
                <a:spLocks noChangeAspect="1" noChangeArrowheads="1"/>
              </p:cNvSpPr>
              <p:nvPr/>
            </p:nvSpPr>
            <p:spPr bwMode="auto">
              <a:xfrm>
                <a:off x="1004888" y="3896485"/>
                <a:ext cx="2576512" cy="14684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o"/>
                  <a:defRPr sz="25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1pPr>
                <a:lvl2pPr marL="742950" indent="-285750"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n"/>
                  <a:defRPr sz="22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2pPr>
                <a:lvl3pPr marL="1143000" indent="-228600"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o"/>
                  <a:defRPr sz="19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3pPr>
                <a:lvl4pPr marL="1600200" indent="-228600" algn="l" eaLnBrk="0" hangingPunct="0">
                  <a:spcBef>
                    <a:spcPct val="20000"/>
                  </a:spcBef>
                  <a:buClr>
                    <a:schemeClr val="accent2"/>
                  </a:buClr>
                  <a:buFont typeface="Wingdings" pitchFamily="2" charset="2"/>
                  <a:buChar char="n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4pPr>
                <a:lvl5pPr marL="2057400" indent="-228600" algn="l" eaLnBrk="0" hangingPunct="0">
                  <a:spcBef>
                    <a:spcPct val="25000"/>
                  </a:spcBef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宋体" pitchFamily="2" charset="-122"/>
                    <a:ea typeface="宋体" pitchFamily="2" charset="-122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endParaRPr>
              </a:p>
            </p:txBody>
          </p:sp>
          <p:cxnSp>
            <p:nvCxnSpPr>
              <p:cNvPr id="23" name="直接连接符 25"/>
              <p:cNvCxnSpPr>
                <a:cxnSpLocks noChangeShapeType="1"/>
              </p:cNvCxnSpPr>
              <p:nvPr/>
            </p:nvCxnSpPr>
            <p:spPr bwMode="auto">
              <a:xfrm>
                <a:off x="1241630" y="5094185"/>
                <a:ext cx="1955800" cy="1587"/>
              </a:xfrm>
              <a:prstGeom prst="line">
                <a:avLst/>
              </a:prstGeom>
              <a:noFill/>
              <a:ln w="9525" algn="ctr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24" name="Text Box 27"/>
          <p:cNvSpPr txBox="1">
            <a:spLocks noChangeArrowheads="1"/>
          </p:cNvSpPr>
          <p:nvPr/>
        </p:nvSpPr>
        <p:spPr bwMode="auto">
          <a:xfrm>
            <a:off x="7401353" y="3802024"/>
            <a:ext cx="20320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5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19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algn="l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二个对象的</a:t>
            </a:r>
            <a:r>
              <a:rPr kumimoji="0" lang="en-US" altLang="zh-CN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radius: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实例变量存储于不同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对象，彼此不影响</a:t>
            </a:r>
          </a:p>
        </p:txBody>
      </p:sp>
      <p:sp>
        <p:nvSpPr>
          <p:cNvPr id="25" name="Line 28"/>
          <p:cNvSpPr>
            <a:spLocks noChangeShapeType="1"/>
          </p:cNvSpPr>
          <p:nvPr/>
        </p:nvSpPr>
        <p:spPr bwMode="auto">
          <a:xfrm flipV="1">
            <a:off x="6861603" y="4062374"/>
            <a:ext cx="539750" cy="254000"/>
          </a:xfrm>
          <a:prstGeom prst="line">
            <a:avLst/>
          </a:prstGeom>
          <a:noFill/>
          <a:ln w="9525">
            <a:solidFill>
              <a:srgbClr val="A3B2C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</a:endParaRPr>
          </a:p>
        </p:txBody>
      </p:sp>
      <p:sp>
        <p:nvSpPr>
          <p:cNvPr id="26" name="Line 29"/>
          <p:cNvSpPr>
            <a:spLocks noChangeShapeType="1"/>
          </p:cNvSpPr>
          <p:nvPr/>
        </p:nvSpPr>
        <p:spPr bwMode="auto">
          <a:xfrm flipV="1">
            <a:off x="6861603" y="4062374"/>
            <a:ext cx="541337" cy="1558925"/>
          </a:xfrm>
          <a:prstGeom prst="line">
            <a:avLst/>
          </a:prstGeom>
          <a:noFill/>
          <a:ln w="9525">
            <a:solidFill>
              <a:srgbClr val="A3B2C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</a:endParaRPr>
          </a:p>
        </p:txBody>
      </p:sp>
      <p:pic>
        <p:nvPicPr>
          <p:cNvPr id="27" name="Picture 3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7128" y="3954424"/>
            <a:ext cx="1514475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CFFCC">
                    <a:alpha val="2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accent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3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7128" y="5259349"/>
            <a:ext cx="1514475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CFFCC">
                    <a:alpha val="2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accent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C38BC287-6C8F-4EAC-BAED-A3317D8E9577}"/>
              </a:ext>
            </a:extLst>
          </p:cNvPr>
          <p:cNvSpPr txBox="1"/>
          <p:nvPr/>
        </p:nvSpPr>
        <p:spPr>
          <a:xfrm>
            <a:off x="7265026" y="3484328"/>
            <a:ext cx="410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实例变量是作为对象内存的一部分存在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0D70CE6E-A761-408E-B502-FA2B3603AD4A}"/>
              </a:ext>
            </a:extLst>
          </p:cNvPr>
          <p:cNvSpPr txBox="1"/>
          <p:nvPr/>
        </p:nvSpPr>
        <p:spPr>
          <a:xfrm>
            <a:off x="7276941" y="5476837"/>
            <a:ext cx="43396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静态变量是单独的内存单元，与对象内存</a:t>
            </a:r>
            <a:endParaRPr lang="en-US" altLang="zh-CN" dirty="0"/>
          </a:p>
          <a:p>
            <a:r>
              <a:rPr lang="zh-CN" altLang="en-US" dirty="0"/>
              <a:t>分开</a:t>
            </a:r>
          </a:p>
        </p:txBody>
      </p:sp>
    </p:spTree>
    <p:extLst>
      <p:ext uri="{BB962C8B-B14F-4D97-AF65-F5344CB8AC3E}">
        <p14:creationId xmlns:p14="http://schemas.microsoft.com/office/powerpoint/2010/main" val="20360479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9.5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10270960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>
              <a:defRPr/>
            </a:pP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实例</a:t>
            </a:r>
            <a:r>
              <a:rPr lang="en-US" altLang="zh-CN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(</a:t>
            </a: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或静态</a:t>
            </a:r>
            <a:r>
              <a:rPr lang="en-US" altLang="zh-CN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)</a:t>
            </a: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的变量、常量和方法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566738" y="1341438"/>
            <a:ext cx="10705320" cy="5291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2500">
                <a:solidFill>
                  <a:schemeClr val="tx1"/>
                </a:solidFill>
                <a:latin typeface="宋体" pitchFamily="2" charset="-122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宋体" pitchFamily="2" charset="-122"/>
                <a:ea typeface="+mn-ea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1900">
                <a:solidFill>
                  <a:schemeClr val="tx1"/>
                </a:solidFill>
                <a:latin typeface="宋体" pitchFamily="2" charset="-122"/>
                <a:ea typeface="+mn-ea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宋体" pitchFamily="2" charset="-122"/>
                <a:ea typeface="+mn-ea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+mn-ea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69900" marR="0" lvl="0" indent="-469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o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实例常量是没有用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static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修饰的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final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变量。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/>
              <a:cs typeface="+mn-cs"/>
            </a:endParaRPr>
          </a:p>
          <a:p>
            <a:pPr marL="469900" marR="0" lvl="0" indent="-469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o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静态常量是用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static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修饰的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final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变量。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Math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类中的静态常量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PI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定义为：</a:t>
            </a:r>
          </a:p>
          <a:p>
            <a:pPr marL="908050" marR="0" lvl="1" indent="-4365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  public static final double PI = 3.14159265358979323846;</a:t>
            </a:r>
          </a:p>
          <a:p>
            <a:pPr marL="469900" marR="0" lvl="0" indent="-469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o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所有常量可按需指定访问权限，不能用等号赋值修改。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/>
              <a:cs typeface="+mn-cs"/>
            </a:endParaRPr>
          </a:p>
          <a:p>
            <a:pPr marL="469900" marR="0" lvl="0" indent="-469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o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由于它们不能被修改，故通常定义为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public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。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/>
              <a:cs typeface="+mn-cs"/>
            </a:endParaRPr>
          </a:p>
          <a:p>
            <a:pPr marL="469900" marR="0" lvl="0" indent="-469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o"/>
              <a:tabLst/>
              <a:defRPr/>
            </a:pPr>
            <a:r>
              <a:rPr lang="en-US" altLang="zh-CN" sz="2400" kern="0" dirty="0">
                <a:solidFill>
                  <a:srgbClr val="000000"/>
                </a:solidFill>
                <a:ea typeface="宋体"/>
              </a:rPr>
              <a:t>final</a:t>
            </a:r>
            <a:r>
              <a:rPr lang="zh-CN" altLang="en-US" sz="2400" kern="0" dirty="0">
                <a:solidFill>
                  <a:srgbClr val="000000"/>
                </a:solidFill>
                <a:ea typeface="宋体"/>
              </a:rPr>
              <a:t>也可以修饰方法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/>
              <a:cs typeface="+mn-cs"/>
            </a:endParaRPr>
          </a:p>
          <a:p>
            <a:pPr lvl="1" indent="-469900" eaLnBrk="1" hangingPunct="1">
              <a:buClr>
                <a:srgbClr val="CC0000"/>
              </a:buClr>
              <a:buFont typeface="Wingdings" pitchFamily="2" charset="2"/>
              <a:buChar char="o"/>
              <a:defRPr/>
            </a:pPr>
            <a:r>
              <a:rPr kumimoji="0" lang="en-US" altLang="zh-CN" sz="2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final</a:t>
            </a:r>
            <a:r>
              <a:rPr kumimoji="0" lang="zh-CN" altLang="en-US" sz="2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修饰实例方法时，表示该方法不能被子类覆盖</a:t>
            </a:r>
            <a:r>
              <a:rPr kumimoji="0" lang="en-US" altLang="zh-CN" sz="2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(Override)</a:t>
            </a:r>
            <a:r>
              <a:rPr kumimoji="0" lang="zh-CN" altLang="en-US" sz="2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 。非</a:t>
            </a:r>
            <a:r>
              <a:rPr kumimoji="0" lang="en-US" altLang="zh-CN" sz="2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final</a:t>
            </a:r>
            <a:r>
              <a:rPr kumimoji="0" lang="zh-CN" altLang="en-US" sz="21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实例方法可以被子类覆盖（见继承）</a:t>
            </a:r>
            <a:endParaRPr kumimoji="0" lang="en-US" altLang="zh-CN" sz="21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/>
              <a:cs typeface="+mn-cs"/>
            </a:endParaRPr>
          </a:p>
          <a:p>
            <a:pPr lvl="1" indent="-469900" eaLnBrk="1" hangingPunct="1">
              <a:buClr>
                <a:srgbClr val="CC0000"/>
              </a:buClr>
              <a:buFont typeface="Wingdings" pitchFamily="2" charset="2"/>
              <a:buChar char="o"/>
              <a:defRPr/>
            </a:pPr>
            <a:r>
              <a:rPr lang="en-US" altLang="zh-CN" sz="2000" kern="0" dirty="0">
                <a:solidFill>
                  <a:srgbClr val="000000"/>
                </a:solidFill>
                <a:ea typeface="宋体"/>
              </a:rPr>
              <a:t>final</a:t>
            </a:r>
            <a:r>
              <a:rPr lang="zh-CN" altLang="en-US" sz="2000" kern="0" dirty="0">
                <a:solidFill>
                  <a:srgbClr val="000000"/>
                </a:solidFill>
                <a:ea typeface="宋体"/>
              </a:rPr>
              <a:t>修饰静态方法时，表示该方法不能被子类隐藏</a:t>
            </a:r>
            <a:r>
              <a:rPr lang="en-US" altLang="zh-CN" sz="2000" kern="0" dirty="0">
                <a:solidFill>
                  <a:srgbClr val="000000"/>
                </a:solidFill>
                <a:ea typeface="宋体"/>
              </a:rPr>
              <a:t>(Hiding)</a:t>
            </a:r>
            <a:r>
              <a:rPr lang="zh-CN" altLang="en-US" sz="2000" kern="0" dirty="0">
                <a:solidFill>
                  <a:srgbClr val="000000"/>
                </a:solidFill>
                <a:ea typeface="宋体"/>
              </a:rPr>
              <a:t>。非</a:t>
            </a:r>
            <a:r>
              <a:rPr lang="en-US" altLang="zh-CN" sz="2000" kern="0" dirty="0">
                <a:solidFill>
                  <a:srgbClr val="000000"/>
                </a:solidFill>
                <a:ea typeface="宋体"/>
              </a:rPr>
              <a:t>final</a:t>
            </a:r>
            <a:r>
              <a:rPr lang="zh-CN" altLang="en-US" sz="2000" kern="0" dirty="0">
                <a:solidFill>
                  <a:srgbClr val="000000"/>
                </a:solidFill>
                <a:ea typeface="宋体"/>
              </a:rPr>
              <a:t>静态方法可以被子类隐藏。</a:t>
            </a:r>
            <a:endParaRPr kumimoji="0" lang="en-US" altLang="zh-CN" sz="21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/>
              <a:cs typeface="+mn-cs"/>
            </a:endParaRPr>
          </a:p>
          <a:p>
            <a:pPr marL="469900" marR="0" lvl="0" indent="-469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o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构造函数不能为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final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的。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None/>
              <a:tabLst/>
              <a:defRPr/>
            </a:pPr>
            <a:endParaRPr kumimoji="0" lang="zh-CN" altLang="en-US" sz="25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/>
              <a:cs typeface="+mn-cs"/>
            </a:endParaRPr>
          </a:p>
          <a:p>
            <a:pPr marL="908050" marR="0" lvl="1" indent="-4365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0360479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9.5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10270960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>
              <a:defRPr/>
            </a:pP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实例</a:t>
            </a:r>
            <a:r>
              <a:rPr lang="en-US" altLang="zh-CN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(</a:t>
            </a: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或静态</a:t>
            </a:r>
            <a:r>
              <a:rPr lang="en-US" altLang="zh-CN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)</a:t>
            </a: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的变量、常量和方法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99831" y="1887848"/>
            <a:ext cx="10705320" cy="4794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2500">
                <a:solidFill>
                  <a:schemeClr val="tx1"/>
                </a:solidFill>
                <a:latin typeface="宋体" pitchFamily="2" charset="-122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宋体" pitchFamily="2" charset="-122"/>
                <a:ea typeface="+mn-ea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1900">
                <a:solidFill>
                  <a:schemeClr val="tx1"/>
                </a:solidFill>
                <a:latin typeface="宋体" pitchFamily="2" charset="-122"/>
                <a:ea typeface="+mn-ea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宋体" pitchFamily="2" charset="-122"/>
                <a:ea typeface="+mn-ea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+mn-ea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0" eaLnBrk="1" hangingPunct="1">
              <a:buClr>
                <a:srgbClr val="CC0000"/>
              </a:buClr>
              <a:defRPr/>
            </a:pPr>
            <a:r>
              <a:rPr lang="zh-CN" altLang="en-US" sz="2400" kern="0" dirty="0">
                <a:solidFill>
                  <a:srgbClr val="000000"/>
                </a:solidFill>
                <a:ea typeface="宋体"/>
              </a:rPr>
              <a:t>方法重载：</a:t>
            </a:r>
            <a:r>
              <a:rPr lang="zh-CN" altLang="en-US" sz="2400" dirty="0"/>
              <a:t>同一个类中、或者父类子类中的多个方法具有相同的名字，但这些方法</a:t>
            </a:r>
            <a:r>
              <a:rPr lang="zh-CN" altLang="en-US" sz="2400" dirty="0">
                <a:solidFill>
                  <a:srgbClr val="FF0000"/>
                </a:solidFill>
              </a:rPr>
              <a:t>具有不同的参数列表</a:t>
            </a:r>
            <a:r>
              <a:rPr lang="en-US" altLang="zh-CN" sz="2400" dirty="0"/>
              <a:t>(</a:t>
            </a:r>
            <a:r>
              <a:rPr lang="zh-CN" altLang="en-US" sz="2400" dirty="0"/>
              <a:t>不含返回类型，即</a:t>
            </a:r>
            <a:r>
              <a:rPr lang="zh-CN" altLang="en-US" dirty="0"/>
              <a:t>无法以返回类型作为方法重载的区分标准）</a:t>
            </a:r>
            <a:endParaRPr lang="en-US" altLang="zh-CN" dirty="0"/>
          </a:p>
          <a:p>
            <a:pPr lvl="0" eaLnBrk="1" hangingPunct="1">
              <a:buClr>
                <a:srgbClr val="CC0000"/>
              </a:buClr>
              <a:defRPr/>
            </a:pPr>
            <a:r>
              <a:rPr lang="zh-CN" altLang="en-US" dirty="0"/>
              <a:t>方法覆盖和方法隐藏：发生在父类和子类之间，前提是继承。子类中定义的方法与父类中的方法具有</a:t>
            </a:r>
            <a:r>
              <a:rPr lang="zh-CN" altLang="en-US" dirty="0">
                <a:solidFill>
                  <a:srgbClr val="FF0000"/>
                </a:solidFill>
              </a:rPr>
              <a:t>相同的方法名字、相同的参数列表、相同的返回类型</a:t>
            </a:r>
            <a:r>
              <a:rPr lang="zh-CN" altLang="en-US" dirty="0"/>
              <a:t>（也允许子类中方法的返回类型是父类中方法返回类型的子类）</a:t>
            </a:r>
            <a:endParaRPr lang="en-US" altLang="zh-CN" dirty="0"/>
          </a:p>
          <a:p>
            <a:pPr lvl="1" eaLnBrk="1" hangingPunct="1">
              <a:buClr>
                <a:srgbClr val="CC0000"/>
              </a:buClr>
              <a:defRPr/>
            </a:pPr>
            <a:r>
              <a:rPr lang="zh-CN" altLang="en-US" dirty="0"/>
              <a:t>方法覆盖：实例方法</a:t>
            </a:r>
            <a:endParaRPr lang="en-US" altLang="zh-CN" dirty="0"/>
          </a:p>
          <a:p>
            <a:pPr lvl="1" eaLnBrk="1" hangingPunct="1">
              <a:buClr>
                <a:srgbClr val="CC0000"/>
              </a:buClr>
              <a:defRPr/>
            </a:pPr>
            <a:r>
              <a:rPr lang="zh-CN" altLang="en-US" dirty="0"/>
              <a:t>方法隐藏：静态方法</a:t>
            </a:r>
            <a:endParaRPr lang="en-US" altLang="zh-CN" dirty="0"/>
          </a:p>
          <a:p>
            <a:pPr lvl="1" eaLnBrk="1" hangingPunct="1">
              <a:buClr>
                <a:srgbClr val="CC0000"/>
              </a:buClr>
              <a:defRPr/>
            </a:pPr>
            <a:endParaRPr lang="en-US" altLang="zh-CN" sz="3200" kern="0" dirty="0">
              <a:solidFill>
                <a:srgbClr val="000000"/>
              </a:solidFill>
              <a:ea typeface="宋体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None/>
              <a:tabLst/>
              <a:defRPr/>
            </a:pPr>
            <a:endParaRPr kumimoji="0" lang="zh-CN" altLang="en-US" sz="25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/>
              <a:cs typeface="+mn-cs"/>
            </a:endParaRPr>
          </a:p>
          <a:p>
            <a:pPr marL="908050" marR="0" lvl="1" indent="-4365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C64CBD5-D154-4B18-B7A3-6F909390AA55}"/>
              </a:ext>
            </a:extLst>
          </p:cNvPr>
          <p:cNvSpPr txBox="1"/>
          <p:nvPr/>
        </p:nvSpPr>
        <p:spPr>
          <a:xfrm>
            <a:off x="499830" y="1246843"/>
            <a:ext cx="9480511" cy="477054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5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方法重载（</a:t>
            </a:r>
            <a:r>
              <a:rPr lang="en-US" altLang="zh-CN" sz="25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Overload</a:t>
            </a:r>
            <a:r>
              <a:rPr lang="zh-CN" altLang="en-US" sz="25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）、方法覆盖</a:t>
            </a:r>
            <a:r>
              <a:rPr lang="en-US" altLang="zh-CN" sz="25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(Override)</a:t>
            </a:r>
            <a:r>
              <a:rPr lang="zh-CN" altLang="en-US" sz="25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、方法隐藏</a:t>
            </a:r>
            <a:r>
              <a:rPr lang="en-US" altLang="zh-CN" sz="25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(Hiding)</a:t>
            </a:r>
            <a:endParaRPr lang="zh-CN" altLang="en-US" sz="25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926293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9.5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10270960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>
              <a:defRPr/>
            </a:pP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实例</a:t>
            </a:r>
            <a:r>
              <a:rPr lang="en-US" altLang="zh-CN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(</a:t>
            </a: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或静态</a:t>
            </a:r>
            <a:r>
              <a:rPr lang="en-US" altLang="zh-CN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)</a:t>
            </a: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的变量、常量和方法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C64CBD5-D154-4B18-B7A3-6F909390AA55}"/>
              </a:ext>
            </a:extLst>
          </p:cNvPr>
          <p:cNvSpPr txBox="1"/>
          <p:nvPr/>
        </p:nvSpPr>
        <p:spPr>
          <a:xfrm>
            <a:off x="499830" y="1246843"/>
            <a:ext cx="9480511" cy="477054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5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方法重载（</a:t>
            </a:r>
            <a:r>
              <a:rPr lang="en-US" altLang="zh-CN" sz="25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Overload</a:t>
            </a:r>
            <a:r>
              <a:rPr lang="zh-CN" altLang="en-US" sz="25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）、方法覆盖</a:t>
            </a:r>
            <a:r>
              <a:rPr lang="en-US" altLang="zh-CN" sz="25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(Override)</a:t>
            </a:r>
            <a:r>
              <a:rPr lang="zh-CN" altLang="en-US" sz="25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、方法隐藏</a:t>
            </a:r>
            <a:r>
              <a:rPr lang="en-US" altLang="zh-CN" sz="25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(Hiding)</a:t>
            </a:r>
            <a:endParaRPr lang="zh-CN" altLang="en-US" sz="25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694E125-F82E-4156-816F-5ADAC852B43F}"/>
              </a:ext>
            </a:extLst>
          </p:cNvPr>
          <p:cNvSpPr/>
          <p:nvPr/>
        </p:nvSpPr>
        <p:spPr>
          <a:xfrm>
            <a:off x="367989" y="1823070"/>
            <a:ext cx="11128917" cy="18158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A {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void m(int x, int y) {}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void m(double x, double y) {}</a:t>
            </a:r>
          </a:p>
          <a:p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下面语句报错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int,int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已经定义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重载函数不能通过返回类型区分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   public int m(int x, int y) { return 0;}; </a:t>
            </a:r>
            <a:endParaRPr lang="zh-CN" altLang="en-US" sz="16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7B56E35-0229-41D7-BD52-EBC3896AE106}"/>
              </a:ext>
            </a:extLst>
          </p:cNvPr>
          <p:cNvSpPr/>
          <p:nvPr/>
        </p:nvSpPr>
        <p:spPr>
          <a:xfrm>
            <a:off x="367988" y="3832663"/>
            <a:ext cx="11128917" cy="28007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2225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class B extends A{ //B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继承了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void m(float x, float y) { } //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重载了父类的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int,int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和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double,double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void m(int x, int y) {} //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覆盖了父类的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m(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int,int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，</a:t>
            </a:r>
            <a:r>
              <a:rPr lang="zh-CN" alt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注意连返回类型都必须一致</a:t>
            </a:r>
          </a:p>
          <a:p>
            <a:endParaRPr lang="zh-CN" altLang="en-US" sz="16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注意下面这个语句报错，既不是覆盖（与父类的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m(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int,int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返回类型不一样）</a:t>
            </a: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也不是合法的重载（和父类的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m(</a:t>
            </a:r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int,int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参数完全一样，只是返回类型不一致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//    </a:t>
            </a:r>
            <a:r>
              <a:rPr lang="en-US" altLang="zh-CN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int m(int x, int y) {} //</a:t>
            </a:r>
            <a:r>
              <a:rPr lang="zh-CN" alt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错误</a:t>
            </a:r>
            <a:endParaRPr lang="en-US" altLang="zh-CN" sz="16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//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子类定义了新的重载函数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 m()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public int m(){return 0;};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43407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9.5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10270960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>
              <a:defRPr/>
            </a:pP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实例</a:t>
            </a:r>
            <a:r>
              <a:rPr lang="en-US" altLang="zh-CN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(</a:t>
            </a: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或静态</a:t>
            </a:r>
            <a:r>
              <a:rPr lang="en-US" altLang="zh-CN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)</a:t>
            </a: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的变量、常量和方法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C64CBD5-D154-4B18-B7A3-6F909390AA55}"/>
              </a:ext>
            </a:extLst>
          </p:cNvPr>
          <p:cNvSpPr txBox="1"/>
          <p:nvPr/>
        </p:nvSpPr>
        <p:spPr>
          <a:xfrm>
            <a:off x="499830" y="1246843"/>
            <a:ext cx="9480511" cy="477054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5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方法重载（</a:t>
            </a:r>
            <a:r>
              <a:rPr lang="en-US" altLang="zh-CN" sz="25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Overload</a:t>
            </a:r>
            <a:r>
              <a:rPr lang="zh-CN" altLang="en-US" sz="25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）、方法覆盖</a:t>
            </a:r>
            <a:r>
              <a:rPr lang="en-US" altLang="zh-CN" sz="25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(Override)</a:t>
            </a:r>
            <a:r>
              <a:rPr lang="zh-CN" altLang="en-US" sz="25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、方法隐藏</a:t>
            </a:r>
            <a:r>
              <a:rPr lang="en-US" altLang="zh-CN" sz="25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(Hiding)</a:t>
            </a:r>
            <a:endParaRPr lang="zh-CN" altLang="en-US" sz="25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7B56E35-0229-41D7-BD52-EBC3896AE106}"/>
              </a:ext>
            </a:extLst>
          </p:cNvPr>
          <p:cNvSpPr/>
          <p:nvPr/>
        </p:nvSpPr>
        <p:spPr>
          <a:xfrm>
            <a:off x="323383" y="1867165"/>
            <a:ext cx="11128917" cy="477053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2225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class A{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void m1(){ }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</a:t>
            </a:r>
            <a:r>
              <a:rPr lang="en-US" altLang="zh-CN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void m2() { }</a:t>
            </a:r>
          </a:p>
          <a:p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static void m3() { }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</a:t>
            </a:r>
            <a:r>
              <a:rPr lang="en-US" altLang="zh-CN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static void m4() { }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class B extends A{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//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覆盖父类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的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void  m1()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void m1(){ }</a:t>
            </a:r>
          </a:p>
          <a:p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//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下面语句报错，不能覆盖父类的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final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方法</a:t>
            </a:r>
          </a:p>
          <a:p>
            <a:r>
              <a:rPr lang="en-US" altLang="zh-CN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   public void m2(){ }</a:t>
            </a:r>
          </a:p>
          <a:p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static void m3() { } //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隐藏了父类的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static void m3()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//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下面语句报错，父类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final 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静态方法不能被子类隐藏</a:t>
            </a:r>
          </a:p>
          <a:p>
            <a:r>
              <a:rPr lang="en-US" altLang="zh-CN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   public static void m4() { }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0FA6746-BFB0-E752-1BDA-721919683F11}"/>
              </a:ext>
            </a:extLst>
          </p:cNvPr>
          <p:cNvSpPr txBox="1"/>
          <p:nvPr/>
        </p:nvSpPr>
        <p:spPr>
          <a:xfrm>
            <a:off x="6158940" y="3799840"/>
            <a:ext cx="5293360" cy="13234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 o = new B();</a:t>
            </a:r>
          </a:p>
          <a:p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如果通过对象去访问静态方法</a:t>
            </a:r>
            <a:r>
              <a:rPr lang="en-US" altLang="zh-CN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m3,</a:t>
            </a:r>
            <a:r>
              <a:rPr lang="zh-CN" alt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永远只能调用</a:t>
            </a:r>
            <a:r>
              <a:rPr lang="en-US" altLang="zh-CN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zh-CN" alt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类的</a:t>
            </a:r>
            <a:r>
              <a:rPr lang="en-US" altLang="zh-CN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m3, </a:t>
            </a:r>
            <a:r>
              <a:rPr lang="zh-CN" alt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将</a:t>
            </a:r>
            <a:r>
              <a:rPr lang="en-US" altLang="zh-CN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zh-CN" alt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类的</a:t>
            </a:r>
            <a:r>
              <a:rPr lang="en-US" altLang="zh-CN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m3</a:t>
            </a:r>
            <a:r>
              <a:rPr lang="zh-CN" alt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隐藏了</a:t>
            </a:r>
            <a:endParaRPr lang="en-US" altLang="zh-CN" sz="16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o.m3();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479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9.5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10270960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>
              <a:defRPr/>
            </a:pP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实例</a:t>
            </a:r>
            <a:r>
              <a:rPr lang="en-US" altLang="zh-CN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(</a:t>
            </a: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或静态</a:t>
            </a:r>
            <a:r>
              <a:rPr lang="en-US" altLang="zh-CN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)</a:t>
            </a: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的变量、常量和方法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566738" y="1341438"/>
            <a:ext cx="9781594" cy="467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2500">
                <a:solidFill>
                  <a:schemeClr val="tx1"/>
                </a:solidFill>
                <a:latin typeface="宋体" pitchFamily="2" charset="-122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宋体" pitchFamily="2" charset="-122"/>
                <a:ea typeface="+mn-ea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1900">
                <a:solidFill>
                  <a:schemeClr val="tx1"/>
                </a:solidFill>
                <a:latin typeface="宋体" pitchFamily="2" charset="-122"/>
                <a:ea typeface="+mn-ea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宋体" pitchFamily="2" charset="-122"/>
                <a:ea typeface="+mn-ea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+mn-ea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69900" marR="0" lvl="0" indent="-469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o"/>
              <a:tabLst/>
              <a:defRPr/>
            </a:pPr>
            <a:r>
              <a:rPr kumimoji="0" lang="zh-CN" altLang="en-US" sz="25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静态方法</a:t>
            </a:r>
            <a:r>
              <a:rPr kumimoji="0" lang="en-US" altLang="zh-CN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(static method)</a:t>
            </a: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是用</a:t>
            </a:r>
            <a:r>
              <a:rPr kumimoji="0" lang="en-US" altLang="zh-CN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static</a:t>
            </a: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修饰的方法。</a:t>
            </a:r>
            <a:endParaRPr kumimoji="0" lang="en-US" altLang="zh-CN" sz="25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/>
              <a:cs typeface="+mn-cs"/>
            </a:endParaRPr>
          </a:p>
          <a:p>
            <a:pPr marL="469900" marR="0" lvl="0" indent="-469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o"/>
              <a:tabLst/>
              <a:defRPr/>
            </a:pP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构造函数不能用</a:t>
            </a:r>
            <a:r>
              <a:rPr kumimoji="0" lang="en-US" altLang="zh-CN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static</a:t>
            </a: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修饰，静态函数无</a:t>
            </a:r>
            <a:r>
              <a:rPr kumimoji="0" lang="en-US" altLang="zh-CN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this</a:t>
            </a: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引用。</a:t>
            </a:r>
            <a:endParaRPr kumimoji="0" lang="en-US" altLang="zh-CN" sz="25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/>
              <a:cs typeface="+mn-cs"/>
            </a:endParaRPr>
          </a:p>
          <a:p>
            <a:pPr marL="469900" marR="0" lvl="0" indent="-469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o"/>
              <a:tabLst/>
              <a:defRPr/>
            </a:pP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每个程序必须有</a:t>
            </a:r>
            <a:r>
              <a:rPr kumimoji="0" lang="en-US" altLang="zh-CN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public static void main(String[])</a:t>
            </a: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方法。</a:t>
            </a:r>
            <a:endParaRPr kumimoji="0" lang="en-US" altLang="zh-CN" sz="25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/>
              <a:cs typeface="+mn-cs"/>
            </a:endParaRPr>
          </a:p>
          <a:p>
            <a:pPr marL="908050" marR="0" lvl="1" indent="-4365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n"/>
              <a:tabLst/>
              <a:defRPr/>
            </a:pPr>
            <a:r>
              <a:rPr kumimoji="0" lang="en-US" altLang="zh-CN" sz="2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JOptionPane.showMessageDialog</a:t>
            </a:r>
            <a:endParaRPr kumimoji="0" lang="en-US" altLang="zh-CN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/>
            </a:endParaRPr>
          </a:p>
          <a:p>
            <a:pPr marL="908050" marR="0" lvl="1" indent="-4365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n"/>
              <a:tabLst/>
              <a:defRPr/>
            </a:pPr>
            <a:r>
              <a:rPr kumimoji="0" lang="en-US" altLang="zh-CN" sz="2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JOptionPane.showInputDialog</a:t>
            </a:r>
            <a:endParaRPr kumimoji="0" lang="en-US" altLang="zh-CN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/>
            </a:endParaRPr>
          </a:p>
          <a:p>
            <a:pPr marL="908050" marR="0" lvl="1" indent="-4365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n"/>
              <a:tabLst/>
              <a:defRPr/>
            </a:pPr>
            <a:r>
              <a:rPr kumimoji="0" lang="en-US" altLang="zh-CN" sz="2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Math.random</a:t>
            </a:r>
            <a:endParaRPr kumimoji="0" lang="en-US" altLang="zh-CN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/>
            </a:endParaRPr>
          </a:p>
          <a:p>
            <a:pPr marL="469900" marR="0" lvl="0" indent="-469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o"/>
              <a:tabLst/>
              <a:defRPr/>
            </a:pP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静态方法可以通过对象或类名调用。</a:t>
            </a:r>
          </a:p>
          <a:p>
            <a:pPr marL="469900" marR="0" lvl="0" indent="-469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o"/>
              <a:tabLst/>
              <a:defRPr/>
            </a:pP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静态方法内部只能访问类的静态成员 </a:t>
            </a:r>
            <a:r>
              <a:rPr kumimoji="0" lang="en-US" altLang="zh-CN" sz="25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(</a:t>
            </a: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因为实例成员必须有实例才存在，当通过类名调用静态方法时，可能该类还没有一个实例）</a:t>
            </a:r>
            <a:endParaRPr kumimoji="0" lang="en-US" altLang="zh-CN" sz="25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宋体" pitchFamily="2" charset="-122"/>
              <a:ea typeface="宋体"/>
              <a:cs typeface="+mn-cs"/>
            </a:endParaRPr>
          </a:p>
          <a:p>
            <a:pPr marL="469900" marR="0" lvl="0" indent="-469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o"/>
              <a:tabLst/>
              <a:defRPr/>
            </a:pP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静态方法没有多态性。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36047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9.1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7394575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类和对象的</a:t>
            </a:r>
            <a:r>
              <a:rPr lang="en-US" altLang="zh-CN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UML</a:t>
            </a: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表示</a:t>
            </a:r>
            <a:endParaRPr lang="en-US" altLang="zh-CN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566738" y="1341438"/>
            <a:ext cx="11353916" cy="4878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2500">
                <a:solidFill>
                  <a:schemeClr val="tx1"/>
                </a:solidFill>
                <a:latin typeface="宋体" pitchFamily="2" charset="-122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宋体" pitchFamily="2" charset="-122"/>
                <a:ea typeface="+mn-ea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1900">
                <a:solidFill>
                  <a:schemeClr val="tx1"/>
                </a:solidFill>
                <a:latin typeface="宋体" pitchFamily="2" charset="-122"/>
                <a:ea typeface="+mn-ea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宋体" pitchFamily="2" charset="-122"/>
                <a:ea typeface="+mn-ea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+mn-ea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120000"/>
              </a:lnSpc>
              <a:buClr>
                <a:srgbClr val="CC0000"/>
              </a:buClr>
            </a:pPr>
            <a:r>
              <a:rPr lang="zh-CN" altLang="en-US" u="sng" kern="0" dirty="0">
                <a:solidFill>
                  <a:srgbClr val="000000"/>
                </a:solidFill>
              </a:rPr>
              <a:t>类</a:t>
            </a:r>
            <a:r>
              <a:rPr lang="en-US" altLang="zh-CN" kern="0" dirty="0">
                <a:solidFill>
                  <a:srgbClr val="000000"/>
                </a:solidFill>
              </a:rPr>
              <a:t>(class)</a:t>
            </a:r>
            <a:r>
              <a:rPr lang="zh-CN" altLang="en-US" kern="0" dirty="0">
                <a:solidFill>
                  <a:srgbClr val="000000"/>
                </a:solidFill>
              </a:rPr>
              <a:t>定义或封装同类对象共有的属性和方法，即将同类型对象共有的属性和行为抽象出来形成类的定义。</a:t>
            </a:r>
            <a:endParaRPr lang="en-US" altLang="zh-CN" kern="0" dirty="0">
              <a:solidFill>
                <a:srgbClr val="000000"/>
              </a:solidFill>
            </a:endParaRPr>
          </a:p>
          <a:p>
            <a:pPr lvl="1" eaLnBrk="1" hangingPunct="1">
              <a:lnSpc>
                <a:spcPct val="120000"/>
              </a:lnSpc>
              <a:buClr>
                <a:srgbClr val="CC0000"/>
              </a:buClr>
            </a:pPr>
            <a:r>
              <a:rPr lang="zh-CN" altLang="en-US" kern="0" dirty="0">
                <a:solidFill>
                  <a:srgbClr val="000000"/>
                </a:solidFill>
              </a:rPr>
              <a:t>例如要开发学生管理系统，根据应用需求，我们发现所有学生的以下共有属性和行为需要管理</a:t>
            </a:r>
            <a:endParaRPr lang="en-US" altLang="zh-CN" kern="0" dirty="0">
              <a:solidFill>
                <a:srgbClr val="000000"/>
              </a:solidFill>
            </a:endParaRPr>
          </a:p>
          <a:p>
            <a:pPr lvl="2" eaLnBrk="1" hangingPunct="1">
              <a:lnSpc>
                <a:spcPct val="120000"/>
              </a:lnSpc>
              <a:buClr>
                <a:srgbClr val="CC0000"/>
              </a:buClr>
            </a:pPr>
            <a:r>
              <a:rPr lang="zh-CN" altLang="en-US" kern="0" dirty="0">
                <a:solidFill>
                  <a:srgbClr val="000000"/>
                </a:solidFill>
              </a:rPr>
              <a:t>属性：学号、姓名、性别、所在学院、年级、班级</a:t>
            </a:r>
            <a:endParaRPr lang="en-US" altLang="zh-CN" kern="0" dirty="0">
              <a:solidFill>
                <a:srgbClr val="000000"/>
              </a:solidFill>
            </a:endParaRPr>
          </a:p>
          <a:p>
            <a:pPr lvl="2" eaLnBrk="1" hangingPunct="1">
              <a:lnSpc>
                <a:spcPct val="120000"/>
              </a:lnSpc>
              <a:buClr>
                <a:srgbClr val="CC0000"/>
              </a:buClr>
            </a:pPr>
            <a:r>
              <a:rPr lang="zh-CN" altLang="en-US" kern="0" dirty="0">
                <a:solidFill>
                  <a:srgbClr val="000000"/>
                </a:solidFill>
              </a:rPr>
              <a:t>行为：考试、上课、完成作业</a:t>
            </a:r>
            <a:endParaRPr lang="en-US" altLang="zh-CN" kern="0" dirty="0">
              <a:solidFill>
                <a:srgbClr val="000000"/>
              </a:solidFill>
            </a:endParaRPr>
          </a:p>
          <a:p>
            <a:pPr lvl="1" eaLnBrk="1" hangingPunct="1">
              <a:lnSpc>
                <a:spcPct val="120000"/>
              </a:lnSpc>
              <a:buClr>
                <a:srgbClr val="CC0000"/>
              </a:buClr>
            </a:pPr>
            <a:r>
              <a:rPr lang="zh-CN" altLang="en-US" kern="0" dirty="0">
                <a:solidFill>
                  <a:srgbClr val="000000"/>
                </a:solidFill>
              </a:rPr>
              <a:t>因此形成类的定义：</a:t>
            </a:r>
            <a:r>
              <a:rPr lang="en-US" altLang="zh-CN" kern="0" dirty="0">
                <a:solidFill>
                  <a:srgbClr val="000000"/>
                </a:solidFill>
              </a:rPr>
              <a:t>Class Student{ … },</a:t>
            </a:r>
            <a:r>
              <a:rPr lang="zh-CN" altLang="en-US" kern="0" dirty="0">
                <a:solidFill>
                  <a:srgbClr val="000000"/>
                </a:solidFill>
              </a:rPr>
              <a:t>属性作为数据成员，行为作为方法成员</a:t>
            </a:r>
            <a:endParaRPr lang="en-US" altLang="zh-CN" kern="0" dirty="0">
              <a:solidFill>
                <a:srgbClr val="000000"/>
              </a:solidFill>
            </a:endParaRPr>
          </a:p>
          <a:p>
            <a:pPr eaLnBrk="1" hangingPunct="1">
              <a:lnSpc>
                <a:spcPct val="120000"/>
              </a:lnSpc>
              <a:buClr>
                <a:srgbClr val="CC0000"/>
              </a:buClr>
            </a:pPr>
            <a:r>
              <a:rPr lang="zh-CN" altLang="en-US" kern="0" dirty="0">
                <a:solidFill>
                  <a:srgbClr val="000000"/>
                </a:solidFill>
              </a:rPr>
              <a:t>同一类型的对象有相同的属性和方法，但每个对象的属性值不同。</a:t>
            </a:r>
          </a:p>
          <a:p>
            <a:pPr eaLnBrk="1" hangingPunct="1">
              <a:lnSpc>
                <a:spcPct val="120000"/>
              </a:lnSpc>
              <a:buClr>
                <a:srgbClr val="CC0000"/>
              </a:buClr>
            </a:pPr>
            <a:r>
              <a:rPr lang="zh-CN" altLang="en-US" kern="0" dirty="0">
                <a:solidFill>
                  <a:srgbClr val="000000"/>
                </a:solidFill>
              </a:rPr>
              <a:t>类</a:t>
            </a:r>
            <a:r>
              <a:rPr lang="en-US" altLang="zh-CN" kern="0" dirty="0">
                <a:solidFill>
                  <a:srgbClr val="000000"/>
                </a:solidFill>
              </a:rPr>
              <a:t>(</a:t>
            </a:r>
            <a:r>
              <a:rPr lang="zh-CN" altLang="en-US" kern="0" dirty="0">
                <a:solidFill>
                  <a:srgbClr val="000000"/>
                </a:solidFill>
              </a:rPr>
              <a:t>类型简称</a:t>
            </a:r>
            <a:r>
              <a:rPr lang="en-US" altLang="zh-CN" kern="0" dirty="0">
                <a:solidFill>
                  <a:srgbClr val="000000"/>
                </a:solidFill>
              </a:rPr>
              <a:t>)</a:t>
            </a:r>
            <a:r>
              <a:rPr lang="zh-CN" altLang="en-US" kern="0" dirty="0">
                <a:solidFill>
                  <a:srgbClr val="000000"/>
                </a:solidFill>
              </a:rPr>
              <a:t>是对象的模板、蓝图。</a:t>
            </a:r>
            <a:r>
              <a:rPr lang="zh-CN" altLang="en-US" kern="0" dirty="0">
                <a:solidFill>
                  <a:srgbClr val="FF0000"/>
                </a:solidFill>
              </a:rPr>
              <a:t>对象是类的实例</a:t>
            </a:r>
            <a:r>
              <a:rPr lang="zh-CN" altLang="en-US" kern="0" dirty="0">
                <a:solidFill>
                  <a:srgbClr val="000000"/>
                </a:solidFill>
              </a:rPr>
              <a:t>。</a:t>
            </a:r>
            <a:endParaRPr lang="en-US" altLang="zh-CN" kern="0" dirty="0">
              <a:solidFill>
                <a:srgbClr val="000000"/>
              </a:solidFill>
            </a:endParaRPr>
          </a:p>
          <a:p>
            <a:pPr lvl="1" eaLnBrk="1" hangingPunct="1">
              <a:lnSpc>
                <a:spcPct val="120000"/>
              </a:lnSpc>
              <a:buClr>
                <a:srgbClr val="CC0000"/>
              </a:buClr>
            </a:pPr>
            <a:r>
              <a:rPr lang="zh-CN" altLang="en-US" kern="0" dirty="0">
                <a:solidFill>
                  <a:srgbClr val="000000"/>
                </a:solidFill>
              </a:rPr>
              <a:t>当定义好类</a:t>
            </a:r>
            <a:r>
              <a:rPr lang="en-US" altLang="zh-CN" kern="0" dirty="0">
                <a:solidFill>
                  <a:srgbClr val="000000"/>
                </a:solidFill>
              </a:rPr>
              <a:t>Student</a:t>
            </a:r>
            <a:r>
              <a:rPr lang="zh-CN" altLang="en-US" kern="0" dirty="0">
                <a:solidFill>
                  <a:srgbClr val="000000"/>
                </a:solidFill>
              </a:rPr>
              <a:t>，可以用类型</a:t>
            </a:r>
            <a:r>
              <a:rPr lang="en-US" altLang="zh-CN" kern="0" dirty="0">
                <a:solidFill>
                  <a:srgbClr val="000000"/>
                </a:solidFill>
              </a:rPr>
              <a:t>Student</a:t>
            </a:r>
            <a:r>
              <a:rPr lang="zh-CN" altLang="en-US" kern="0" dirty="0">
                <a:solidFill>
                  <a:srgbClr val="000000"/>
                </a:solidFill>
              </a:rPr>
              <a:t>去实例化不同对象代表不同学生</a:t>
            </a:r>
            <a:endParaRPr lang="en-US" altLang="zh-CN" kern="0" dirty="0">
              <a:solidFill>
                <a:srgbClr val="000000"/>
              </a:solidFill>
            </a:endParaRPr>
          </a:p>
          <a:p>
            <a:pPr lvl="1" eaLnBrk="1" hangingPunct="1">
              <a:lnSpc>
                <a:spcPct val="120000"/>
              </a:lnSpc>
              <a:buClr>
                <a:srgbClr val="CC0000"/>
              </a:buClr>
            </a:pPr>
            <a:r>
              <a:rPr lang="en-US" altLang="zh-CN" kern="0" dirty="0">
                <a:solidFill>
                  <a:srgbClr val="000000"/>
                </a:solidFill>
              </a:rPr>
              <a:t>Student s = new Student(…)</a:t>
            </a:r>
            <a:endParaRPr lang="zh-CN" altLang="en-US" kern="0" dirty="0">
              <a:solidFill>
                <a:srgbClr val="0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07310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9.5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10270960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>
              <a:defRPr/>
            </a:pP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实例</a:t>
            </a:r>
            <a:r>
              <a:rPr lang="en-US" altLang="zh-CN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(</a:t>
            </a: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或静态</a:t>
            </a:r>
            <a:r>
              <a:rPr lang="en-US" altLang="zh-CN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)</a:t>
            </a: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的变量、常量和方法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0ECF255-90B6-7013-1257-D783998C90AA}"/>
              </a:ext>
            </a:extLst>
          </p:cNvPr>
          <p:cNvSpPr txBox="1"/>
          <p:nvPr/>
        </p:nvSpPr>
        <p:spPr>
          <a:xfrm>
            <a:off x="861669" y="2821882"/>
            <a:ext cx="10932006" cy="329320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class A{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int i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0;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static int j = 0;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public static void f(){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j = 20;  //OK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zh-CN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i = 20 ; //</a:t>
            </a:r>
            <a:r>
              <a:rPr lang="zh-CN" alt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错误，静态方法不能访问实例变量，调用实例方法</a:t>
            </a:r>
            <a:endParaRPr lang="en-US" altLang="zh-CN" sz="16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当定义好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类，在没有实例化任何一个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zh-CN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类对象的情况下，都可以通过类名调用静态方法：</a:t>
            </a:r>
            <a:endParaRPr lang="en-US" altLang="zh-CN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A.f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zh-CN" alt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如果静态方法访问了类的实例成员</a:t>
            </a:r>
            <a:r>
              <a:rPr lang="en-US" altLang="zh-CN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zh-CN" alt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，就会出现问题：没有</a:t>
            </a:r>
            <a:r>
              <a:rPr lang="en-US" altLang="zh-CN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zh-CN" alt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的对象，哪里有实例变量</a:t>
            </a:r>
            <a:r>
              <a:rPr lang="en-US" altLang="zh-CN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zh-CN" alt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？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3293DCF-6BAE-B73C-37F8-5F868D10C9D0}"/>
              </a:ext>
            </a:extLst>
          </p:cNvPr>
          <p:cNvSpPr txBox="1"/>
          <p:nvPr/>
        </p:nvSpPr>
        <p:spPr>
          <a:xfrm>
            <a:off x="774289" y="1513454"/>
            <a:ext cx="1075894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69900" marR="0" lvl="0" indent="-469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o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静态方法内部只能访问类的静态成员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(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因为实例成员必须有实例才存在，当通过类名调用静态方法时，可能该类还没有一个实例）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宋体" pitchFamily="2" charset="-122"/>
              <a:ea typeface="宋体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59004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9.6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10270960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>
              <a:defRPr/>
            </a:pP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可见性修饰符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566737" y="1341438"/>
            <a:ext cx="10270959" cy="5291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2500">
                <a:solidFill>
                  <a:schemeClr val="tx1"/>
                </a:solidFill>
                <a:latin typeface="宋体" pitchFamily="2" charset="-122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宋体" pitchFamily="2" charset="-122"/>
                <a:ea typeface="+mn-ea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1900">
                <a:solidFill>
                  <a:schemeClr val="tx1"/>
                </a:solidFill>
                <a:latin typeface="宋体" pitchFamily="2" charset="-122"/>
                <a:ea typeface="+mn-ea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宋体" pitchFamily="2" charset="-122"/>
                <a:ea typeface="+mn-ea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+mn-ea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69900" marR="0" lvl="0" indent="-469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o"/>
              <a:tabLst/>
              <a:defRPr/>
            </a:pP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类访问控制符</a:t>
            </a: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：</a:t>
            </a:r>
            <a:r>
              <a:rPr kumimoji="0" lang="en-US" altLang="zh-CN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public</a:t>
            </a: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和包级</a:t>
            </a:r>
            <a:r>
              <a:rPr kumimoji="0" lang="en-US" altLang="zh-CN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(</a:t>
            </a: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默认</a:t>
            </a:r>
            <a:r>
              <a:rPr kumimoji="0" lang="en-US" altLang="zh-CN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)</a:t>
            </a: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；</a:t>
            </a: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类的成员访问控制符</a:t>
            </a: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：</a:t>
            </a:r>
            <a:r>
              <a:rPr kumimoji="0" lang="en-US" altLang="zh-CN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private</a:t>
            </a: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、</a:t>
            </a:r>
            <a:r>
              <a:rPr kumimoji="0" lang="en-US" altLang="zh-CN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protected</a:t>
            </a: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、</a:t>
            </a:r>
            <a:r>
              <a:rPr kumimoji="0" lang="en-US" altLang="zh-CN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public</a:t>
            </a: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和包级</a:t>
            </a:r>
            <a:r>
              <a:rPr kumimoji="0" lang="en-US" altLang="zh-CN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(</a:t>
            </a: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默认</a:t>
            </a:r>
            <a:r>
              <a:rPr kumimoji="0" lang="en-US" altLang="zh-CN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)</a:t>
            </a:r>
          </a:p>
          <a:p>
            <a:pPr lvl="0" eaLnBrk="1" hangingPunct="1">
              <a:lnSpc>
                <a:spcPct val="90000"/>
              </a:lnSpc>
              <a:buClr>
                <a:srgbClr val="CC0000"/>
              </a:buClr>
              <a:defRPr/>
            </a:pPr>
            <a:r>
              <a:rPr kumimoji="0" lang="en-US" altLang="zh-CN" sz="25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Java</a:t>
            </a: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继承时无继承控制</a:t>
            </a:r>
            <a:r>
              <a:rPr kumimoji="0" lang="en-US" altLang="zh-CN" sz="25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(</a:t>
            </a: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见</a:t>
            </a:r>
            <a:r>
              <a:rPr lang="zh-CN" altLang="en-US" kern="0" dirty="0">
                <a:solidFill>
                  <a:srgbClr val="FF0000"/>
                </a:solidFill>
                <a:ea typeface="宋体"/>
              </a:rPr>
              <a:t>继承，即都是公有继承，和</a:t>
            </a:r>
            <a:r>
              <a:rPr kumimoji="0" lang="en-US" altLang="zh-CN" sz="25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C++</a:t>
            </a: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不同</a:t>
            </a:r>
            <a:r>
              <a:rPr kumimoji="0" lang="en-US" altLang="zh-CN" sz="25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)</a:t>
            </a: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，故父类</a:t>
            </a: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成员继承到派生类时访问权限</a:t>
            </a: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保持不变（除了私有）</a:t>
            </a: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。</a:t>
            </a:r>
          </a:p>
          <a:p>
            <a:pPr marL="469900" marR="0" lvl="0" indent="-469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o"/>
              <a:tabLst/>
              <a:defRPr/>
            </a:pP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成员访问控制符的作用：</a:t>
            </a:r>
          </a:p>
          <a:p>
            <a:pPr marL="908050" marR="0" lvl="1" indent="-436563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n"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private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：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 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只能被当前类定义的函数访问，即只能在类体里访问。</a:t>
            </a:r>
          </a:p>
          <a:p>
            <a:pPr marL="908050" marR="0" lvl="1" indent="-436563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n"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包级：无修饰符的成员，只能被同一包中的类访问。</a:t>
            </a:r>
          </a:p>
          <a:p>
            <a:pPr marL="908050" marR="0" lvl="1" indent="-436563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n"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protected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：子类、同一包中的类的函数可以访问。</a:t>
            </a:r>
          </a:p>
          <a:p>
            <a:pPr marL="908050" marR="0" lvl="1" indent="-436563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n"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public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：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  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所有类的函数都可以访问。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254778"/>
              </p:ext>
            </p:extLst>
          </p:nvPr>
        </p:nvGraphicFramePr>
        <p:xfrm>
          <a:off x="1184546" y="4672648"/>
          <a:ext cx="6931025" cy="1687828"/>
        </p:xfrm>
        <a:graphic>
          <a:graphicData uri="http://schemas.openxmlformats.org/drawingml/2006/table">
            <a:tbl>
              <a:tblPr firstRow="1" bandRow="1"/>
              <a:tblGrid>
                <a:gridCol w="13862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6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62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862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862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zh-CN" altLang="en-US" sz="1600" dirty="0"/>
                        <a:t>访问权限</a:t>
                      </a:r>
                    </a:p>
                  </a:txBody>
                  <a:tcPr marL="91443" marR="91443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3B2C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zh-CN" altLang="en-US" sz="1600" dirty="0"/>
                        <a:t>本类</a:t>
                      </a:r>
                    </a:p>
                  </a:txBody>
                  <a:tcPr marL="91443" marR="91443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3B2C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zh-CN" altLang="en-US" sz="1600" dirty="0"/>
                        <a:t>本包</a:t>
                      </a:r>
                    </a:p>
                  </a:txBody>
                  <a:tcPr marL="91443" marR="91443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3B2C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zh-CN" altLang="en-US" sz="1600" dirty="0"/>
                        <a:t>子类</a:t>
                      </a:r>
                    </a:p>
                  </a:txBody>
                  <a:tcPr marL="91443" marR="91443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3B2C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zh-CN" altLang="en-US" sz="1600" dirty="0"/>
                        <a:t>它包</a:t>
                      </a:r>
                    </a:p>
                  </a:txBody>
                  <a:tcPr marL="91443" marR="91443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3B2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813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r>
                        <a:rPr lang="en-US" altLang="zh-CN" sz="1600" dirty="0"/>
                        <a:t>public</a:t>
                      </a:r>
                      <a:endParaRPr lang="zh-CN" altLang="en-US" sz="1600" dirty="0"/>
                    </a:p>
                  </a:txBody>
                  <a:tcPr marL="91443" marR="91443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3B2C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zh-CN" altLang="en-US" sz="1600" dirty="0">
                          <a:latin typeface="Agency FB"/>
                        </a:rPr>
                        <a:t>√</a:t>
                      </a:r>
                      <a:endParaRPr lang="zh-CN" altLang="en-US" sz="1600" dirty="0"/>
                    </a:p>
                  </a:txBody>
                  <a:tcPr marL="91443" marR="91443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3B2C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zh-CN" altLang="en-US" sz="1600" dirty="0">
                          <a:latin typeface="Agency FB"/>
                        </a:rPr>
                        <a:t>√</a:t>
                      </a:r>
                      <a:endParaRPr lang="zh-CN" altLang="en-US" sz="1600" dirty="0"/>
                    </a:p>
                  </a:txBody>
                  <a:tcPr marL="91443" marR="91443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3B2C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zh-CN" altLang="en-US" sz="1600" dirty="0">
                          <a:latin typeface="Agency FB"/>
                        </a:rPr>
                        <a:t>√</a:t>
                      </a:r>
                      <a:endParaRPr lang="zh-CN" altLang="en-US" sz="1600" dirty="0"/>
                    </a:p>
                  </a:txBody>
                  <a:tcPr marL="91443" marR="91443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3B2C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zh-CN" altLang="en-US" sz="1600" dirty="0">
                          <a:solidFill>
                            <a:srgbClr val="FF0000"/>
                          </a:solidFill>
                          <a:latin typeface="Agency FB"/>
                        </a:rPr>
                        <a:t>√</a:t>
                      </a:r>
                      <a:endParaRPr lang="zh-CN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 marL="91443" marR="91443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3B2C1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13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r>
                        <a:rPr lang="en-US" altLang="zh-CN" sz="1600" dirty="0"/>
                        <a:t>protected</a:t>
                      </a:r>
                      <a:endParaRPr lang="zh-CN" altLang="en-US" sz="1600" dirty="0"/>
                    </a:p>
                  </a:txBody>
                  <a:tcPr marL="91443" marR="91443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3B2C1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zh-CN" altLang="en-US" sz="1600" dirty="0">
                          <a:latin typeface="Agency FB"/>
                        </a:rPr>
                        <a:t>√</a:t>
                      </a:r>
                      <a:endParaRPr lang="zh-CN" altLang="en-US" sz="1600" dirty="0"/>
                    </a:p>
                  </a:txBody>
                  <a:tcPr marL="91443" marR="91443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3B2C1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zh-CN" altLang="en-US" sz="1600" dirty="0">
                          <a:latin typeface="Agency FB"/>
                        </a:rPr>
                        <a:t>√</a:t>
                      </a:r>
                      <a:endParaRPr lang="zh-CN" altLang="en-US" sz="1600" dirty="0"/>
                    </a:p>
                  </a:txBody>
                  <a:tcPr marL="91443" marR="91443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3B2C1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>
                          <a:latin typeface="Agency FB"/>
                        </a:rPr>
                        <a:t>√</a:t>
                      </a:r>
                      <a:endParaRPr lang="zh-CN" altLang="en-US" sz="1600" dirty="0"/>
                    </a:p>
                  </a:txBody>
                  <a:tcPr marL="91443" marR="91443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3B2C1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1600" dirty="0">
                          <a:latin typeface="Agency FB"/>
                        </a:rPr>
                        <a:t>X</a:t>
                      </a:r>
                      <a:endParaRPr lang="zh-CN" altLang="en-US" sz="1600" dirty="0"/>
                    </a:p>
                  </a:txBody>
                  <a:tcPr marL="91443" marR="91443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3B2C1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813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r>
                        <a:rPr lang="zh-CN" altLang="en-US" sz="1600" dirty="0"/>
                        <a:t>包级</a:t>
                      </a:r>
                      <a:r>
                        <a:rPr lang="en-US" altLang="zh-CN" sz="1600" dirty="0"/>
                        <a:t>(</a:t>
                      </a:r>
                      <a:r>
                        <a:rPr lang="zh-CN" altLang="en-US" sz="1600" dirty="0"/>
                        <a:t>默认</a:t>
                      </a:r>
                      <a:r>
                        <a:rPr lang="en-US" altLang="zh-CN" sz="1600" dirty="0"/>
                        <a:t>)</a:t>
                      </a:r>
                      <a:endParaRPr lang="zh-CN" altLang="en-US" sz="1600" dirty="0"/>
                    </a:p>
                  </a:txBody>
                  <a:tcPr marL="91443" marR="91443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3B2C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zh-CN" altLang="en-US" sz="1600" dirty="0">
                          <a:latin typeface="Agency FB"/>
                        </a:rPr>
                        <a:t>√</a:t>
                      </a:r>
                      <a:endParaRPr lang="zh-CN" altLang="en-US" sz="1600" dirty="0"/>
                    </a:p>
                  </a:txBody>
                  <a:tcPr marL="91443" marR="91443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3B2C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zh-CN" altLang="en-US" sz="1600" dirty="0">
                          <a:latin typeface="Agency FB"/>
                        </a:rPr>
                        <a:t>√</a:t>
                      </a:r>
                      <a:endParaRPr lang="zh-CN" altLang="en-US" sz="1600" dirty="0"/>
                    </a:p>
                  </a:txBody>
                  <a:tcPr marL="91443" marR="91443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3B2C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1600" dirty="0">
                          <a:latin typeface="Agency FB"/>
                        </a:rPr>
                        <a:t>X</a:t>
                      </a:r>
                      <a:endParaRPr lang="zh-CN" altLang="en-US" sz="1600" dirty="0"/>
                    </a:p>
                  </a:txBody>
                  <a:tcPr marL="91443" marR="91443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3B2C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1600" dirty="0">
                          <a:latin typeface="Agency FB"/>
                        </a:rPr>
                        <a:t>X</a:t>
                      </a:r>
                      <a:endParaRPr lang="zh-CN" altLang="en-US" sz="1600" dirty="0"/>
                    </a:p>
                  </a:txBody>
                  <a:tcPr marL="91443" marR="91443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3B2C1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13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r>
                        <a:rPr lang="en-US" altLang="zh-CN" sz="1600" dirty="0"/>
                        <a:t>private</a:t>
                      </a:r>
                      <a:endParaRPr lang="zh-CN" altLang="en-US" sz="1600" dirty="0"/>
                    </a:p>
                  </a:txBody>
                  <a:tcPr marL="91443" marR="91443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3B2C1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zh-CN" altLang="en-US" sz="1600" dirty="0">
                          <a:latin typeface="Agency FB"/>
                        </a:rPr>
                        <a:t>√</a:t>
                      </a:r>
                      <a:endParaRPr lang="zh-CN" altLang="en-US" sz="1600" dirty="0"/>
                    </a:p>
                  </a:txBody>
                  <a:tcPr marL="91443" marR="91443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3B2C1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1600" dirty="0">
                          <a:latin typeface="Agency FB"/>
                        </a:rPr>
                        <a:t>X</a:t>
                      </a:r>
                      <a:endParaRPr lang="zh-CN" altLang="en-US" sz="1600" dirty="0"/>
                    </a:p>
                  </a:txBody>
                  <a:tcPr marL="91443" marR="91443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3B2C1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1600" dirty="0">
                          <a:latin typeface="Agency FB"/>
                        </a:rPr>
                        <a:t>X</a:t>
                      </a:r>
                      <a:endParaRPr lang="zh-CN" altLang="en-US" sz="1600" dirty="0"/>
                    </a:p>
                  </a:txBody>
                  <a:tcPr marL="91443" marR="91443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3B2C1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ahoma"/>
                          <a:ea typeface="宋体"/>
                        </a:defRPr>
                      </a:lvl9pPr>
                    </a:lstStyle>
                    <a:p>
                      <a:pPr algn="ctr"/>
                      <a:r>
                        <a:rPr lang="en-US" altLang="zh-CN" sz="1600" dirty="0">
                          <a:latin typeface="Agency FB"/>
                        </a:rPr>
                        <a:t>X</a:t>
                      </a:r>
                      <a:endParaRPr lang="zh-CN" altLang="en-US" sz="1600" dirty="0"/>
                    </a:p>
                  </a:txBody>
                  <a:tcPr marL="91443" marR="91443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3B2C1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69112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9.6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10270960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>
              <a:defRPr/>
            </a:pP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可见性修饰符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50825" y="2275710"/>
            <a:ext cx="8686800" cy="4257675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5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19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algn="l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kern="0" dirty="0">
                <a:solidFill>
                  <a:srgbClr val="000000"/>
                </a:solidFill>
              </a:rPr>
              <a:t>p</a:t>
            </a:r>
            <a:r>
              <a:rPr kumimoji="0" lang="en-US" altLang="zh-CN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ackage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p1; 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341313" y="2682110"/>
            <a:ext cx="2970212" cy="3786188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5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19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algn="l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public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class C1{//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在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C1.java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  public int x=1;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  int y=2;</a:t>
            </a:r>
            <a:r>
              <a:rPr lang="en-US" altLang="zh-CN" sz="1600" kern="0" dirty="0">
                <a:solidFill>
                  <a:srgbClr val="000000"/>
                </a:solidFill>
              </a:rPr>
              <a:t>//</a:t>
            </a:r>
            <a:r>
              <a:rPr lang="zh-CN" altLang="en-US" sz="1600" kern="0" dirty="0">
                <a:solidFill>
                  <a:srgbClr val="000000"/>
                </a:solidFill>
              </a:rPr>
              <a:t>包级</a:t>
            </a: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  protected int u=3,w=4;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  private int z;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  public void m1(){ 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     int i = x = u;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     int j = y = w;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     int k = z;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     m2();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     m3(); 	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  } 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  void m2(){ } </a:t>
            </a:r>
            <a:r>
              <a:rPr lang="en-US" altLang="zh-CN" sz="1600" kern="0" dirty="0">
                <a:solidFill>
                  <a:srgbClr val="000000"/>
                </a:solidFill>
              </a:rPr>
              <a:t>//</a:t>
            </a:r>
            <a:r>
              <a:rPr lang="zh-CN" altLang="en-US" sz="1600" kern="0" dirty="0">
                <a:solidFill>
                  <a:srgbClr val="000000"/>
                </a:solidFill>
              </a:rPr>
              <a:t>包级</a:t>
            </a: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  private void m3(){ }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}</a:t>
            </a: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3446463" y="2680523"/>
            <a:ext cx="5311775" cy="3924300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5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19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algn="l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public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class C2 extends C1{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//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在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C2.java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  int u=5; </a:t>
            </a:r>
            <a:r>
              <a:rPr lang="en-US" altLang="zh-CN" sz="1600" kern="0" dirty="0">
                <a:solidFill>
                  <a:srgbClr val="000000"/>
                </a:solidFill>
              </a:rPr>
              <a:t>//</a:t>
            </a:r>
            <a:r>
              <a:rPr lang="zh-CN" altLang="en-US" sz="1600" kern="0" dirty="0">
                <a:solidFill>
                  <a:srgbClr val="000000"/>
                </a:solidFill>
              </a:rPr>
              <a:t>包级</a:t>
            </a: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  void </a:t>
            </a:r>
            <a:r>
              <a:rPr kumimoji="0" lang="en-US" altLang="zh-CN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aMethod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(){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     C1 o = new C1( );//ok,C1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是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public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     </a:t>
            </a:r>
            <a:r>
              <a:rPr kumimoji="0" lang="en-US" altLang="zh-CN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int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</a:t>
            </a:r>
            <a:r>
              <a:rPr kumimoji="0" lang="en-US" altLang="zh-CN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i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= </a:t>
            </a:r>
            <a:r>
              <a:rPr kumimoji="0" lang="en-US" altLang="zh-CN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o.x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;//ok, x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是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public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     </a:t>
            </a:r>
            <a:r>
              <a:rPr kumimoji="0" lang="en-US" altLang="zh-CN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int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j = </a:t>
            </a:r>
            <a:r>
              <a:rPr kumimoji="0" lang="en-US" altLang="zh-CN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o.y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;//ok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，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y(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包级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)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，可在同一包内访问</a:t>
            </a: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     </a:t>
            </a:r>
            <a:r>
              <a:rPr kumimoji="0" lang="en-US" altLang="zh-CN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int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h = </a:t>
            </a:r>
            <a:r>
              <a:rPr kumimoji="0" lang="en-US" altLang="zh-CN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o.u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;//ok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，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u(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保护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)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可在同一包内访问</a:t>
            </a: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     </a:t>
            </a:r>
            <a:r>
              <a:rPr kumimoji="0" lang="en-US" altLang="zh-CN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i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=</a:t>
            </a:r>
            <a:r>
              <a:rPr kumimoji="0" lang="en-US" altLang="zh-CN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u+super.u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;//ok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，本类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u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及</a:t>
            </a:r>
            <a:r>
              <a:rPr kumimoji="0" lang="en-US" altLang="zh-CN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super.u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(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父类保护）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     </a:t>
            </a:r>
            <a:r>
              <a:rPr kumimoji="0" lang="en-US" altLang="zh-CN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int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k = </a:t>
            </a:r>
            <a:r>
              <a:rPr kumimoji="0" lang="en-US" altLang="zh-CN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o.z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;//error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，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z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是私有的 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     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o.m1(); //ok, m1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是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public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     o.m2(); //ok, m2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无访问修饰，可在同一包内访问</a:t>
            </a: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     o.m3(); //error, m3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是私有的            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  }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}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0985CC9-E464-4438-ABF0-283678A12BD0}"/>
              </a:ext>
            </a:extLst>
          </p:cNvPr>
          <p:cNvSpPr txBox="1"/>
          <p:nvPr/>
        </p:nvSpPr>
        <p:spPr>
          <a:xfrm>
            <a:off x="672662" y="1492469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类的成员访问控制符</a:t>
            </a:r>
          </a:p>
        </p:txBody>
      </p:sp>
    </p:spTree>
    <p:extLst>
      <p:ext uri="{BB962C8B-B14F-4D97-AF65-F5344CB8AC3E}">
        <p14:creationId xmlns:p14="http://schemas.microsoft.com/office/powerpoint/2010/main" val="34605187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9.6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10270960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>
              <a:defRPr/>
            </a:pP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可见性修饰符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250824" y="1469850"/>
            <a:ext cx="8843299" cy="4278094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5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19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algn="l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kern="0" dirty="0">
                <a:solidFill>
                  <a:srgbClr val="000000"/>
                </a:solidFill>
              </a:rPr>
              <a:t>p</a:t>
            </a:r>
            <a:r>
              <a:rPr kumimoji="0" lang="en-US" altLang="zh-CN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ackage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p2; 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431800" y="1808163"/>
            <a:ext cx="8143875" cy="3785652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5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19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algn="l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public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class C3 extends C1{ //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C3.java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  </a:t>
            </a:r>
            <a:r>
              <a:rPr kumimoji="0" lang="en-US" altLang="zh-CN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int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u=5;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  void </a:t>
            </a:r>
            <a:r>
              <a:rPr kumimoji="0" lang="en-US" altLang="zh-CN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aMethod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(){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     C1 o =new C1( );//ok,C1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是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public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     </a:t>
            </a:r>
            <a:r>
              <a:rPr kumimoji="0" lang="en-US" altLang="zh-CN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int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</a:t>
            </a:r>
            <a:r>
              <a:rPr kumimoji="0" lang="en-US" altLang="zh-CN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i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= </a:t>
            </a:r>
            <a:r>
              <a:rPr kumimoji="0" lang="en-US" altLang="zh-CN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o.x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; //ok, x 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是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public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     </a:t>
            </a:r>
            <a:r>
              <a:rPr kumimoji="0" lang="en-US" altLang="zh-CN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int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j = </a:t>
            </a:r>
            <a:r>
              <a:rPr kumimoji="0" lang="en-US" altLang="zh-CN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o.y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;//error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，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y(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包级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)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，不能在不同包内访问</a:t>
            </a: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     </a:t>
            </a:r>
            <a:r>
              <a:rPr kumimoji="0" lang="en-US" altLang="zh-CN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int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h = </a:t>
            </a:r>
            <a:r>
              <a:rPr kumimoji="0" lang="en-US" altLang="zh-CN" sz="1600" b="0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o.u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;//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error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，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u(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保护，当前对象非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o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子类对象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)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，不能在不同包内访问</a:t>
            </a: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     </a:t>
            </a:r>
            <a:r>
              <a:rPr kumimoji="0" lang="en-US" altLang="zh-CN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i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=</a:t>
            </a:r>
            <a:r>
              <a:rPr kumimoji="0" lang="en-US" altLang="zh-CN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u+</a:t>
            </a:r>
            <a:r>
              <a:rPr kumimoji="0" lang="en-US" altLang="zh-CN" sz="1600" b="0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super.u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;//ok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，本类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u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及</a:t>
            </a:r>
            <a:r>
              <a:rPr kumimoji="0" lang="en-US" altLang="zh-CN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super.u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(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保护，当前对象是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super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的子类对象）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     </a:t>
            </a:r>
            <a:r>
              <a:rPr kumimoji="0" lang="en-US" altLang="zh-CN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int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k = </a:t>
            </a:r>
            <a:r>
              <a:rPr kumimoji="0" lang="en-US" altLang="zh-CN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o.z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;//error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，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z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是私有的 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     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o.m1(); //ok, m1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是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public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     o.m2(); //error, m2(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包级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)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，不能在不同包内访问</a:t>
            </a: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kern="0" dirty="0">
                <a:solidFill>
                  <a:srgbClr val="000000"/>
                </a:solidFill>
              </a:rPr>
              <a:t>      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o.m3(); //error, m3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是私有的            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  }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}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951383" y="5787653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469900" indent="-4699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</a:pPr>
            <a:r>
              <a:rPr lang="zh-CN" altLang="en-US" dirty="0">
                <a:latin typeface="Tahoma" pitchFamily="34" charset="0"/>
              </a:rPr>
              <a:t>* 子类类体中可以访问从父类继承来的</a:t>
            </a:r>
            <a:r>
              <a:rPr lang="en-US" altLang="zh-CN" dirty="0">
                <a:latin typeface="Tahoma" pitchFamily="34" charset="0"/>
              </a:rPr>
              <a:t>protected</a:t>
            </a:r>
            <a:r>
              <a:rPr lang="zh-CN" altLang="en-US" dirty="0">
                <a:latin typeface="Tahoma" pitchFamily="34" charset="0"/>
              </a:rPr>
              <a:t>成员</a:t>
            </a:r>
            <a:r>
              <a:rPr lang="en-US" altLang="zh-CN" dirty="0">
                <a:latin typeface="Tahoma" pitchFamily="34" charset="0"/>
              </a:rPr>
              <a:t> </a:t>
            </a:r>
            <a:r>
              <a:rPr lang="zh-CN" altLang="en-US" dirty="0">
                <a:latin typeface="Tahoma" pitchFamily="34" charset="0"/>
              </a:rPr>
              <a:t>。但如果子类和父类不在同一个包里，子类里不能访问另外父类实例（非继承）的</a:t>
            </a:r>
            <a:r>
              <a:rPr lang="en-US" altLang="zh-CN" dirty="0">
                <a:latin typeface="Tahoma" pitchFamily="34" charset="0"/>
              </a:rPr>
              <a:t>protected</a:t>
            </a:r>
            <a:r>
              <a:rPr lang="zh-CN" altLang="en-US" dirty="0">
                <a:latin typeface="Tahoma" pitchFamily="34" charset="0"/>
              </a:rPr>
              <a:t>成员。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36F3A83-7A23-42DE-9A9E-08DB0D71DEE5}"/>
              </a:ext>
            </a:extLst>
          </p:cNvPr>
          <p:cNvSpPr txBox="1"/>
          <p:nvPr/>
        </p:nvSpPr>
        <p:spPr>
          <a:xfrm>
            <a:off x="250824" y="1110056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类的成员访问控制符</a:t>
            </a:r>
          </a:p>
        </p:txBody>
      </p:sp>
    </p:spTree>
    <p:extLst>
      <p:ext uri="{BB962C8B-B14F-4D97-AF65-F5344CB8AC3E}">
        <p14:creationId xmlns:p14="http://schemas.microsoft.com/office/powerpoint/2010/main" val="39356033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9.6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10270960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>
              <a:defRPr/>
            </a:pP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可见性修饰符</a:t>
            </a:r>
          </a:p>
        </p:txBody>
      </p:sp>
      <p:sp>
        <p:nvSpPr>
          <p:cNvPr id="6" name="矩形 5"/>
          <p:cNvSpPr/>
          <p:nvPr/>
        </p:nvSpPr>
        <p:spPr>
          <a:xfrm>
            <a:off x="6096000" y="1294722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marL="469900" indent="-46990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</a:pPr>
            <a:r>
              <a:rPr lang="zh-CN" altLang="en-US" dirty="0">
                <a:latin typeface="Tahoma" pitchFamily="34" charset="0"/>
              </a:rPr>
              <a:t>* 子类类体中可以访问从父类继承来的</a:t>
            </a:r>
            <a:r>
              <a:rPr lang="en-US" altLang="zh-CN" dirty="0">
                <a:latin typeface="Tahoma" pitchFamily="34" charset="0"/>
              </a:rPr>
              <a:t>protected</a:t>
            </a:r>
            <a:r>
              <a:rPr lang="zh-CN" altLang="en-US" dirty="0">
                <a:latin typeface="Tahoma" pitchFamily="34" charset="0"/>
              </a:rPr>
              <a:t>成员</a:t>
            </a:r>
            <a:r>
              <a:rPr lang="en-US" altLang="zh-CN" dirty="0">
                <a:latin typeface="Tahoma" pitchFamily="34" charset="0"/>
              </a:rPr>
              <a:t> </a:t>
            </a:r>
            <a:r>
              <a:rPr lang="zh-CN" altLang="en-US" dirty="0">
                <a:latin typeface="Tahoma" pitchFamily="34" charset="0"/>
              </a:rPr>
              <a:t>。但如果子类和父类不在同一个包里，子类里不能访问另外父类实例（非继承）的</a:t>
            </a:r>
            <a:r>
              <a:rPr lang="en-US" altLang="zh-CN" dirty="0">
                <a:latin typeface="Tahoma" pitchFamily="34" charset="0"/>
              </a:rPr>
              <a:t>protected</a:t>
            </a:r>
            <a:r>
              <a:rPr lang="zh-CN" altLang="en-US" dirty="0">
                <a:latin typeface="Tahoma" pitchFamily="34" charset="0"/>
              </a:rPr>
              <a:t>成员。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36F3A83-7A23-42DE-9A9E-08DB0D71DEE5}"/>
              </a:ext>
            </a:extLst>
          </p:cNvPr>
          <p:cNvSpPr txBox="1"/>
          <p:nvPr/>
        </p:nvSpPr>
        <p:spPr>
          <a:xfrm>
            <a:off x="250824" y="1110056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类的成员访问控制符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CD502EC-A06D-43CC-AD1C-E9F26110B58A}"/>
              </a:ext>
            </a:extLst>
          </p:cNvPr>
          <p:cNvSpPr/>
          <p:nvPr/>
        </p:nvSpPr>
        <p:spPr>
          <a:xfrm>
            <a:off x="367990" y="1575607"/>
            <a:ext cx="3531348" cy="10772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package </a:t>
            </a:r>
            <a:r>
              <a:rPr lang="en-US" altLang="zh-CN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p1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A {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protected int i= 0;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CN" alt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6B34734-6281-4CF9-A2C9-01DD3DF34E94}"/>
              </a:ext>
            </a:extLst>
          </p:cNvPr>
          <p:cNvSpPr/>
          <p:nvPr/>
        </p:nvSpPr>
        <p:spPr>
          <a:xfrm>
            <a:off x="367990" y="2652825"/>
            <a:ext cx="3531348" cy="10772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package </a:t>
            </a:r>
            <a:r>
              <a:rPr lang="en-US" altLang="zh-CN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p2</a:t>
            </a:r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B extends A {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protected int j= 0;</a:t>
            </a:r>
          </a:p>
          <a:p>
            <a:r>
              <a:rPr lang="en-US" altLang="zh-CN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E565AC7-83FF-48F3-ACD7-42EE84CF3A4C}"/>
              </a:ext>
            </a:extLst>
          </p:cNvPr>
          <p:cNvSpPr/>
          <p:nvPr/>
        </p:nvSpPr>
        <p:spPr>
          <a:xfrm>
            <a:off x="367990" y="3951890"/>
            <a:ext cx="3531348" cy="196543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222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325E054-AAE4-4A3D-A97D-BB9A11A50931}"/>
              </a:ext>
            </a:extLst>
          </p:cNvPr>
          <p:cNvSpPr/>
          <p:nvPr/>
        </p:nvSpPr>
        <p:spPr>
          <a:xfrm>
            <a:off x="367990" y="3951890"/>
            <a:ext cx="3531348" cy="10247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222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i= 0</a:t>
            </a:r>
            <a:endParaRPr lang="zh-CN" altLang="en-US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071E2DE-89DF-4AEB-9FEF-822182E280CB}"/>
              </a:ext>
            </a:extLst>
          </p:cNvPr>
          <p:cNvSpPr/>
          <p:nvPr/>
        </p:nvSpPr>
        <p:spPr>
          <a:xfrm>
            <a:off x="1489898" y="5208821"/>
            <a:ext cx="12875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int j= 0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对话气泡: 圆角矩形 9">
            <a:extLst>
              <a:ext uri="{FF2B5EF4-FFF2-40B4-BE49-F238E27FC236}">
                <a16:creationId xmlns:a16="http://schemas.microsoft.com/office/drawing/2014/main" id="{EB49250F-7F48-4E91-8095-D6EDF0F93034}"/>
              </a:ext>
            </a:extLst>
          </p:cNvPr>
          <p:cNvSpPr/>
          <p:nvPr/>
        </p:nvSpPr>
        <p:spPr>
          <a:xfrm>
            <a:off x="5071242" y="4830017"/>
            <a:ext cx="6802764" cy="1965435"/>
          </a:xfrm>
          <a:prstGeom prst="wedgeRoundRectCallout">
            <a:avLst>
              <a:gd name="adj1" fmla="val -58370"/>
              <a:gd name="adj2" fmla="val -45537"/>
              <a:gd name="adj3" fmla="val 16667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sz="1400" b="1" dirty="0">
              <a:solidFill>
                <a:schemeClr val="tx1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Courier New" panose="02070309020205020404" pitchFamily="49" charset="0"/>
            </a:endParaRPr>
          </a:p>
          <a:p>
            <a:r>
              <a:rPr lang="en-US" altLang="zh-CN" sz="14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B o1 = new B</a:t>
            </a:r>
            <a:r>
              <a:rPr lang="zh-CN" altLang="en-US" sz="14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（）；</a:t>
            </a:r>
            <a:endParaRPr lang="en-US" altLang="zh-CN" sz="1400" b="1" dirty="0">
              <a:solidFill>
                <a:schemeClr val="tx1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Courier New" panose="02070309020205020404" pitchFamily="49" charset="0"/>
            </a:endParaRPr>
          </a:p>
          <a:p>
            <a:r>
              <a:rPr lang="en-US" altLang="zh-CN" sz="14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B</a:t>
            </a:r>
            <a:r>
              <a:rPr lang="zh-CN" altLang="en-US" sz="14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类对象</a:t>
            </a:r>
            <a:r>
              <a:rPr lang="en-US" altLang="zh-CN" sz="14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o1</a:t>
            </a:r>
            <a:r>
              <a:rPr lang="zh-CN" altLang="en-US" sz="14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的内存布局</a:t>
            </a:r>
            <a:endParaRPr lang="en-US" altLang="zh-CN" sz="1400" b="1" dirty="0">
              <a:solidFill>
                <a:schemeClr val="tx1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Courier New" panose="02070309020205020404" pitchFamily="49" charset="0"/>
            </a:endParaRPr>
          </a:p>
          <a:p>
            <a:r>
              <a:rPr lang="zh-CN" altLang="en-US" sz="14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包括二部分：</a:t>
            </a:r>
            <a:endParaRPr lang="en-US" altLang="zh-CN" sz="1400" b="1" dirty="0">
              <a:solidFill>
                <a:schemeClr val="tx1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Courier New" panose="02070309020205020404" pitchFamily="49" charset="0"/>
            </a:endParaRPr>
          </a:p>
          <a:p>
            <a:r>
              <a:rPr lang="en-US" altLang="zh-CN" sz="14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    </a:t>
            </a:r>
            <a:r>
              <a:rPr lang="zh-CN" altLang="en-US" sz="14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从</a:t>
            </a:r>
            <a:r>
              <a:rPr lang="en-US" altLang="zh-CN" sz="14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A</a:t>
            </a:r>
            <a:r>
              <a:rPr lang="zh-CN" altLang="en-US" sz="14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继承的</a:t>
            </a:r>
            <a:r>
              <a:rPr lang="en-US" altLang="zh-CN" sz="14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i(</a:t>
            </a:r>
            <a:r>
              <a:rPr lang="zh-CN" altLang="en-US" sz="14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浅绿色部分，</a:t>
            </a:r>
            <a:r>
              <a:rPr lang="en-US" altLang="zh-CN" sz="14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4</a:t>
            </a:r>
            <a:r>
              <a:rPr lang="zh-CN" altLang="en-US" sz="14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字节</a:t>
            </a:r>
            <a:r>
              <a:rPr lang="en-US" altLang="zh-CN" sz="14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)</a:t>
            </a:r>
          </a:p>
          <a:p>
            <a:r>
              <a:rPr lang="zh-CN" altLang="en-US" sz="14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    自己的</a:t>
            </a:r>
            <a:r>
              <a:rPr lang="en-US" altLang="zh-CN" sz="14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j (</a:t>
            </a:r>
            <a:r>
              <a:rPr lang="zh-CN" altLang="en-US" sz="14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粉红色部分，</a:t>
            </a:r>
            <a:r>
              <a:rPr lang="en-US" altLang="zh-CN" sz="14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4</a:t>
            </a:r>
            <a:r>
              <a:rPr lang="zh-CN" altLang="en-US" sz="14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字节</a:t>
            </a:r>
            <a:r>
              <a:rPr lang="en-US" altLang="zh-CN" sz="14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)</a:t>
            </a:r>
          </a:p>
          <a:p>
            <a:r>
              <a:rPr lang="zh-CN" altLang="en-US" sz="1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在</a:t>
            </a:r>
            <a:r>
              <a:rPr lang="en-US" altLang="zh-CN" sz="1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B</a:t>
            </a:r>
            <a:r>
              <a:rPr lang="zh-CN" altLang="en-US" sz="1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的函数里，可以通过</a:t>
            </a:r>
            <a:r>
              <a:rPr lang="en-US" altLang="zh-CN" sz="1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super.i</a:t>
            </a:r>
            <a:r>
              <a:rPr lang="zh-CN" altLang="en-US" sz="1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访问到从</a:t>
            </a:r>
            <a:r>
              <a:rPr lang="en-US" altLang="zh-CN" sz="1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A</a:t>
            </a:r>
            <a:r>
              <a:rPr lang="zh-CN" altLang="en-US" sz="1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继承的</a:t>
            </a:r>
            <a:r>
              <a:rPr lang="en-US" altLang="zh-CN" sz="1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i</a:t>
            </a:r>
            <a:r>
              <a:rPr lang="zh-CN" altLang="en-US" sz="1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（因为</a:t>
            </a:r>
            <a:r>
              <a:rPr lang="en-US" altLang="zh-CN" sz="1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super.i</a:t>
            </a:r>
            <a:r>
              <a:rPr lang="zh-CN" altLang="en-US" sz="1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是自己的内存布局一部分）。</a:t>
            </a:r>
            <a:r>
              <a:rPr lang="zh-CN" altLang="en-US" sz="1400" b="1" dirty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但是在</a:t>
            </a:r>
            <a:r>
              <a:rPr lang="en-US" altLang="zh-CN" sz="1400" b="1" dirty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B</a:t>
            </a:r>
            <a:r>
              <a:rPr lang="zh-CN" altLang="en-US" sz="1400" b="1" dirty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的函数里，不能访问另外的对象</a:t>
            </a:r>
            <a:r>
              <a:rPr lang="en-US" altLang="zh-CN" sz="1400" b="1" dirty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other</a:t>
            </a:r>
            <a:r>
              <a:rPr lang="zh-CN" altLang="en-US" sz="1400" b="1" dirty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的</a:t>
            </a:r>
            <a:r>
              <a:rPr lang="en-US" altLang="zh-CN" sz="1400" b="1" dirty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i</a:t>
            </a:r>
            <a:r>
              <a:rPr lang="zh-CN" altLang="en-US" sz="1400" b="1" dirty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，因为</a:t>
            </a:r>
            <a:r>
              <a:rPr lang="en-US" altLang="zh-CN" sz="1400" b="1" dirty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other</a:t>
            </a:r>
            <a:r>
              <a:rPr lang="zh-CN" altLang="en-US" sz="1400" b="1" dirty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对象和</a:t>
            </a:r>
            <a:r>
              <a:rPr lang="en-US" altLang="zh-CN" sz="1400" b="1" dirty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this</a:t>
            </a:r>
            <a:r>
              <a:rPr lang="zh-CN" altLang="en-US" sz="1400" b="1" dirty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对象是不同内存，除非</a:t>
            </a:r>
            <a:r>
              <a:rPr lang="en-US" altLang="zh-CN" sz="1400" b="1" dirty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B</a:t>
            </a:r>
            <a:r>
              <a:rPr lang="zh-CN" altLang="en-US" sz="1400" b="1" dirty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和</a:t>
            </a:r>
            <a:r>
              <a:rPr lang="en-US" altLang="zh-CN" sz="1400" b="1" dirty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A</a:t>
            </a:r>
            <a:r>
              <a:rPr lang="zh-CN" altLang="en-US" sz="1400" b="1" dirty="0">
                <a:solidFill>
                  <a:srgbClr val="0070C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在一个包里</a:t>
            </a:r>
          </a:p>
        </p:txBody>
      </p:sp>
      <p:sp>
        <p:nvSpPr>
          <p:cNvPr id="12" name="左大括号 11">
            <a:extLst>
              <a:ext uri="{FF2B5EF4-FFF2-40B4-BE49-F238E27FC236}">
                <a16:creationId xmlns:a16="http://schemas.microsoft.com/office/drawing/2014/main" id="{B7603883-0C86-4CCB-B224-AC7D0593F369}"/>
              </a:ext>
            </a:extLst>
          </p:cNvPr>
          <p:cNvSpPr/>
          <p:nvPr/>
        </p:nvSpPr>
        <p:spPr>
          <a:xfrm rot="10800000">
            <a:off x="3899338" y="3993931"/>
            <a:ext cx="775067" cy="196543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C0101D4A-934F-46B6-B677-1AE3CAEAA005}"/>
              </a:ext>
            </a:extLst>
          </p:cNvPr>
          <p:cNvSpPr/>
          <p:nvPr/>
        </p:nvSpPr>
        <p:spPr>
          <a:xfrm>
            <a:off x="8527452" y="2652825"/>
            <a:ext cx="3531348" cy="196543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222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CD2603C-2EFD-4F97-8172-0CE34BB33B57}"/>
              </a:ext>
            </a:extLst>
          </p:cNvPr>
          <p:cNvSpPr/>
          <p:nvPr/>
        </p:nvSpPr>
        <p:spPr>
          <a:xfrm>
            <a:off x="8527452" y="2652825"/>
            <a:ext cx="3531348" cy="10247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222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i= 0</a:t>
            </a:r>
            <a:endParaRPr lang="zh-CN" altLang="en-US"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217930C-EB26-4A06-8B1F-AE8722203452}"/>
              </a:ext>
            </a:extLst>
          </p:cNvPr>
          <p:cNvSpPr/>
          <p:nvPr/>
        </p:nvSpPr>
        <p:spPr>
          <a:xfrm>
            <a:off x="9649360" y="3909756"/>
            <a:ext cx="12875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int j= 0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左大括号 18">
            <a:extLst>
              <a:ext uri="{FF2B5EF4-FFF2-40B4-BE49-F238E27FC236}">
                <a16:creationId xmlns:a16="http://schemas.microsoft.com/office/drawing/2014/main" id="{6AFD8FD6-635A-4A4C-B426-188BCDC765C6}"/>
              </a:ext>
            </a:extLst>
          </p:cNvPr>
          <p:cNvSpPr/>
          <p:nvPr/>
        </p:nvSpPr>
        <p:spPr>
          <a:xfrm>
            <a:off x="7662002" y="2652824"/>
            <a:ext cx="775067" cy="196543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对话气泡: 圆角矩形 19">
            <a:extLst>
              <a:ext uri="{FF2B5EF4-FFF2-40B4-BE49-F238E27FC236}">
                <a16:creationId xmlns:a16="http://schemas.microsoft.com/office/drawing/2014/main" id="{F3F99711-4133-4C94-96CA-B16987B7A6C4}"/>
              </a:ext>
            </a:extLst>
          </p:cNvPr>
          <p:cNvSpPr/>
          <p:nvPr/>
        </p:nvSpPr>
        <p:spPr>
          <a:xfrm>
            <a:off x="5071242" y="2919203"/>
            <a:ext cx="2885090" cy="449363"/>
          </a:xfrm>
          <a:prstGeom prst="wedgeRoundRectCallout">
            <a:avLst>
              <a:gd name="adj1" fmla="val 42899"/>
              <a:gd name="adj2" fmla="val 103664"/>
              <a:gd name="adj3" fmla="val 16667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B</a:t>
            </a:r>
            <a:r>
              <a:rPr lang="zh-CN" altLang="en-US" sz="14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类的另外一个对象</a:t>
            </a:r>
            <a:r>
              <a:rPr lang="en-US" altLang="zh-CN" sz="14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other</a:t>
            </a:r>
            <a:r>
              <a:rPr lang="zh-CN" altLang="en-US" sz="14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Courier New" panose="02070309020205020404" pitchFamily="49" charset="0"/>
              </a:rPr>
              <a:t>的内存布局</a:t>
            </a:r>
            <a:endParaRPr lang="en-US" altLang="zh-CN" sz="1400" b="1" dirty="0">
              <a:solidFill>
                <a:schemeClr val="tx1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08643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9.6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10270960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>
              <a:defRPr/>
            </a:pP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可见性行修饰符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250825" y="1897333"/>
            <a:ext cx="8686800" cy="2062163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5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19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algn="l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kern="0" dirty="0">
                <a:solidFill>
                  <a:srgbClr val="000000"/>
                </a:solidFill>
              </a:rPr>
              <a:t>p</a:t>
            </a:r>
            <a:r>
              <a:rPr kumimoji="0" lang="en-US" altLang="zh-CN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ackage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p1;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41313" y="2303733"/>
            <a:ext cx="2616200" cy="1568450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5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19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algn="l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//C1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无访问修饰符，只能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//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在同一包内被访问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class C1{ 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  …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}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3625850" y="2289446"/>
            <a:ext cx="2790825" cy="1570037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5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19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algn="l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kern="0" dirty="0">
                <a:solidFill>
                  <a:srgbClr val="000000"/>
                </a:solidFill>
              </a:rPr>
              <a:t>p</a:t>
            </a:r>
            <a:r>
              <a:rPr kumimoji="0" lang="en-US" altLang="zh-CN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ublic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class C2{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  //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可访问同一包的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C1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类     </a:t>
            </a: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  C1 c; //OK</a:t>
            </a: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}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96863" y="4237308"/>
            <a:ext cx="8686800" cy="2301875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5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19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algn="l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600" kern="0" dirty="0">
                <a:solidFill>
                  <a:srgbClr val="000000"/>
                </a:solidFill>
              </a:rPr>
              <a:t>p</a:t>
            </a:r>
            <a:r>
              <a:rPr kumimoji="0" lang="en-US" altLang="zh-CN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ackage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p2; 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431800" y="4604021"/>
            <a:ext cx="5310188" cy="1568450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5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19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algn="l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public class C3{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  //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不可访问包</a:t>
            </a:r>
            <a:r>
              <a:rPr lang="en-US" altLang="zh-CN" sz="1600" kern="0" dirty="0">
                <a:solidFill>
                  <a:srgbClr val="000000"/>
                </a:solidFill>
              </a:rPr>
              <a:t>p</a:t>
            </a:r>
            <a:r>
              <a:rPr kumimoji="0" lang="en-US" altLang="zh-CN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ackage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1600" kern="0" dirty="0">
                <a:solidFill>
                  <a:srgbClr val="000000"/>
                </a:solidFill>
              </a:rPr>
              <a:t>p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1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中的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C1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类</a:t>
            </a: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  C1 c; //error</a:t>
            </a: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  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//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可访问包</a:t>
            </a:r>
            <a:r>
              <a:rPr lang="en-US" altLang="zh-CN" sz="1600" kern="0" dirty="0">
                <a:solidFill>
                  <a:srgbClr val="000000"/>
                </a:solidFill>
              </a:rPr>
              <a:t>p</a:t>
            </a:r>
            <a:r>
              <a:rPr kumimoji="0" lang="en-US" altLang="zh-CN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ackage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1600" kern="0" dirty="0">
                <a:solidFill>
                  <a:srgbClr val="000000"/>
                </a:solidFill>
              </a:rPr>
              <a:t>p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1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中的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C2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类（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public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）</a:t>
            </a: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  C2 c; //OK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	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}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59E143D-2DFC-47A0-BAF1-425A1AFC2D31}"/>
              </a:ext>
            </a:extLst>
          </p:cNvPr>
          <p:cNvSpPr txBox="1"/>
          <p:nvPr/>
        </p:nvSpPr>
        <p:spPr>
          <a:xfrm>
            <a:off x="347607" y="1324801"/>
            <a:ext cx="1811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类的访问控制符</a:t>
            </a:r>
          </a:p>
        </p:txBody>
      </p:sp>
    </p:spTree>
    <p:extLst>
      <p:ext uri="{BB962C8B-B14F-4D97-AF65-F5344CB8AC3E}">
        <p14:creationId xmlns:p14="http://schemas.microsoft.com/office/powerpoint/2010/main" val="133691128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9.6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10270960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>
              <a:defRPr/>
            </a:pP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可见性修饰符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41312" y="1632263"/>
            <a:ext cx="9500777" cy="2554545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5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19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algn="l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public class Foo{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  private </a:t>
            </a:r>
            <a:r>
              <a:rPr kumimoji="0" lang="en-US" altLang="zh-CN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boolean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x;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  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  public void m(){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     Foo </a:t>
            </a:r>
            <a:r>
              <a:rPr kumimoji="0" lang="en-US" altLang="zh-CN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foo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= new Foo();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     //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因为对象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foo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在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Foo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类内使用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，所以可以访问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foo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的私有成员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x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，并不是只能访问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this</a:t>
            </a:r>
            <a:r>
              <a:rPr lang="en-US" altLang="zh-CN" sz="1600" kern="0" dirty="0">
                <a:solidFill>
                  <a:srgbClr val="000000"/>
                </a:solidFill>
              </a:rPr>
              <a:t>.x</a:t>
            </a: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     </a:t>
            </a:r>
            <a:r>
              <a:rPr kumimoji="0" lang="en-US" altLang="zh-CN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boolean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b = </a:t>
            </a:r>
            <a:r>
              <a:rPr kumimoji="0" lang="en-US" altLang="zh-CN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foo.x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//ok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  }   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}</a:t>
            </a: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387350" y="4205863"/>
            <a:ext cx="9454739" cy="2057400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5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19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algn="l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public class Test{  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  public static void main(String[] </a:t>
            </a:r>
            <a:r>
              <a:rPr kumimoji="0" lang="en-US" altLang="zh-CN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args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){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     Foo </a:t>
            </a:r>
            <a:r>
              <a:rPr kumimoji="0" lang="en-US" altLang="zh-CN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foo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= new Foo();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     //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因为对象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foo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在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Foo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类外使用，所以不可以访问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foo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的私有成员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x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     </a:t>
            </a:r>
            <a:r>
              <a:rPr kumimoji="0" lang="en-US" altLang="zh-CN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boolean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b = </a:t>
            </a:r>
            <a:r>
              <a:rPr kumimoji="0" lang="en-US" altLang="zh-CN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foo.x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//error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  }   </a:t>
            </a: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}</a:t>
            </a:r>
          </a:p>
        </p:txBody>
      </p:sp>
      <p:sp>
        <p:nvSpPr>
          <p:cNvPr id="2" name="矩形 1"/>
          <p:cNvSpPr/>
          <p:nvPr/>
        </p:nvSpPr>
        <p:spPr>
          <a:xfrm>
            <a:off x="320850" y="1198801"/>
            <a:ext cx="54441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/>
              <a:t>访问控制针对的是类型而不是对象级别</a:t>
            </a:r>
          </a:p>
        </p:txBody>
      </p:sp>
    </p:spTree>
    <p:extLst>
      <p:ext uri="{BB962C8B-B14F-4D97-AF65-F5344CB8AC3E}">
        <p14:creationId xmlns:p14="http://schemas.microsoft.com/office/powerpoint/2010/main" val="346051870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9.6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10270960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>
              <a:defRPr/>
            </a:pP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可见性行修饰符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566738" y="1341438"/>
            <a:ext cx="10658310" cy="4878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2500">
                <a:solidFill>
                  <a:schemeClr val="tx1"/>
                </a:solidFill>
                <a:latin typeface="宋体" pitchFamily="2" charset="-122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宋体" pitchFamily="2" charset="-122"/>
                <a:ea typeface="+mn-ea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1900">
                <a:solidFill>
                  <a:schemeClr val="tx1"/>
                </a:solidFill>
                <a:latin typeface="宋体" pitchFamily="2" charset="-122"/>
                <a:ea typeface="+mn-ea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宋体" pitchFamily="2" charset="-122"/>
                <a:ea typeface="+mn-ea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+mn-ea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69900" marR="0" lvl="0" indent="-46990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o"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大多数情况下，构造函数应该是公有的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/>
              <a:cs typeface="+mn-cs"/>
            </a:endParaRPr>
          </a:p>
          <a:p>
            <a:pPr marL="469900" marR="0" lvl="0" indent="-46990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o"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有些特殊场合，可能会防止用户创建类的实例，这可以通过将构造函数声明为私有的来实现。</a:t>
            </a:r>
          </a:p>
          <a:p>
            <a:pPr marL="908050" marR="0" lvl="1" indent="-436563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n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例如，包</a:t>
            </a: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java.lang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中的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Math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类的构造函数为私有的，所有的数据域和方法都是静态的，可以通过类名直接访问而</a:t>
            </a:r>
            <a:r>
              <a:rPr lang="zh-CN" altLang="en-US" sz="2400" kern="0" dirty="0">
                <a:solidFill>
                  <a:srgbClr val="000000"/>
                </a:solidFill>
                <a:ea typeface="宋体"/>
              </a:rPr>
              <a:t>不能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实例化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Math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对象。</a:t>
            </a:r>
          </a:p>
          <a:p>
            <a:pPr marL="908050" marR="0" lvl="1" indent="-436563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	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private Math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（）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{   }</a:t>
            </a:r>
          </a:p>
          <a:p>
            <a:pPr marL="908050" marR="0" lvl="1" indent="-43656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altLang="zh-CN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93560339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9.7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10270960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>
              <a:defRPr/>
            </a:pP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类成员变量的作用域和访问优先级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566738" y="1341438"/>
            <a:ext cx="10695994" cy="467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2500">
                <a:solidFill>
                  <a:schemeClr val="tx1"/>
                </a:solidFill>
                <a:latin typeface="宋体" pitchFamily="2" charset="-122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宋体" pitchFamily="2" charset="-122"/>
                <a:ea typeface="+mn-ea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1900">
                <a:solidFill>
                  <a:schemeClr val="tx1"/>
                </a:solidFill>
                <a:latin typeface="宋体" pitchFamily="2" charset="-122"/>
                <a:ea typeface="+mn-ea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宋体" pitchFamily="2" charset="-122"/>
                <a:ea typeface="+mn-ea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+mn-ea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69900" marR="0" lvl="0" indent="-469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o"/>
              <a:tabLst/>
              <a:defRPr/>
            </a:pP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类的成员变量</a:t>
            </a:r>
            <a:r>
              <a:rPr kumimoji="0" lang="en-US" altLang="zh-CN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(</a:t>
            </a: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实例变量和静态变量</a:t>
            </a:r>
            <a:r>
              <a:rPr kumimoji="0" lang="en-US" altLang="zh-CN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)</a:t>
            </a: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的作用域是整个类，与声明的位置无关。</a:t>
            </a:r>
          </a:p>
          <a:p>
            <a:pPr marL="469900" marR="0" lvl="0" indent="-469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o"/>
              <a:tabLst/>
              <a:defRPr/>
            </a:pP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如果一个成员变量的初始化依赖于另一个变量，则另一个变量必须在前面声明。</a:t>
            </a:r>
          </a:p>
          <a:p>
            <a:pPr marL="908050" marR="0" lvl="1" indent="-4365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public class </a:t>
            </a:r>
            <a:r>
              <a:rPr kumimoji="0" lang="en-US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Foo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 {</a:t>
            </a:r>
          </a:p>
          <a:p>
            <a:pPr marL="908050" marR="0" lvl="1" indent="-4365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	int i;//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成员变量默认初始化，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new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后成员默认值为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0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或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null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，函数局部变量须初始化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/>
            </a:endParaRPr>
          </a:p>
          <a:p>
            <a:pPr marL="908050" marR="0" lvl="1" indent="-4365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	</a:t>
            </a:r>
            <a:r>
              <a:rPr kumimoji="0" lang="en-US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int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 j = </a:t>
            </a:r>
            <a:r>
              <a:rPr kumimoji="0" lang="en-US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i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 + 1;</a:t>
            </a:r>
          </a:p>
          <a:p>
            <a:pPr marL="908050" marR="0" lvl="1" indent="-4365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   </a:t>
            </a:r>
            <a:r>
              <a:rPr kumimoji="0" lang="en-US" altLang="zh-CN" sz="20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 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int f( ){ int i=0; return </a:t>
            </a:r>
            <a:r>
              <a:rPr kumimoji="0" lang="en-US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i+</a:t>
            </a:r>
            <a:r>
              <a:rPr kumimoji="0" lang="en-US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this.i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; } </a:t>
            </a:r>
            <a:r>
              <a:rPr lang="en-US" altLang="zh-CN" sz="2000" kern="0" dirty="0">
                <a:solidFill>
                  <a:srgbClr val="000000"/>
                </a:solidFill>
                <a:ea typeface="宋体"/>
              </a:rPr>
              <a:t>//</a:t>
            </a:r>
            <a:r>
              <a:rPr lang="zh-CN" altLang="en-US" sz="2000" kern="0" dirty="0">
                <a:solidFill>
                  <a:srgbClr val="000000"/>
                </a:solidFill>
                <a:ea typeface="宋体"/>
              </a:rPr>
              <a:t>局部变量</a:t>
            </a:r>
            <a:r>
              <a:rPr lang="en-US" altLang="zh-CN" sz="2000" kern="0" dirty="0">
                <a:solidFill>
                  <a:srgbClr val="000000"/>
                </a:solidFill>
                <a:ea typeface="宋体"/>
              </a:rPr>
              <a:t>i</a:t>
            </a:r>
            <a:r>
              <a:rPr lang="zh-CN" altLang="en-US" sz="2000" kern="0" dirty="0">
                <a:solidFill>
                  <a:srgbClr val="000000"/>
                </a:solidFill>
                <a:ea typeface="宋体"/>
              </a:rPr>
              <a:t>会优先访问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/>
            </a:endParaRPr>
          </a:p>
          <a:p>
            <a:pPr marL="908050" marR="0" lvl="1" indent="-4365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}   //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作用域越小，被访问的优先级越高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/>
            </a:endParaRPr>
          </a:p>
          <a:p>
            <a:pPr marL="469900" marR="0" lvl="0" indent="-469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o"/>
              <a:tabLst/>
              <a:defRPr/>
            </a:pP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如函数的局部变量</a:t>
            </a:r>
            <a:r>
              <a:rPr kumimoji="0" lang="en-US" altLang="zh-CN" sz="25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i</a:t>
            </a: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与类的成员变量</a:t>
            </a:r>
            <a:r>
              <a:rPr kumimoji="0" lang="en-US" altLang="zh-CN" sz="25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i</a:t>
            </a: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名称相同，那么优先访问局部变量</a:t>
            </a:r>
            <a:r>
              <a:rPr kumimoji="0" lang="en-US" altLang="zh-CN" sz="25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i</a:t>
            </a: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，成员变量</a:t>
            </a:r>
            <a:r>
              <a:rPr kumimoji="0" lang="en-US" altLang="zh-CN" sz="25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i</a:t>
            </a: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被</a:t>
            </a: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隐藏</a:t>
            </a:r>
            <a:r>
              <a:rPr kumimoji="0" lang="en-US" altLang="zh-CN" sz="25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(</a:t>
            </a: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可用</a:t>
            </a:r>
            <a:r>
              <a:rPr kumimoji="0" lang="en-US" altLang="zh-CN" sz="2500" b="0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this.i</a:t>
            </a: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或类名</a:t>
            </a:r>
            <a:r>
              <a:rPr kumimoji="0" lang="en-US" altLang="zh-CN" sz="25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.i</a:t>
            </a: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发现</a:t>
            </a:r>
            <a:r>
              <a:rPr kumimoji="0" lang="en-US" altLang="zh-CN" sz="25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)</a:t>
            </a: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。</a:t>
            </a:r>
            <a:endParaRPr kumimoji="0" lang="en-US" altLang="zh-CN" sz="25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/>
              <a:cs typeface="+mn-cs"/>
            </a:endParaRPr>
          </a:p>
          <a:p>
            <a:pPr marL="438150" lvl="1" indent="0" eaLnBrk="1" hangingPunct="1">
              <a:buClr>
                <a:srgbClr val="CC0000"/>
              </a:buClr>
              <a:buNone/>
              <a:defRPr/>
            </a:pPr>
            <a:r>
              <a:rPr kumimoji="0" lang="zh-CN" alt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  <a:cs typeface="+mn-cs"/>
              </a:rPr>
              <a:t>嵌套作用域不能定义同名的局部变量；但类的成员变量可以和类的方法里的局部变量同名</a:t>
            </a:r>
            <a:endParaRPr kumimoji="0" lang="en-US" altLang="zh-CN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604792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9.8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10270960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>
              <a:defRPr/>
            </a:pPr>
            <a:r>
              <a:rPr lang="en-US" altLang="zh-CN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this</a:t>
            </a: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引用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566738" y="1341438"/>
            <a:ext cx="9837350" cy="467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2500">
                <a:solidFill>
                  <a:schemeClr val="tx1"/>
                </a:solidFill>
                <a:latin typeface="宋体" pitchFamily="2" charset="-122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宋体" pitchFamily="2" charset="-122"/>
                <a:ea typeface="+mn-ea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1900">
                <a:solidFill>
                  <a:schemeClr val="tx1"/>
                </a:solidFill>
                <a:latin typeface="宋体" pitchFamily="2" charset="-122"/>
                <a:ea typeface="+mn-ea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宋体" pitchFamily="2" charset="-122"/>
                <a:ea typeface="+mn-ea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+mn-ea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69900" marR="0" lvl="0" indent="-469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o"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this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引用</a:t>
            </a:r>
            <a:r>
              <a:rPr lang="zh-CN" altLang="en-US" sz="2000" kern="0" dirty="0">
                <a:solidFill>
                  <a:srgbClr val="000000"/>
                </a:solidFill>
                <a:ea typeface="宋体"/>
              </a:rPr>
              <a:t>指向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调用某个方法的当前对象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/>
              <a:cs typeface="+mn-cs"/>
            </a:endParaRPr>
          </a:p>
          <a:p>
            <a:pPr marL="908050" marR="0" lvl="1" indent="-4365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n"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在实例方法中，实例变量被同名局部变量或方法形参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隐藏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，可以通过</a:t>
            </a:r>
            <a:r>
              <a:rPr kumimoji="0" lang="en-US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this.instanceVariable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访问实例变量。</a:t>
            </a:r>
          </a:p>
          <a:p>
            <a:pPr marL="469900" marR="0" lvl="0" indent="-469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o"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调用当前类的其它构造函数，需防止递归调用。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/>
              <a:cs typeface="+mn-cs"/>
            </a:endParaRPr>
          </a:p>
          <a:p>
            <a:pPr marL="908050" marR="0" lvl="1" indent="-4365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n"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this(</a:t>
            </a:r>
            <a:r>
              <a:rPr kumimoji="0" lang="en-US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actualParameterList</a:t>
            </a:r>
            <a:r>
              <a:rPr kumimoji="0" lang="en-US" altLang="zh-CN" sz="2000" b="0" i="0" u="none" strike="noStrike" kern="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opt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)</a:t>
            </a:r>
          </a:p>
          <a:p>
            <a:pPr marL="908050" marR="0" lvl="1" indent="-4365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n"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必须是构造函数的第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1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条语句。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1032675" y="3563938"/>
            <a:ext cx="7396163" cy="2536825"/>
            <a:chOff x="733425" y="3563938"/>
            <a:chExt cx="7396163" cy="2536825"/>
          </a:xfrm>
        </p:grpSpPr>
        <p:sp>
          <p:nvSpPr>
            <p:cNvPr id="5" name="Text Box 6"/>
            <p:cNvSpPr txBox="1">
              <a:spLocks noChangeArrowheads="1"/>
            </p:cNvSpPr>
            <p:nvPr/>
          </p:nvSpPr>
          <p:spPr bwMode="auto">
            <a:xfrm>
              <a:off x="733425" y="3563938"/>
              <a:ext cx="3389313" cy="2536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5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2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19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class Foo{</a:t>
              </a:r>
            </a:p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   </a:t>
              </a:r>
              <a:r>
                <a:rPr kumimoji="0" lang="en-US" altLang="zh-CN" sz="16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int</a:t>
              </a: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 </a:t>
              </a:r>
              <a:r>
                <a:rPr kumimoji="0" lang="en-US" altLang="zh-CN" sz="16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i</a:t>
              </a: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 = 5;</a:t>
              </a:r>
            </a:p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   static double k = 0.0;</a:t>
              </a:r>
            </a:p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   void </a:t>
              </a:r>
              <a:r>
                <a:rPr kumimoji="0" lang="en-US" altLang="zh-CN" sz="16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setI</a:t>
              </a: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(</a:t>
              </a:r>
              <a:r>
                <a:rPr kumimoji="0" lang="en-US" altLang="zh-CN" sz="16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int</a:t>
              </a: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 </a:t>
              </a:r>
              <a:r>
                <a:rPr kumimoji="0" lang="en-US" altLang="zh-CN" sz="16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i</a:t>
              </a: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){</a:t>
              </a:r>
            </a:p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      </a:t>
              </a:r>
              <a:r>
                <a:rPr kumimoji="0" lang="en-US" altLang="zh-CN" sz="16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this.i</a:t>
              </a: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= </a:t>
              </a:r>
              <a:r>
                <a:rPr kumimoji="0" lang="en-US" altLang="zh-CN" sz="16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i</a:t>
              </a: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;</a:t>
              </a: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endParaRPr>
            </a:p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   }</a:t>
              </a:r>
            </a:p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   static void </a:t>
              </a:r>
              <a:r>
                <a:rPr kumimoji="0" lang="en-US" altLang="zh-CN" sz="16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setK</a:t>
              </a: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(</a:t>
              </a:r>
              <a:r>
                <a:rPr kumimoji="0" lang="en-US" altLang="zh-CN" sz="16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int</a:t>
              </a: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 k){</a:t>
              </a:r>
            </a:p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      </a:t>
              </a:r>
              <a:r>
                <a:rPr kumimoji="0" lang="en-US" altLang="zh-CN" sz="16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Foo.k</a:t>
              </a: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 = k;</a:t>
              </a:r>
            </a:p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   }</a:t>
              </a:r>
            </a:p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}</a:t>
              </a:r>
            </a:p>
          </p:txBody>
        </p:sp>
        <p:sp>
          <p:nvSpPr>
            <p:cNvPr id="6" name="Text Box 7"/>
            <p:cNvSpPr txBox="1">
              <a:spLocks noChangeArrowheads="1"/>
            </p:cNvSpPr>
            <p:nvPr/>
          </p:nvSpPr>
          <p:spPr bwMode="auto">
            <a:xfrm>
              <a:off x="4513263" y="3592513"/>
              <a:ext cx="3389312" cy="1323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5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2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19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Foo f1 =new Foo();</a:t>
              </a:r>
            </a:p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Foo f2 = new Foo();</a:t>
              </a:r>
            </a:p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endParaRPr>
            </a:p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f1.setI(10);//</a:t>
              </a:r>
              <a:r>
                <a:rPr kumimoji="0" lang="zh-CN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这时</a:t>
              </a: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this</a:t>
              </a:r>
              <a:r>
                <a:rPr kumimoji="0" lang="zh-CN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引用</a:t>
              </a: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f1</a:t>
              </a:r>
            </a:p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f2.setI(45);//</a:t>
              </a:r>
              <a:r>
                <a:rPr kumimoji="0" lang="zh-CN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这时</a:t>
              </a: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this</a:t>
              </a:r>
              <a:r>
                <a:rPr kumimoji="0" lang="zh-CN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引用</a:t>
              </a: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f2</a:t>
              </a:r>
            </a:p>
          </p:txBody>
        </p:sp>
        <p:sp>
          <p:nvSpPr>
            <p:cNvPr id="7" name="TextBox 1"/>
            <p:cNvSpPr txBox="1">
              <a:spLocks noChangeArrowheads="1"/>
            </p:cNvSpPr>
            <p:nvPr/>
          </p:nvSpPr>
          <p:spPr bwMode="auto">
            <a:xfrm>
              <a:off x="4537075" y="5095875"/>
              <a:ext cx="3592513" cy="830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5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2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19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说明：</a:t>
              </a:r>
              <a:r>
                <a:rPr kumimoji="0" lang="zh-CN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成员变量</a:t>
              </a:r>
              <a:r>
                <a:rPr kumimoji="0" lang="en-US" altLang="zh-CN" sz="16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i</a:t>
              </a:r>
              <a:r>
                <a:rPr kumimoji="0" lang="zh-CN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、</a:t>
              </a: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k</a:t>
              </a:r>
              <a:r>
                <a:rPr kumimoji="0" lang="zh-CN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的初始值可被构造函数</a:t>
              </a: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Foo( )</a:t>
              </a:r>
              <a:r>
                <a:rPr kumimoji="0" lang="zh-CN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修改，但编译提供的默认构造函数</a:t>
              </a: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FOO( )</a:t>
              </a:r>
              <a:r>
                <a:rPr kumimoji="0" lang="zh-CN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什么也没有做。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45588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9.1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10270960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>
              <a:defRPr/>
            </a:pP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类和对象的</a:t>
            </a:r>
            <a:r>
              <a:rPr lang="en-US" altLang="zh-CN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UML</a:t>
            </a: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表示</a:t>
            </a:r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2608774" y="2153034"/>
            <a:ext cx="1301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5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19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algn="l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类的</a:t>
            </a:r>
            <a:r>
              <a:rPr kumimoji="0" lang="en-US" altLang="zh-CN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UML</a:t>
            </a:r>
            <a:r>
              <a: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表示</a:t>
            </a:r>
          </a:p>
        </p:txBody>
      </p:sp>
      <p:sp>
        <p:nvSpPr>
          <p:cNvPr id="5" name="AutoShape 7"/>
          <p:cNvSpPr>
            <a:spLocks/>
          </p:cNvSpPr>
          <p:nvPr/>
        </p:nvSpPr>
        <p:spPr bwMode="auto">
          <a:xfrm>
            <a:off x="240224" y="2640397"/>
            <a:ext cx="1076325" cy="222250"/>
          </a:xfrm>
          <a:prstGeom prst="accentCallout2">
            <a:avLst>
              <a:gd name="adj1" fmla="val 51431"/>
              <a:gd name="adj2" fmla="val 107079"/>
              <a:gd name="adj3" fmla="val 51431"/>
              <a:gd name="adj4" fmla="val 118731"/>
              <a:gd name="adj5" fmla="val -2144"/>
              <a:gd name="adj6" fmla="val 130824"/>
            </a:avLst>
          </a:prstGeom>
          <a:noFill/>
          <a:ln w="9525">
            <a:solidFill>
              <a:srgbClr val="0000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5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19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algn="l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marL="0" marR="0" lvl="0" indent="0" algn="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类名</a:t>
            </a:r>
          </a:p>
        </p:txBody>
      </p:sp>
      <p:sp>
        <p:nvSpPr>
          <p:cNvPr id="6" name="AutoShape 8"/>
          <p:cNvSpPr>
            <a:spLocks/>
          </p:cNvSpPr>
          <p:nvPr/>
        </p:nvSpPr>
        <p:spPr bwMode="auto">
          <a:xfrm>
            <a:off x="240224" y="2957897"/>
            <a:ext cx="1076325" cy="222250"/>
          </a:xfrm>
          <a:prstGeom prst="accentCallout2">
            <a:avLst>
              <a:gd name="adj1" fmla="val 51431"/>
              <a:gd name="adj2" fmla="val 107079"/>
              <a:gd name="adj3" fmla="val 51431"/>
              <a:gd name="adj4" fmla="val 118731"/>
              <a:gd name="adj5" fmla="val -2144"/>
              <a:gd name="adj6" fmla="val 130824"/>
            </a:avLst>
          </a:prstGeom>
          <a:noFill/>
          <a:ln w="9525">
            <a:solidFill>
              <a:srgbClr val="0000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5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19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algn="l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marL="0" marR="0" lvl="0" indent="0" algn="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数据字段</a:t>
            </a:r>
          </a:p>
        </p:txBody>
      </p:sp>
      <p:sp>
        <p:nvSpPr>
          <p:cNvPr id="7" name="AutoShape 9"/>
          <p:cNvSpPr>
            <a:spLocks/>
          </p:cNvSpPr>
          <p:nvPr/>
        </p:nvSpPr>
        <p:spPr bwMode="auto">
          <a:xfrm>
            <a:off x="240224" y="3683384"/>
            <a:ext cx="1076325" cy="222250"/>
          </a:xfrm>
          <a:prstGeom prst="accentCallout2">
            <a:avLst>
              <a:gd name="adj1" fmla="val 51431"/>
              <a:gd name="adj2" fmla="val 107079"/>
              <a:gd name="adj3" fmla="val 51431"/>
              <a:gd name="adj4" fmla="val 118731"/>
              <a:gd name="adj5" fmla="val -2144"/>
              <a:gd name="adj6" fmla="val 130824"/>
            </a:avLst>
          </a:prstGeom>
          <a:noFill/>
          <a:ln w="9525">
            <a:solidFill>
              <a:srgbClr val="0000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5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19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algn="l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marL="0" marR="0" lvl="0" indent="0" algn="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方法</a:t>
            </a:r>
          </a:p>
        </p:txBody>
      </p:sp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2097599" y="5394709"/>
            <a:ext cx="1504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5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19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algn="l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对象的</a:t>
            </a:r>
            <a:r>
              <a:rPr kumimoji="0" lang="en-US" altLang="zh-CN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UML</a:t>
            </a:r>
            <a:r>
              <a: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表示</a:t>
            </a:r>
          </a:p>
        </p:txBody>
      </p:sp>
      <p:pic>
        <p:nvPicPr>
          <p:cNvPr id="9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0087" y="5796347"/>
            <a:ext cx="2536825" cy="655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AutoShape 13"/>
          <p:cNvSpPr>
            <a:spLocks/>
          </p:cNvSpPr>
          <p:nvPr/>
        </p:nvSpPr>
        <p:spPr bwMode="auto">
          <a:xfrm>
            <a:off x="4539174" y="5959859"/>
            <a:ext cx="1317625" cy="222250"/>
          </a:xfrm>
          <a:prstGeom prst="accentCallout2">
            <a:avLst>
              <a:gd name="adj1" fmla="val 51431"/>
              <a:gd name="adj2" fmla="val -5782"/>
              <a:gd name="adj3" fmla="val 51431"/>
              <a:gd name="adj4" fmla="val -16384"/>
              <a:gd name="adj5" fmla="val -14287"/>
              <a:gd name="adj6" fmla="val -24458"/>
            </a:avLst>
          </a:prstGeom>
          <a:noFill/>
          <a:ln w="9525">
            <a:solidFill>
              <a:srgbClr val="0000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5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19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algn="l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对象名</a:t>
            </a:r>
            <a:r>
              <a:rPr kumimoji="0" lang="en-US" altLang="zh-CN" sz="1600" b="0" i="0" u="none" strike="noStrike" kern="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:</a:t>
            </a:r>
            <a:r>
              <a: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类名</a:t>
            </a:r>
          </a:p>
        </p:txBody>
      </p:sp>
      <p:sp>
        <p:nvSpPr>
          <p:cNvPr id="11" name="AutoShape 14"/>
          <p:cNvSpPr>
            <a:spLocks/>
          </p:cNvSpPr>
          <p:nvPr/>
        </p:nvSpPr>
        <p:spPr bwMode="auto">
          <a:xfrm>
            <a:off x="4539174" y="6340859"/>
            <a:ext cx="1317625" cy="222250"/>
          </a:xfrm>
          <a:prstGeom prst="accentCallout2">
            <a:avLst>
              <a:gd name="adj1" fmla="val 51431"/>
              <a:gd name="adj2" fmla="val -5782"/>
              <a:gd name="adj3" fmla="val 51431"/>
              <a:gd name="adj4" fmla="val -16384"/>
              <a:gd name="adj5" fmla="val -14287"/>
              <a:gd name="adj6" fmla="val -24458"/>
            </a:avLst>
          </a:prstGeom>
          <a:noFill/>
          <a:ln w="9525">
            <a:solidFill>
              <a:srgbClr val="0000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5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19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algn="l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数据字段值</a:t>
            </a:r>
          </a:p>
        </p:txBody>
      </p:sp>
      <p:sp>
        <p:nvSpPr>
          <p:cNvPr id="12" name="AutoShape 16"/>
          <p:cNvSpPr>
            <a:spLocks/>
          </p:cNvSpPr>
          <p:nvPr/>
        </p:nvSpPr>
        <p:spPr bwMode="auto">
          <a:xfrm>
            <a:off x="240224" y="3321434"/>
            <a:ext cx="1076325" cy="222250"/>
          </a:xfrm>
          <a:prstGeom prst="accentCallout2">
            <a:avLst>
              <a:gd name="adj1" fmla="val 51431"/>
              <a:gd name="adj2" fmla="val 107079"/>
              <a:gd name="adj3" fmla="val 51431"/>
              <a:gd name="adj4" fmla="val 118731"/>
              <a:gd name="adj5" fmla="val -2144"/>
              <a:gd name="adj6" fmla="val 130824"/>
            </a:avLst>
          </a:prstGeom>
          <a:noFill/>
          <a:ln w="9525">
            <a:solidFill>
              <a:srgbClr val="0000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5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19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algn="l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marL="0" marR="0" lvl="0" indent="0" algn="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构造函数</a:t>
            </a:r>
          </a:p>
        </p:txBody>
      </p:sp>
      <p:sp>
        <p:nvSpPr>
          <p:cNvPr id="13" name="AutoShape 13"/>
          <p:cNvSpPr>
            <a:spLocks noChangeAspect="1" noChangeArrowheads="1"/>
          </p:cNvSpPr>
          <p:nvPr/>
        </p:nvSpPr>
        <p:spPr bwMode="auto">
          <a:xfrm>
            <a:off x="1648337" y="2557847"/>
            <a:ext cx="3232150" cy="139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5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19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algn="l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4" name="TextBox 1"/>
          <p:cNvSpPr txBox="1">
            <a:spLocks noChangeArrowheads="1"/>
          </p:cNvSpPr>
          <p:nvPr/>
        </p:nvSpPr>
        <p:spPr bwMode="auto">
          <a:xfrm>
            <a:off x="324362" y="4223134"/>
            <a:ext cx="7736231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5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19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algn="l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成员访问权限：公有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public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用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+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表示，保护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protected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用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#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表示，</a:t>
            </a: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              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私有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private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用</a:t>
            </a:r>
            <a:r>
              <a:rPr lang="en-US" altLang="zh-CN" sz="1600" kern="0" dirty="0">
                <a:solidFill>
                  <a:srgbClr val="000000"/>
                </a:solidFill>
              </a:rPr>
              <a:t>-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表示，包级用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~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表示或默认无表示</a:t>
            </a: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宋体" pitchFamily="2" charset="-122"/>
              <a:ea typeface="宋体" pitchFamily="2" charset="-122"/>
            </a:endParaRPr>
          </a:p>
          <a:p>
            <a:pPr marL="0" marR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包级即可以被同一个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package</a:t>
            </a:r>
            <a:r>
              <a:rPr lang="zh-CN" altLang="en-US" sz="1600" kern="0" dirty="0">
                <a:solidFill>
                  <a:srgbClr val="0000CC"/>
                </a:solidFill>
              </a:rPr>
              <a:t>的代码访问的成员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。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Java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无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friend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，无析构函数，垃圾自动回收</a:t>
            </a:r>
          </a:p>
        </p:txBody>
      </p:sp>
      <p:pic>
        <p:nvPicPr>
          <p:cNvPr id="15" name="Picture 1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0087" y="2511809"/>
            <a:ext cx="3219450" cy="138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CCFFCC">
                    <a:alpha val="20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accent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E8AAF60C-A4FA-4366-BF44-F9472AE2EAC0}"/>
              </a:ext>
            </a:extLst>
          </p:cNvPr>
          <p:cNvSpPr/>
          <p:nvPr/>
        </p:nvSpPr>
        <p:spPr>
          <a:xfrm>
            <a:off x="6324391" y="1360812"/>
            <a:ext cx="529518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UML</a:t>
            </a:r>
            <a:r>
              <a:rPr lang="zh-CN" altLang="en-US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：广泛应用的面向对象设计的的建模工具，但独立于任何具体程序设计语言。作为一种建模语言，</a:t>
            </a:r>
            <a:r>
              <a:rPr lang="en-US" altLang="zh-CN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UML</a:t>
            </a:r>
            <a:r>
              <a:rPr lang="zh-CN" altLang="en-US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严格的语法和语义规范</a:t>
            </a:r>
            <a:r>
              <a:rPr lang="zh-CN" altLang="en-US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。对于复杂系统，先用</a:t>
            </a:r>
            <a:r>
              <a:rPr lang="en-US" altLang="zh-CN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UML</a:t>
            </a:r>
            <a:r>
              <a:rPr lang="zh-CN" altLang="en-US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建模，再编写代码。</a:t>
            </a:r>
            <a:r>
              <a:rPr lang="en-US" altLang="zh-CN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UML</a:t>
            </a:r>
            <a:r>
              <a:rPr lang="zh-CN" altLang="en-US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工具会自动把模型编译成</a:t>
            </a:r>
            <a:r>
              <a:rPr lang="en-US" altLang="zh-CN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Java(C++</a:t>
            </a:r>
            <a:r>
              <a:rPr lang="zh-CN" altLang="en-US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）源码（方法体是空的）</a:t>
            </a:r>
            <a:endParaRPr lang="en-US" altLang="zh-CN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UML</a:t>
            </a:r>
            <a:r>
              <a:rPr lang="zh-CN" altLang="en-US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采用一组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图形符号</a:t>
            </a:r>
            <a:r>
              <a:rPr lang="zh-CN" altLang="en-US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来描述软件模型，这些图形符号简单、直观和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规范</a:t>
            </a:r>
            <a:r>
              <a:rPr lang="zh-CN" altLang="en-US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。所描述的软件模型，可以直观地理解和阅读，由于具有规范性，所以能够保证模型的准确、一致。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45588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/>
      <p:bldP spid="10" grpId="0" animBg="1"/>
      <p:bldP spid="11" grpId="0" animBg="1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9.2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10270960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>
              <a:defRPr/>
            </a:pP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定义类并用</a:t>
            </a:r>
            <a:r>
              <a:rPr lang="en-US" altLang="zh-CN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new</a:t>
            </a: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创建其对象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574675" y="1341438"/>
            <a:ext cx="8001000" cy="467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2500">
                <a:solidFill>
                  <a:schemeClr val="tx1"/>
                </a:solidFill>
                <a:latin typeface="宋体" pitchFamily="2" charset="-122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宋体" pitchFamily="2" charset="-122"/>
                <a:ea typeface="+mn-ea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1900">
                <a:solidFill>
                  <a:schemeClr val="tx1"/>
                </a:solidFill>
                <a:latin typeface="宋体" pitchFamily="2" charset="-122"/>
                <a:ea typeface="+mn-ea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宋体" pitchFamily="2" charset="-122"/>
                <a:ea typeface="+mn-ea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+mn-ea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69900" marR="0" lvl="0" indent="-469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o"/>
              <a:tabLst/>
              <a:defRPr/>
            </a:pP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圆类及其</a:t>
            </a:r>
            <a:r>
              <a:rPr kumimoji="0" lang="en-US" altLang="zh-CN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3</a:t>
            </a: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个对象：</a:t>
            </a: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数据字段</a:t>
            </a: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即圆类</a:t>
            </a: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属性</a:t>
            </a: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。</a:t>
            </a:r>
            <a:endParaRPr kumimoji="0" lang="en-US" altLang="zh-CN" sz="25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/>
              <a:cs typeface="+mn-cs"/>
            </a:endParaRPr>
          </a:p>
          <a:p>
            <a:pPr marL="469900" marR="0" lvl="0" indent="-469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o"/>
              <a:tabLst/>
              <a:defRPr/>
            </a:pPr>
            <a:endParaRPr kumimoji="0" lang="en-US" altLang="zh-CN" sz="25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/>
              <a:cs typeface="+mn-cs"/>
            </a:endParaRPr>
          </a:p>
          <a:p>
            <a:pPr marL="469900" marR="0" lvl="0" indent="-469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o"/>
              <a:tabLst/>
              <a:defRPr/>
            </a:pPr>
            <a:endParaRPr kumimoji="0" lang="en-US" altLang="zh-CN" sz="25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/>
              <a:cs typeface="+mn-cs"/>
            </a:endParaRPr>
          </a:p>
          <a:p>
            <a:pPr marL="469900" marR="0" lvl="0" indent="-469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o"/>
              <a:tabLst/>
              <a:defRPr/>
            </a:pPr>
            <a:endParaRPr kumimoji="0" lang="en-US" altLang="zh-CN" sz="25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/>
              <a:cs typeface="+mn-cs"/>
            </a:endParaRPr>
          </a:p>
          <a:p>
            <a:pPr marL="469900" marR="0" lvl="0" indent="-469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o"/>
              <a:tabLst/>
              <a:defRPr/>
            </a:pPr>
            <a:endParaRPr kumimoji="0" lang="en-US" altLang="zh-CN" sz="25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/>
              <a:cs typeface="+mn-cs"/>
            </a:endParaRPr>
          </a:p>
          <a:p>
            <a:pPr marL="469900" marR="0" lvl="0" indent="-469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o"/>
              <a:tabLst/>
              <a:defRPr/>
            </a:pPr>
            <a:endParaRPr kumimoji="0" lang="en-US" altLang="zh-CN" sz="25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/>
              <a:cs typeface="+mn-cs"/>
            </a:endParaRPr>
          </a:p>
          <a:p>
            <a:pPr marL="469900" marR="0" lvl="0" indent="-469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o"/>
              <a:tabLst/>
              <a:defRPr/>
            </a:pPr>
            <a:endParaRPr kumimoji="0" lang="en-US" altLang="zh-CN" sz="25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/>
              <a:cs typeface="+mn-cs"/>
            </a:endParaRPr>
          </a:p>
          <a:p>
            <a:pPr marL="469900" marR="0" lvl="0" indent="-469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o"/>
              <a:tabLst/>
              <a:defRPr/>
            </a:pPr>
            <a:endParaRPr kumimoji="0" lang="en-US" altLang="zh-CN" sz="25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/>
              <a:cs typeface="+mn-cs"/>
            </a:endParaRPr>
          </a:p>
          <a:p>
            <a:pPr marL="469900" marR="0" lvl="0" indent="-469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o"/>
              <a:tabLst/>
              <a:defRPr/>
            </a:pPr>
            <a:endParaRPr kumimoji="0" lang="en-US" altLang="zh-CN" sz="25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/>
              <a:cs typeface="+mn-cs"/>
            </a:endParaRPr>
          </a:p>
          <a:p>
            <a:pPr marL="469900" marR="0" lvl="0" indent="-469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o"/>
              <a:tabLst/>
              <a:defRPr/>
            </a:pPr>
            <a:endParaRPr kumimoji="0" lang="en-US" altLang="zh-CN" sz="25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/>
              <a:cs typeface="+mn-cs"/>
            </a:endParaRPr>
          </a:p>
          <a:p>
            <a:pPr marL="469900" marR="0" lvl="0" indent="-469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o"/>
              <a:tabLst/>
              <a:defRPr/>
            </a:pP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说明：</a:t>
            </a:r>
            <a:r>
              <a:rPr kumimoji="0" lang="en-US" altLang="zh-CN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Java</a:t>
            </a: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无</a:t>
            </a:r>
            <a:r>
              <a:rPr kumimoji="0" lang="en-US" altLang="zh-CN" sz="25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struct</a:t>
            </a: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和</a:t>
            </a:r>
            <a:r>
              <a:rPr kumimoji="0" lang="en-US" altLang="zh-CN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union</a:t>
            </a: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。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728663" y="1836738"/>
            <a:ext cx="7224712" cy="4062651"/>
            <a:chOff x="728663" y="1836738"/>
            <a:chExt cx="7224712" cy="4062651"/>
          </a:xfrm>
        </p:grpSpPr>
        <p:sp>
          <p:nvSpPr>
            <p:cNvPr id="9" name="Text Box 5"/>
            <p:cNvSpPr txBox="1">
              <a:spLocks noChangeArrowheads="1"/>
            </p:cNvSpPr>
            <p:nvPr/>
          </p:nvSpPr>
          <p:spPr bwMode="auto">
            <a:xfrm>
              <a:off x="1643063" y="1836738"/>
              <a:ext cx="5969772" cy="40626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5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2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19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class Circle {</a:t>
              </a:r>
            </a:p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  double radius = 1.0;</a:t>
              </a:r>
            </a:p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endParaRPr>
            </a:p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  Circle() {</a:t>
              </a:r>
            </a:p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    radius = 1.0;</a:t>
              </a:r>
            </a:p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  } </a:t>
              </a:r>
            </a:p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endParaRPr>
            </a:p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  Circle(double r) {</a:t>
              </a:r>
            </a:p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    radius = r;</a:t>
              </a:r>
            </a:p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  }</a:t>
              </a:r>
            </a:p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endParaRPr>
            </a:p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  double </a:t>
              </a:r>
              <a:r>
                <a:rPr kumimoji="0" lang="en-US" altLang="zh-CN" sz="16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findArea</a:t>
              </a: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() {</a:t>
              </a:r>
            </a:p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    return radius * radius * 3.14159;</a:t>
              </a:r>
            </a:p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  }</a:t>
              </a:r>
              <a:b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</a:b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}</a:t>
              </a:r>
            </a:p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Circle c1=</a:t>
              </a: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new</a:t>
              </a: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 Circle(), c2=</a:t>
              </a: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new</a:t>
              </a:r>
              <a:r>
                <a:rPr kumimoji="0" lang="en-US" altLang="zh-CN" sz="1800" b="0" i="0" u="none" strike="noStrike" kern="0" cap="none" spc="0" normalizeH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 Circle(10</a:t>
              </a:r>
              <a:r>
                <a:rPr lang="en-US" altLang="zh-CN" sz="1800" kern="0" dirty="0">
                  <a:solidFill>
                    <a:srgbClr val="000000"/>
                  </a:solidFill>
                </a:rPr>
                <a:t>.0</a:t>
              </a:r>
              <a:r>
                <a:rPr kumimoji="0" lang="en-US" altLang="zh-CN" sz="1800" b="0" i="0" u="none" strike="noStrike" kern="0" cap="none" spc="0" normalizeH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);</a:t>
              </a:r>
              <a:endPara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10" name="Rectangle 53"/>
            <p:cNvSpPr>
              <a:spLocks noChangeArrowheads="1"/>
            </p:cNvSpPr>
            <p:nvPr/>
          </p:nvSpPr>
          <p:spPr bwMode="auto">
            <a:xfrm>
              <a:off x="1951038" y="2573338"/>
              <a:ext cx="2339975" cy="1800225"/>
            </a:xfrm>
            <a:prstGeom prst="rect">
              <a:avLst/>
            </a:prstGeom>
            <a:solidFill>
              <a:srgbClr val="CCFFFF">
                <a:alpha val="20000"/>
              </a:srgbClr>
            </a:solidFill>
            <a:ln w="9525" algn="ctr">
              <a:solidFill>
                <a:srgbClr val="99CC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5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2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19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11" name="Rectangle 7"/>
            <p:cNvSpPr>
              <a:spLocks noChangeArrowheads="1"/>
            </p:cNvSpPr>
            <p:nvPr/>
          </p:nvSpPr>
          <p:spPr bwMode="auto">
            <a:xfrm>
              <a:off x="1943100" y="2168525"/>
              <a:ext cx="2339975" cy="252413"/>
            </a:xfrm>
            <a:prstGeom prst="rect">
              <a:avLst/>
            </a:prstGeom>
            <a:solidFill>
              <a:srgbClr val="CCFFCC">
                <a:alpha val="20000"/>
              </a:srgbClr>
            </a:solidFill>
            <a:ln w="9525" algn="ctr">
              <a:solidFill>
                <a:srgbClr val="CCFFCC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5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2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19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1943100" y="4508500"/>
              <a:ext cx="3690938" cy="863600"/>
            </a:xfrm>
            <a:prstGeom prst="rect">
              <a:avLst/>
            </a:prstGeom>
            <a:solidFill>
              <a:srgbClr val="FF99CC">
                <a:alpha val="20000"/>
              </a:srgbClr>
            </a:solidFill>
            <a:ln w="9525" algn="ctr">
              <a:solidFill>
                <a:srgbClr val="FF99CC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5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2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19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13" name="AutoShape 18"/>
            <p:cNvSpPr>
              <a:spLocks/>
            </p:cNvSpPr>
            <p:nvPr/>
          </p:nvSpPr>
          <p:spPr bwMode="auto">
            <a:xfrm>
              <a:off x="728663" y="4824413"/>
              <a:ext cx="914400" cy="222250"/>
            </a:xfrm>
            <a:prstGeom prst="accentCallout2">
              <a:avLst>
                <a:gd name="adj1" fmla="val 51431"/>
                <a:gd name="adj2" fmla="val 108333"/>
                <a:gd name="adj3" fmla="val 51431"/>
                <a:gd name="adj4" fmla="val 120315"/>
                <a:gd name="adj5" fmla="val -2144"/>
                <a:gd name="adj6" fmla="val 132815"/>
              </a:avLst>
            </a:prstGeom>
            <a:noFill/>
            <a:ln w="9525">
              <a:solidFill>
                <a:srgbClr val="0000C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5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2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19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marL="0" marR="0" lvl="0" indent="0" algn="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方法</a:t>
              </a:r>
            </a:p>
          </p:txBody>
        </p:sp>
        <p:sp>
          <p:nvSpPr>
            <p:cNvPr id="14" name="Text Box 12"/>
            <p:cNvSpPr txBox="1">
              <a:spLocks noChangeArrowheads="1"/>
            </p:cNvSpPr>
            <p:nvPr/>
          </p:nvSpPr>
          <p:spPr bwMode="auto">
            <a:xfrm>
              <a:off x="6423025" y="1893888"/>
              <a:ext cx="1479550" cy="584775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5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2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19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ClrTx/>
                <a:buNone/>
                <a:defRPr/>
              </a:pPr>
              <a:r>
                <a:rPr lang="en-US" altLang="zh-CN" sz="1600" kern="0" dirty="0">
                  <a:solidFill>
                    <a:srgbClr val="000000"/>
                  </a:solidFill>
                </a:rPr>
                <a:t>c1:Circle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radius=1.0</a:t>
              </a:r>
            </a:p>
          </p:txBody>
        </p:sp>
        <p:sp>
          <p:nvSpPr>
            <p:cNvPr id="15" name="Text Box 13"/>
            <p:cNvSpPr txBox="1">
              <a:spLocks noChangeArrowheads="1"/>
            </p:cNvSpPr>
            <p:nvPr/>
          </p:nvSpPr>
          <p:spPr bwMode="auto">
            <a:xfrm>
              <a:off x="6591300" y="2882900"/>
              <a:ext cx="1311275" cy="590550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5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2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19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ClrTx/>
                <a:buNone/>
                <a:defRPr/>
              </a:pPr>
              <a:r>
                <a:rPr lang="en-US" altLang="zh-CN" sz="1600" kern="0" dirty="0">
                  <a:solidFill>
                    <a:srgbClr val="000000"/>
                  </a:solidFill>
                </a:rPr>
                <a:t>c2:Circle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radius=10.0</a:t>
              </a:r>
            </a:p>
          </p:txBody>
        </p:sp>
        <p:sp>
          <p:nvSpPr>
            <p:cNvPr id="16" name="Text Box 14"/>
            <p:cNvSpPr txBox="1">
              <a:spLocks noChangeArrowheads="1"/>
            </p:cNvSpPr>
            <p:nvPr/>
          </p:nvSpPr>
          <p:spPr bwMode="auto">
            <a:xfrm>
              <a:off x="6642100" y="4143375"/>
              <a:ext cx="1311275" cy="590550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5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2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19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  <a:buClrTx/>
                <a:buNone/>
                <a:defRPr/>
              </a:pPr>
              <a:r>
                <a:rPr lang="en-US" altLang="zh-CN" sz="1600" kern="0" dirty="0">
                  <a:solidFill>
                    <a:srgbClr val="000000"/>
                  </a:solidFill>
                </a:rPr>
                <a:t>c3:Circle</a:t>
              </a:r>
            </a:p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radius=15.0</a:t>
              </a:r>
            </a:p>
          </p:txBody>
        </p:sp>
        <p:sp>
          <p:nvSpPr>
            <p:cNvPr id="17" name="Line 15"/>
            <p:cNvSpPr>
              <a:spLocks noChangeShapeType="1"/>
            </p:cNvSpPr>
            <p:nvPr/>
          </p:nvSpPr>
          <p:spPr bwMode="auto">
            <a:xfrm flipV="1">
              <a:off x="5021263" y="2168525"/>
              <a:ext cx="1350962" cy="900113"/>
            </a:xfrm>
            <a:prstGeom prst="line">
              <a:avLst/>
            </a:prstGeom>
            <a:noFill/>
            <a:ln w="9525">
              <a:solidFill>
                <a:srgbClr val="A3B2C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</a:endParaRPr>
            </a:p>
          </p:txBody>
        </p:sp>
        <p:sp>
          <p:nvSpPr>
            <p:cNvPr id="18" name="Line 16"/>
            <p:cNvSpPr>
              <a:spLocks noChangeShapeType="1"/>
            </p:cNvSpPr>
            <p:nvPr/>
          </p:nvSpPr>
          <p:spPr bwMode="auto">
            <a:xfrm>
              <a:off x="5021263" y="3203575"/>
              <a:ext cx="1570037" cy="0"/>
            </a:xfrm>
            <a:prstGeom prst="line">
              <a:avLst/>
            </a:prstGeom>
            <a:noFill/>
            <a:ln w="9525">
              <a:solidFill>
                <a:srgbClr val="A3B2C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</a:endParaRPr>
            </a:p>
          </p:txBody>
        </p:sp>
        <p:sp>
          <p:nvSpPr>
            <p:cNvPr id="19" name="Line 17"/>
            <p:cNvSpPr>
              <a:spLocks noChangeShapeType="1"/>
            </p:cNvSpPr>
            <p:nvPr/>
          </p:nvSpPr>
          <p:spPr bwMode="auto">
            <a:xfrm>
              <a:off x="5021263" y="3563938"/>
              <a:ext cx="1570037" cy="809625"/>
            </a:xfrm>
            <a:prstGeom prst="line">
              <a:avLst/>
            </a:prstGeom>
            <a:noFill/>
            <a:ln w="9525">
              <a:solidFill>
                <a:srgbClr val="A3B2C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</a:endParaRPr>
            </a:p>
          </p:txBody>
        </p:sp>
      </p:grpSp>
      <p:sp>
        <p:nvSpPr>
          <p:cNvPr id="20" name="AutoShape 18">
            <a:extLst>
              <a:ext uri="{FF2B5EF4-FFF2-40B4-BE49-F238E27FC236}">
                <a16:creationId xmlns:a16="http://schemas.microsoft.com/office/drawing/2014/main" id="{9968E2C6-A08B-4EDB-B141-E0DEC6330265}"/>
              </a:ext>
            </a:extLst>
          </p:cNvPr>
          <p:cNvSpPr>
            <a:spLocks/>
          </p:cNvSpPr>
          <p:nvPr/>
        </p:nvSpPr>
        <p:spPr bwMode="auto">
          <a:xfrm>
            <a:off x="574675" y="3429000"/>
            <a:ext cx="1042988" cy="222250"/>
          </a:xfrm>
          <a:prstGeom prst="accentCallout2">
            <a:avLst>
              <a:gd name="adj1" fmla="val 51431"/>
              <a:gd name="adj2" fmla="val 108333"/>
              <a:gd name="adj3" fmla="val 51431"/>
              <a:gd name="adj4" fmla="val 120315"/>
              <a:gd name="adj5" fmla="val -2144"/>
              <a:gd name="adj6" fmla="val 132815"/>
            </a:avLst>
          </a:prstGeom>
          <a:noFill/>
          <a:ln w="9525">
            <a:solidFill>
              <a:srgbClr val="0000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5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19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algn="l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marL="0" marR="0" lvl="0" indent="0" algn="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构造函数</a:t>
            </a:r>
          </a:p>
        </p:txBody>
      </p:sp>
      <p:sp>
        <p:nvSpPr>
          <p:cNvPr id="21" name="AutoShape 18">
            <a:extLst>
              <a:ext uri="{FF2B5EF4-FFF2-40B4-BE49-F238E27FC236}">
                <a16:creationId xmlns:a16="http://schemas.microsoft.com/office/drawing/2014/main" id="{334C6EB4-A46B-429A-ADDD-1DDF0FBDC529}"/>
              </a:ext>
            </a:extLst>
          </p:cNvPr>
          <p:cNvSpPr>
            <a:spLocks/>
          </p:cNvSpPr>
          <p:nvPr/>
        </p:nvSpPr>
        <p:spPr bwMode="auto">
          <a:xfrm>
            <a:off x="506413" y="2255837"/>
            <a:ext cx="1042988" cy="222250"/>
          </a:xfrm>
          <a:prstGeom prst="accentCallout2">
            <a:avLst>
              <a:gd name="adj1" fmla="val 51431"/>
              <a:gd name="adj2" fmla="val 108333"/>
              <a:gd name="adj3" fmla="val 51431"/>
              <a:gd name="adj4" fmla="val 120315"/>
              <a:gd name="adj5" fmla="val -2144"/>
              <a:gd name="adj6" fmla="val 132815"/>
            </a:avLst>
          </a:prstGeom>
          <a:noFill/>
          <a:ln w="9525">
            <a:solidFill>
              <a:srgbClr val="0000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5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19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algn="l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marL="0" marR="0" lvl="0" indent="0" algn="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数据成员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7781DE95-9786-407C-AF1F-F3E0D13FFFD3}"/>
              </a:ext>
            </a:extLst>
          </p:cNvPr>
          <p:cNvGrpSpPr/>
          <p:nvPr/>
        </p:nvGrpSpPr>
        <p:grpSpPr>
          <a:xfrm>
            <a:off x="7297737" y="5741601"/>
            <a:ext cx="3599213" cy="800725"/>
            <a:chOff x="6544447" y="5597912"/>
            <a:chExt cx="3599213" cy="800725"/>
          </a:xfrm>
        </p:grpSpPr>
        <p:sp>
          <p:nvSpPr>
            <p:cNvPr id="3" name="对话气泡: 圆角矩形 2">
              <a:extLst>
                <a:ext uri="{FF2B5EF4-FFF2-40B4-BE49-F238E27FC236}">
                  <a16:creationId xmlns:a16="http://schemas.microsoft.com/office/drawing/2014/main" id="{EB8992CD-0E9A-4019-BE7B-28B5D35A6CA0}"/>
                </a:ext>
              </a:extLst>
            </p:cNvPr>
            <p:cNvSpPr/>
            <p:nvPr/>
          </p:nvSpPr>
          <p:spPr>
            <a:xfrm>
              <a:off x="6591300" y="5597912"/>
              <a:ext cx="3552360" cy="800725"/>
            </a:xfrm>
            <a:prstGeom prst="wedgeRoundRectCallout">
              <a:avLst>
                <a:gd name="adj1" fmla="val -64809"/>
                <a:gd name="adj2" fmla="val -39162"/>
                <a:gd name="adj3" fmla="val 16667"/>
              </a:avLst>
            </a:prstGeom>
            <a:noFill/>
            <a:ln w="222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07448422-702C-4D54-83D3-09082A2ABA6F}"/>
                </a:ext>
              </a:extLst>
            </p:cNvPr>
            <p:cNvSpPr txBox="1"/>
            <p:nvPr/>
          </p:nvSpPr>
          <p:spPr>
            <a:xfrm>
              <a:off x="6544447" y="5677213"/>
              <a:ext cx="305243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new</a:t>
              </a:r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会自动调用构造函数，根据</a:t>
              </a:r>
              <a:endPara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实参确定调用哪个构造函数</a:t>
              </a:r>
              <a:r>
                <a:rPr lang="en-US" altLang="zh-CN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endPara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15903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9.2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10270960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>
              <a:defRPr/>
            </a:pP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定义类并用</a:t>
            </a:r>
            <a:r>
              <a:rPr lang="en-US" altLang="zh-CN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new</a:t>
            </a: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创建其对象</a:t>
            </a:r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122663" y="1341438"/>
            <a:ext cx="11931805" cy="467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2500">
                <a:solidFill>
                  <a:schemeClr val="tx1"/>
                </a:solidFill>
                <a:latin typeface="宋体" pitchFamily="2" charset="-122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宋体" pitchFamily="2" charset="-122"/>
                <a:ea typeface="+mn-ea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1900">
                <a:solidFill>
                  <a:schemeClr val="tx1"/>
                </a:solidFill>
                <a:latin typeface="宋体" pitchFamily="2" charset="-122"/>
                <a:ea typeface="+mn-ea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宋体" pitchFamily="2" charset="-122"/>
                <a:ea typeface="+mn-ea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+mn-ea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69900" marR="0" lvl="0" indent="-469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o"/>
              <a:tabLst/>
              <a:defRPr/>
            </a:pP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与基本数据类型一样，可声明并用</a:t>
            </a:r>
            <a:r>
              <a:rPr kumimoji="0" lang="en-US" altLang="zh-CN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new</a:t>
            </a: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创建对象数组。</a:t>
            </a:r>
            <a:endParaRPr kumimoji="0" lang="en-US" altLang="zh-CN" sz="25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   </a:t>
            </a:r>
            <a:r>
              <a:rPr kumimoji="0" lang="en-US" altLang="zh-CN" sz="25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int</a:t>
            </a:r>
            <a:r>
              <a:rPr kumimoji="0" lang="en-US" altLang="zh-CN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[]a=</a:t>
            </a:r>
            <a:r>
              <a:rPr kumimoji="0" lang="en-US" altLang="zh-CN" sz="25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new</a:t>
            </a:r>
            <a:r>
              <a:rPr kumimoji="0" lang="en-US" altLang="zh-CN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 </a:t>
            </a:r>
            <a:r>
              <a:rPr kumimoji="0" lang="en-US" altLang="zh-CN" sz="25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int</a:t>
            </a:r>
            <a:r>
              <a:rPr kumimoji="0" lang="en-US" altLang="zh-CN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[10];//</a:t>
            </a: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所有元素缺省初值</a:t>
            </a:r>
            <a:r>
              <a:rPr kumimoji="0" lang="en-US" altLang="zh-CN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=0</a:t>
            </a:r>
          </a:p>
          <a:p>
            <a:pPr marL="469900" marR="0" lvl="0" indent="-469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o"/>
              <a:tabLst/>
              <a:defRPr/>
            </a:pP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当创建对象数组时，</a:t>
            </a: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数组元素</a:t>
            </a: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的缺省初值为</a:t>
            </a:r>
            <a:r>
              <a:rPr kumimoji="0" lang="en-US" altLang="zh-CN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null</a:t>
            </a: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。</a:t>
            </a:r>
          </a:p>
          <a:p>
            <a:pPr marL="908050" marR="0" lvl="1" indent="-4365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Circle[] circleArray = </a:t>
            </a:r>
            <a:r>
              <a:rPr kumimoji="0" lang="en-US" altLang="zh-CN" sz="22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new</a:t>
            </a:r>
            <a:r>
              <a:rPr kumimoji="0" lang="en-US" altLang="zh-CN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 Circle[10]; //</a:t>
            </a:r>
            <a:r>
              <a:rPr kumimoji="0" lang="zh-CN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这时没有构造</a:t>
            </a:r>
            <a:r>
              <a:rPr kumimoji="0" lang="en-US" altLang="zh-CN" sz="22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Circle</a:t>
            </a:r>
            <a:r>
              <a:rPr lang="zh-CN" altLang="en-US" kern="0" dirty="0">
                <a:solidFill>
                  <a:srgbClr val="FF0000"/>
                </a:solidFill>
                <a:ea typeface="宋体"/>
              </a:rPr>
              <a:t>对象，只是构造数组</a:t>
            </a:r>
            <a:endParaRPr kumimoji="0" lang="en-US" altLang="zh-CN" sz="22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ea typeface="宋体"/>
            </a:endParaRPr>
          </a:p>
          <a:p>
            <a:pPr marL="908050" marR="0" lvl="1" indent="-4365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for(int i = 0; i &lt; </a:t>
            </a:r>
            <a:r>
              <a:rPr kumimoji="0" lang="en-US" altLang="zh-CN" sz="2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circleArray.length</a:t>
            </a:r>
            <a:r>
              <a:rPr kumimoji="0" lang="en-US" altLang="zh-CN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; i++) {</a:t>
            </a:r>
          </a:p>
          <a:p>
            <a:pPr marL="908050" marR="0" lvl="1" indent="-4365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	</a:t>
            </a:r>
            <a:r>
              <a:rPr kumimoji="0" lang="en-US" altLang="zh-CN" sz="2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circleArray</a:t>
            </a:r>
            <a:r>
              <a:rPr kumimoji="0" lang="en-US" altLang="zh-CN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[i] = </a:t>
            </a:r>
            <a:r>
              <a:rPr kumimoji="0" lang="en-US" altLang="zh-CN" sz="22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new</a:t>
            </a:r>
            <a:r>
              <a:rPr kumimoji="0" lang="en-US" altLang="zh-CN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 Circle( );    //</a:t>
            </a:r>
            <a:r>
              <a:rPr kumimoji="0" lang="zh-CN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这时才构造</a:t>
            </a:r>
            <a:r>
              <a:rPr kumimoji="0" lang="en-US" altLang="zh-CN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Circle</a:t>
            </a:r>
            <a:r>
              <a:rPr kumimoji="0" lang="zh-CN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对象，可使用有参构造函数</a:t>
            </a:r>
            <a:endParaRPr kumimoji="0" lang="en-US" altLang="zh-CN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/>
            </a:endParaRPr>
          </a:p>
          <a:p>
            <a:pPr marL="908050" marR="0" lvl="1" indent="-4365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}</a:t>
            </a:r>
          </a:p>
        </p:txBody>
      </p:sp>
      <p:grpSp>
        <p:nvGrpSpPr>
          <p:cNvPr id="21" name="组合 2"/>
          <p:cNvGrpSpPr>
            <a:grpSpLocks/>
          </p:cNvGrpSpPr>
          <p:nvPr/>
        </p:nvGrpSpPr>
        <p:grpSpPr bwMode="auto">
          <a:xfrm>
            <a:off x="3221038" y="4284663"/>
            <a:ext cx="1620837" cy="1349375"/>
            <a:chOff x="3221038" y="4284663"/>
            <a:chExt cx="1620837" cy="1349375"/>
          </a:xfrm>
        </p:grpSpPr>
        <p:sp>
          <p:nvSpPr>
            <p:cNvPr id="22" name="Rectangle 5"/>
            <p:cNvSpPr>
              <a:spLocks noChangeArrowheads="1"/>
            </p:cNvSpPr>
            <p:nvPr/>
          </p:nvSpPr>
          <p:spPr bwMode="auto">
            <a:xfrm>
              <a:off x="3221038" y="4284663"/>
              <a:ext cx="1620837" cy="269875"/>
            </a:xfrm>
            <a:prstGeom prst="rect">
              <a:avLst/>
            </a:prstGeom>
            <a:gradFill rotWithShape="1">
              <a:gsLst>
                <a:gs pos="0">
                  <a:srgbClr val="000000">
                    <a:tint val="50000"/>
                    <a:satMod val="300000"/>
                  </a:srgbClr>
                </a:gs>
                <a:gs pos="35000">
                  <a:srgbClr val="000000">
                    <a:tint val="37000"/>
                    <a:satMod val="300000"/>
                  </a:srgbClr>
                </a:gs>
                <a:gs pos="100000">
                  <a:srgbClr val="000000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000000">
                  <a:shade val="95000"/>
                  <a:satMod val="105000"/>
                </a:srgbClr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宋体"/>
                  <a:cs typeface="+mn-cs"/>
                </a:rPr>
                <a:t>circleArray</a:t>
              </a: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宋体"/>
                  <a:cs typeface="+mn-cs"/>
                </a:rPr>
                <a:t>[0]</a:t>
              </a:r>
            </a:p>
          </p:txBody>
        </p:sp>
        <p:sp>
          <p:nvSpPr>
            <p:cNvPr id="23" name="Rectangle 6"/>
            <p:cNvSpPr>
              <a:spLocks noChangeArrowheads="1"/>
            </p:cNvSpPr>
            <p:nvPr/>
          </p:nvSpPr>
          <p:spPr bwMode="auto">
            <a:xfrm>
              <a:off x="3221038" y="4554538"/>
              <a:ext cx="1620837" cy="269875"/>
            </a:xfrm>
            <a:prstGeom prst="rect">
              <a:avLst/>
            </a:prstGeom>
            <a:gradFill rotWithShape="1">
              <a:gsLst>
                <a:gs pos="0">
                  <a:srgbClr val="000000">
                    <a:tint val="50000"/>
                    <a:satMod val="300000"/>
                  </a:srgbClr>
                </a:gs>
                <a:gs pos="35000">
                  <a:srgbClr val="000000">
                    <a:tint val="37000"/>
                    <a:satMod val="300000"/>
                  </a:srgbClr>
                </a:gs>
                <a:gs pos="100000">
                  <a:srgbClr val="000000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000000">
                  <a:shade val="95000"/>
                  <a:satMod val="105000"/>
                </a:srgbClr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宋体"/>
                  <a:cs typeface="+mn-cs"/>
                </a:rPr>
                <a:t>circleArray</a:t>
              </a: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宋体"/>
                  <a:cs typeface="+mn-cs"/>
                </a:rPr>
                <a:t>[1]</a:t>
              </a:r>
            </a:p>
          </p:txBody>
        </p:sp>
        <p:sp>
          <p:nvSpPr>
            <p:cNvPr id="24" name="Rectangle 7"/>
            <p:cNvSpPr>
              <a:spLocks noChangeArrowheads="1"/>
            </p:cNvSpPr>
            <p:nvPr/>
          </p:nvSpPr>
          <p:spPr bwMode="auto">
            <a:xfrm>
              <a:off x="3221038" y="4824413"/>
              <a:ext cx="1620837" cy="539750"/>
            </a:xfrm>
            <a:prstGeom prst="rect">
              <a:avLst/>
            </a:prstGeom>
            <a:noFill/>
            <a:ln w="9525" algn="ctr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5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2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19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…</a:t>
              </a:r>
            </a:p>
          </p:txBody>
        </p:sp>
        <p:sp>
          <p:nvSpPr>
            <p:cNvPr id="25" name="Rectangle 9"/>
            <p:cNvSpPr>
              <a:spLocks noChangeArrowheads="1"/>
            </p:cNvSpPr>
            <p:nvPr/>
          </p:nvSpPr>
          <p:spPr bwMode="auto">
            <a:xfrm>
              <a:off x="3221038" y="5364163"/>
              <a:ext cx="1620837" cy="269875"/>
            </a:xfrm>
            <a:prstGeom prst="rect">
              <a:avLst/>
            </a:prstGeom>
            <a:gradFill rotWithShape="1">
              <a:gsLst>
                <a:gs pos="0">
                  <a:srgbClr val="000000">
                    <a:tint val="50000"/>
                    <a:satMod val="300000"/>
                  </a:srgbClr>
                </a:gs>
                <a:gs pos="35000">
                  <a:srgbClr val="000000">
                    <a:tint val="37000"/>
                    <a:satMod val="300000"/>
                  </a:srgbClr>
                </a:gs>
                <a:gs pos="100000">
                  <a:srgbClr val="000000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000000">
                  <a:shade val="95000"/>
                  <a:satMod val="105000"/>
                </a:srgbClr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宋体"/>
                  <a:cs typeface="+mn-cs"/>
                </a:rPr>
                <a:t>circleArray[9]</a:t>
              </a:r>
            </a:p>
          </p:txBody>
        </p:sp>
      </p:grpSp>
      <p:grpSp>
        <p:nvGrpSpPr>
          <p:cNvPr id="26" name="组合 1"/>
          <p:cNvGrpSpPr>
            <a:grpSpLocks/>
          </p:cNvGrpSpPr>
          <p:nvPr/>
        </p:nvGrpSpPr>
        <p:grpSpPr bwMode="auto">
          <a:xfrm>
            <a:off x="1309688" y="4298950"/>
            <a:ext cx="1301750" cy="571500"/>
            <a:chOff x="1309688" y="4298950"/>
            <a:chExt cx="1301750" cy="571500"/>
          </a:xfrm>
        </p:grpSpPr>
        <p:sp>
          <p:nvSpPr>
            <p:cNvPr id="27" name="Rectangle 4"/>
            <p:cNvSpPr>
              <a:spLocks noChangeArrowheads="1"/>
            </p:cNvSpPr>
            <p:nvPr/>
          </p:nvSpPr>
          <p:spPr bwMode="auto">
            <a:xfrm>
              <a:off x="1331913" y="4600575"/>
              <a:ext cx="1214437" cy="269875"/>
            </a:xfrm>
            <a:prstGeom prst="rect">
              <a:avLst/>
            </a:prstGeom>
            <a:gradFill rotWithShape="1">
              <a:gsLst>
                <a:gs pos="0">
                  <a:srgbClr val="000000">
                    <a:tint val="50000"/>
                    <a:satMod val="300000"/>
                  </a:srgbClr>
                </a:gs>
                <a:gs pos="35000">
                  <a:srgbClr val="000000">
                    <a:tint val="37000"/>
                    <a:satMod val="300000"/>
                  </a:srgbClr>
                </a:gs>
                <a:gs pos="100000">
                  <a:srgbClr val="000000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000000">
                  <a:shade val="95000"/>
                  <a:satMod val="105000"/>
                </a:srgbClr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wrap="none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/>
                  <a:ea typeface="宋体"/>
                  <a:cs typeface="+mn-cs"/>
                </a:rPr>
                <a:t>数组的引用</a:t>
              </a:r>
            </a:p>
          </p:txBody>
        </p:sp>
        <p:sp>
          <p:nvSpPr>
            <p:cNvPr id="28" name="Text Box 10"/>
            <p:cNvSpPr txBox="1">
              <a:spLocks noChangeArrowheads="1"/>
            </p:cNvSpPr>
            <p:nvPr/>
          </p:nvSpPr>
          <p:spPr bwMode="auto">
            <a:xfrm>
              <a:off x="1309688" y="4298950"/>
              <a:ext cx="13017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25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22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o"/>
                <a:defRPr sz="19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accent2"/>
                </a:buClr>
                <a:buFont typeface="Wingdings" pitchFamily="2" charset="2"/>
                <a:buChar char="n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5000"/>
                </a:spcBef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itchFamily="2" charset="2"/>
                <a:buChar char="§"/>
                <a:defRPr sz="1600">
                  <a:solidFill>
                    <a:schemeClr val="tx1"/>
                  </a:solidFill>
                  <a:latin typeface="宋体" pitchFamily="2" charset="-122"/>
                  <a:ea typeface="宋体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itchFamily="2" charset="-122"/>
                  <a:ea typeface="宋体" pitchFamily="2" charset="-122"/>
                </a:rPr>
                <a:t>circleArray</a:t>
              </a:r>
            </a:p>
          </p:txBody>
        </p:sp>
      </p:grpSp>
      <p:cxnSp>
        <p:nvCxnSpPr>
          <p:cNvPr id="29" name="AutoShape 11"/>
          <p:cNvCxnSpPr>
            <a:cxnSpLocks noChangeShapeType="1"/>
            <a:stCxn id="27" idx="3"/>
            <a:endCxn id="22" idx="1"/>
          </p:cNvCxnSpPr>
          <p:nvPr/>
        </p:nvCxnSpPr>
        <p:spPr bwMode="auto">
          <a:xfrm flipV="1">
            <a:off x="2546350" y="4419600"/>
            <a:ext cx="674688" cy="31591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" name="Rectangle 12"/>
          <p:cNvSpPr>
            <a:spLocks noChangeArrowheads="1"/>
          </p:cNvSpPr>
          <p:nvPr/>
        </p:nvSpPr>
        <p:spPr bwMode="auto">
          <a:xfrm>
            <a:off x="5607050" y="4284663"/>
            <a:ext cx="1214438" cy="269875"/>
          </a:xfrm>
          <a:prstGeom prst="rect">
            <a:avLst/>
          </a:prstGeom>
          <a:solidFill>
            <a:srgbClr val="99FF99"/>
          </a:solidFill>
          <a:ln w="9525" cap="flat" cmpd="sng" algn="ctr">
            <a:solidFill>
              <a:srgbClr val="0000CC"/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宋体"/>
                <a:cs typeface="+mn-cs"/>
              </a:rPr>
              <a:t>Circle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宋体"/>
                <a:cs typeface="+mn-cs"/>
              </a:rPr>
              <a:t>对象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宋体"/>
                <a:cs typeface="+mn-cs"/>
              </a:rPr>
              <a:t>0</a:t>
            </a:r>
          </a:p>
        </p:txBody>
      </p:sp>
      <p:sp>
        <p:nvSpPr>
          <p:cNvPr id="31" name="Rectangle 13"/>
          <p:cNvSpPr>
            <a:spLocks noChangeArrowheads="1"/>
          </p:cNvSpPr>
          <p:nvPr/>
        </p:nvSpPr>
        <p:spPr bwMode="auto">
          <a:xfrm>
            <a:off x="5607050" y="4689475"/>
            <a:ext cx="1214438" cy="269875"/>
          </a:xfrm>
          <a:prstGeom prst="rect">
            <a:avLst/>
          </a:prstGeom>
          <a:solidFill>
            <a:srgbClr val="99FF99"/>
          </a:solidFill>
          <a:ln w="9525" cap="flat" cmpd="sng" algn="ctr">
            <a:solidFill>
              <a:srgbClr val="0000CC"/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宋体"/>
                <a:cs typeface="+mn-cs"/>
              </a:rPr>
              <a:t>Circle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宋体"/>
                <a:cs typeface="+mn-cs"/>
              </a:rPr>
              <a:t>对象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宋体"/>
                <a:cs typeface="+mn-cs"/>
              </a:rPr>
              <a:t>1</a:t>
            </a:r>
          </a:p>
        </p:txBody>
      </p:sp>
      <p:sp>
        <p:nvSpPr>
          <p:cNvPr id="32" name="Rectangle 14"/>
          <p:cNvSpPr>
            <a:spLocks noChangeArrowheads="1"/>
          </p:cNvSpPr>
          <p:nvPr/>
        </p:nvSpPr>
        <p:spPr bwMode="auto">
          <a:xfrm>
            <a:off x="5607050" y="5634038"/>
            <a:ext cx="1214438" cy="269875"/>
          </a:xfrm>
          <a:prstGeom prst="rect">
            <a:avLst/>
          </a:prstGeom>
          <a:solidFill>
            <a:srgbClr val="99FF99"/>
          </a:solidFill>
          <a:ln w="9525" cap="flat" cmpd="sng" algn="ctr">
            <a:solidFill>
              <a:srgbClr val="0000CC"/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none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宋体"/>
                <a:cs typeface="+mn-cs"/>
              </a:rPr>
              <a:t>Circle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宋体"/>
                <a:cs typeface="+mn-cs"/>
              </a:rPr>
              <a:t>对象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宋体"/>
                <a:cs typeface="+mn-cs"/>
              </a:rPr>
              <a:t>9</a:t>
            </a:r>
          </a:p>
        </p:txBody>
      </p:sp>
      <p:sp>
        <p:nvSpPr>
          <p:cNvPr id="33" name="Text Box 15"/>
          <p:cNvSpPr txBox="1">
            <a:spLocks noChangeArrowheads="1"/>
          </p:cNvSpPr>
          <p:nvPr/>
        </p:nvSpPr>
        <p:spPr bwMode="auto">
          <a:xfrm>
            <a:off x="6073775" y="4983163"/>
            <a:ext cx="3873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25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o"/>
              <a:defRPr sz="19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4pPr>
            <a:lvl5pPr marL="2057400" indent="-228600" algn="l" eaLnBrk="0" hangingPunct="0">
              <a:spcBef>
                <a:spcPct val="25000"/>
              </a:spcBef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宋体" pitchFamily="2" charset="-122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 pitchFamily="2" charset="-122"/>
              </a:rPr>
              <a:t>…</a:t>
            </a:r>
          </a:p>
        </p:txBody>
      </p:sp>
      <p:cxnSp>
        <p:nvCxnSpPr>
          <p:cNvPr id="34" name="AutoShape 16"/>
          <p:cNvCxnSpPr>
            <a:cxnSpLocks noChangeShapeType="1"/>
            <a:stCxn id="22" idx="3"/>
            <a:endCxn id="30" idx="1"/>
          </p:cNvCxnSpPr>
          <p:nvPr/>
        </p:nvCxnSpPr>
        <p:spPr bwMode="auto">
          <a:xfrm>
            <a:off x="4841875" y="4419600"/>
            <a:ext cx="765175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" name="AutoShape 17"/>
          <p:cNvCxnSpPr>
            <a:cxnSpLocks noChangeShapeType="1"/>
            <a:stCxn id="23" idx="3"/>
            <a:endCxn id="31" idx="1"/>
          </p:cNvCxnSpPr>
          <p:nvPr/>
        </p:nvCxnSpPr>
        <p:spPr bwMode="auto">
          <a:xfrm>
            <a:off x="4841875" y="4689475"/>
            <a:ext cx="765175" cy="13493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" name="AutoShape 18"/>
          <p:cNvCxnSpPr>
            <a:cxnSpLocks noChangeShapeType="1"/>
            <a:stCxn id="25" idx="3"/>
            <a:endCxn id="32" idx="1"/>
          </p:cNvCxnSpPr>
          <p:nvPr/>
        </p:nvCxnSpPr>
        <p:spPr bwMode="auto">
          <a:xfrm>
            <a:off x="4841875" y="5499100"/>
            <a:ext cx="765175" cy="26987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custDataLst>
      <p:tags r:id="rId1"/>
    </p:custDataLst>
    <p:extLst>
      <p:ext uri="{BB962C8B-B14F-4D97-AF65-F5344CB8AC3E}">
        <p14:creationId xmlns:p14="http://schemas.microsoft.com/office/powerpoint/2010/main" val="489462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  <p:bldP spid="3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9.3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10270960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>
              <a:defRPr/>
            </a:pP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构造函数</a:t>
            </a:r>
            <a:r>
              <a:rPr lang="en-US" altLang="zh-CN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(constructor)</a:t>
            </a:r>
            <a:endParaRPr lang="zh-CN" altLang="en-US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566737" y="1341438"/>
            <a:ext cx="10919019" cy="467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2500">
                <a:solidFill>
                  <a:schemeClr val="tx1"/>
                </a:solidFill>
                <a:latin typeface="宋体" pitchFamily="2" charset="-122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宋体" pitchFamily="2" charset="-122"/>
                <a:ea typeface="+mn-ea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1900">
                <a:solidFill>
                  <a:schemeClr val="tx1"/>
                </a:solidFill>
                <a:latin typeface="宋体" pitchFamily="2" charset="-122"/>
                <a:ea typeface="+mn-ea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宋体" pitchFamily="2" charset="-122"/>
                <a:ea typeface="+mn-ea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+mn-ea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69900" marR="0" lvl="0" indent="-469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o"/>
              <a:tabLst/>
              <a:defRPr/>
            </a:pP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无返回类型，名字同类名，用于初始化对象。</a:t>
            </a:r>
            <a:endParaRPr kumimoji="0" lang="en-US" altLang="zh-CN" sz="25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/>
              <a:cs typeface="+mn-cs"/>
            </a:endParaRPr>
          </a:p>
          <a:p>
            <a:pPr marL="469900" marR="0" lvl="0" indent="-469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o"/>
              <a:tabLst/>
              <a:defRPr/>
            </a:pPr>
            <a:r>
              <a:rPr lang="zh-CN" altLang="en-US" kern="0" dirty="0">
                <a:solidFill>
                  <a:srgbClr val="000000"/>
                </a:solidFill>
                <a:ea typeface="宋体"/>
              </a:rPr>
              <a:t>注意</a:t>
            </a:r>
            <a:r>
              <a:rPr lang="en-US" altLang="zh-CN" kern="0" dirty="0">
                <a:solidFill>
                  <a:srgbClr val="000000"/>
                </a:solidFill>
                <a:ea typeface="宋体"/>
              </a:rPr>
              <a:t>JAVA</a:t>
            </a:r>
            <a:r>
              <a:rPr lang="zh-CN" altLang="en-US" kern="0" dirty="0">
                <a:solidFill>
                  <a:srgbClr val="000000"/>
                </a:solidFill>
                <a:ea typeface="宋体"/>
              </a:rPr>
              <a:t>如果定义</a:t>
            </a:r>
            <a:r>
              <a:rPr lang="en-US" altLang="zh-CN" kern="0" dirty="0">
                <a:solidFill>
                  <a:srgbClr val="000000"/>
                </a:solidFill>
                <a:ea typeface="宋体"/>
              </a:rPr>
              <a:t>void </a:t>
            </a:r>
            <a:r>
              <a:rPr lang="en-US" altLang="zh-CN" kern="0" dirty="0" err="1">
                <a:solidFill>
                  <a:srgbClr val="000000"/>
                </a:solidFill>
                <a:ea typeface="宋体"/>
              </a:rPr>
              <a:t>className</a:t>
            </a:r>
            <a:r>
              <a:rPr lang="en-US" altLang="zh-CN" kern="0" dirty="0">
                <a:solidFill>
                  <a:srgbClr val="000000"/>
                </a:solidFill>
                <a:ea typeface="宋体"/>
              </a:rPr>
              <a:t>(…),</a:t>
            </a:r>
            <a:r>
              <a:rPr lang="zh-CN" altLang="en-US" kern="0" dirty="0">
                <a:solidFill>
                  <a:srgbClr val="000000"/>
                </a:solidFill>
                <a:ea typeface="宋体"/>
              </a:rPr>
              <a:t>被认为是普通方法</a:t>
            </a:r>
            <a:endParaRPr kumimoji="0" lang="en-US" altLang="zh-CN" sz="25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/>
              <a:cs typeface="+mn-cs"/>
            </a:endParaRPr>
          </a:p>
          <a:p>
            <a:pPr lvl="0" eaLnBrk="1" hangingPunct="1">
              <a:buClr>
                <a:srgbClr val="CC0000"/>
              </a:buClr>
              <a:defRPr/>
            </a:pP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只在</a:t>
            </a:r>
            <a:r>
              <a:rPr kumimoji="0" lang="en-US" altLang="zh-CN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new</a:t>
            </a:r>
            <a:r>
              <a:rPr lang="zh-CN" altLang="en-US" kern="0" dirty="0">
                <a:solidFill>
                  <a:srgbClr val="000000"/>
                </a:solidFill>
              </a:rPr>
              <a:t>时被自动执行。</a:t>
            </a:r>
            <a:endParaRPr kumimoji="0" lang="en-US" altLang="zh-CN" sz="25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/>
              <a:cs typeface="+mn-cs"/>
            </a:endParaRPr>
          </a:p>
          <a:p>
            <a:pPr marL="469900" marR="0" lvl="0" indent="-469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o"/>
              <a:tabLst/>
              <a:defRPr/>
            </a:pPr>
            <a:r>
              <a:rPr kumimoji="0" lang="zh-CN" altLang="en-US" sz="25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必须是实例方法（</a:t>
            </a:r>
            <a:r>
              <a:rPr lang="zh-CN" altLang="en-US" u="sng" kern="0" noProof="0" dirty="0">
                <a:solidFill>
                  <a:srgbClr val="000000"/>
                </a:solidFill>
                <a:ea typeface="宋体"/>
              </a:rPr>
              <a:t>无</a:t>
            </a:r>
            <a:r>
              <a:rPr lang="en-US" altLang="zh-CN" u="sng" kern="0" noProof="0" dirty="0">
                <a:solidFill>
                  <a:srgbClr val="000000"/>
                </a:solidFill>
                <a:ea typeface="宋体"/>
              </a:rPr>
              <a:t>static</a:t>
            </a:r>
            <a:r>
              <a:rPr kumimoji="0" lang="zh-CN" altLang="en-US" sz="2500" b="0" i="0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），可为公有、保护、私有和包级权限。</a:t>
            </a:r>
            <a:endParaRPr kumimoji="0" lang="zh-CN" altLang="en-US" sz="25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/>
              <a:cs typeface="+mn-cs"/>
            </a:endParaRPr>
          </a:p>
          <a:p>
            <a:pPr marL="469900" marR="0" lvl="0" indent="-469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o"/>
              <a:tabLst/>
              <a:defRPr/>
            </a:pP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类的变量为引用</a:t>
            </a:r>
            <a:r>
              <a:rPr kumimoji="0" lang="en-US" altLang="zh-CN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(</a:t>
            </a: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相当于</a:t>
            </a:r>
            <a:r>
              <a:rPr kumimoji="0" lang="en-US" altLang="zh-CN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C</a:t>
            </a: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指针</a:t>
            </a:r>
            <a:r>
              <a:rPr kumimoji="0" lang="en-US" altLang="zh-CN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)</a:t>
            </a: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，指向实例化好的对象。</a:t>
            </a:r>
            <a:endParaRPr kumimoji="0" lang="en-US" altLang="zh-CN" sz="25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/>
              <a:cs typeface="+mn-cs"/>
            </a:endParaRPr>
          </a:p>
          <a:p>
            <a:pPr marL="471487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Circle c2=new Circle(5.0);//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调用时必须有括弧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,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可带参初始化</a:t>
            </a:r>
          </a:p>
          <a:p>
            <a:pPr marL="469900" marR="0" lvl="0" indent="-469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o"/>
              <a:tabLst/>
              <a:defRPr/>
            </a:pP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缺省构造函数</a:t>
            </a:r>
            <a:r>
              <a:rPr kumimoji="0" lang="en-US" altLang="zh-CN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(</a:t>
            </a: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同</a:t>
            </a:r>
            <a:r>
              <a:rPr kumimoji="0" lang="en-US" altLang="zh-CN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C++)</a:t>
            </a:r>
            <a:endParaRPr kumimoji="0" lang="zh-CN" altLang="en-US" sz="25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/>
              <a:cs typeface="+mn-cs"/>
            </a:endParaRPr>
          </a:p>
          <a:p>
            <a:pPr marL="908050" marR="0" lvl="1" indent="-4365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n"/>
              <a:tabLst/>
              <a:defRPr/>
            </a:pPr>
            <a:r>
              <a:rPr kumimoji="0" lang="zh-CN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如果类未定义任何构造函数，编译器会自动提供一个不带参数的默认构造函数。</a:t>
            </a:r>
          </a:p>
          <a:p>
            <a:pPr marL="908050" marR="0" lvl="1" indent="-4365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n"/>
              <a:tabLst/>
              <a:defRPr/>
            </a:pPr>
            <a:r>
              <a:rPr kumimoji="0" lang="zh-CN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如果已自定义构造函数，则不会提供默认构造函数。</a:t>
            </a:r>
            <a:endParaRPr kumimoji="0" lang="en-US" altLang="zh-CN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itchFamily="2" charset="-122"/>
              <a:ea typeface="宋体"/>
            </a:endParaRPr>
          </a:p>
          <a:p>
            <a:pPr marL="469900" lvl="1" indent="-469900" eaLnBrk="1" hangingPunct="1">
              <a:buClr>
                <a:srgbClr val="CC0000"/>
              </a:buClr>
              <a:buFont typeface="Wingdings" pitchFamily="2" charset="2"/>
              <a:buChar char="o"/>
              <a:defRPr/>
            </a:pPr>
            <a:r>
              <a:rPr kumimoji="0" lang="en-US" altLang="zh-CN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Java</a:t>
            </a: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没有析构函数，但垃圾</a:t>
            </a: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</a:rPr>
              <a:t>自动</a:t>
            </a: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回收之前会自动调用</a:t>
            </a:r>
            <a:r>
              <a:rPr kumimoji="0" lang="en-US" altLang="zh-CN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finalize( ),</a:t>
            </a: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可以覆盖定义该函数（但是</a:t>
            </a:r>
            <a:r>
              <a:rPr lang="en-US" altLang="zh-CN" sz="2500" kern="0" dirty="0">
                <a:solidFill>
                  <a:srgbClr val="000000"/>
                </a:solidFill>
                <a:ea typeface="宋体"/>
              </a:rPr>
              <a:t>finalize</a:t>
            </a:r>
            <a:r>
              <a:rPr lang="zh-CN" altLang="en-US" sz="2500" kern="0" dirty="0">
                <a:solidFill>
                  <a:srgbClr val="000000"/>
                </a:solidFill>
                <a:ea typeface="宋体"/>
              </a:rPr>
              <a:t>调用时机程序员无法控制</a:t>
            </a:r>
            <a:r>
              <a:rPr kumimoji="0" lang="zh-CN" altLang="en-US" sz="2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itchFamily="2" charset="-122"/>
                <a:ea typeface="宋体"/>
                <a:cs typeface="+mn-cs"/>
              </a:rPr>
              <a:t>）。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45588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9.3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10270960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>
              <a:defRPr/>
            </a:pP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构造函数</a:t>
            </a:r>
            <a:r>
              <a:rPr lang="en-US" altLang="zh-CN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(constructor)</a:t>
            </a:r>
            <a:endParaRPr lang="zh-CN" altLang="en-US" b="1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496E1A2-E2C9-4128-8F42-1B562EA7F32F}"/>
              </a:ext>
            </a:extLst>
          </p:cNvPr>
          <p:cNvSpPr/>
          <p:nvPr/>
        </p:nvSpPr>
        <p:spPr>
          <a:xfrm>
            <a:off x="148229" y="1326842"/>
            <a:ext cx="11330041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ConstructorTest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//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构造函数前面不能有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void   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</a:t>
            </a:r>
            <a:r>
              <a:rPr lang="en-US" altLang="zh-CN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ConstructorTest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     System.out.println("constructor");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//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如果和类名同名函数前面加了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void(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可返回任何类型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编译器看成是普通函数，这和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不一样 </a:t>
            </a:r>
          </a:p>
          <a:p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altLang="zh-CN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ConstructorTest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    System.out.println("normal instance method return void");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double </a:t>
            </a:r>
            <a:r>
              <a:rPr lang="en-US" altLang="zh-CN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ConstructorTest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(double d) {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    System.out.println("normal method return double");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d;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static void main(String ... args){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	 //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先调用构造，再调用</a:t>
            </a:r>
            <a:r>
              <a:rPr lang="en-US" altLang="zh-CN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ConstructorTest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    new </a:t>
            </a:r>
            <a:r>
              <a:rPr lang="en-US" altLang="zh-CN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ConstructorTest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US" altLang="zh-CN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ConstructorTest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13374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占位符 1"/>
          <p:cNvSpPr>
            <a:spLocks noGrp="1"/>
          </p:cNvSpPr>
          <p:nvPr>
            <p:ph type="body" sz="quarter" idx="10"/>
          </p:nvPr>
        </p:nvSpPr>
        <p:spPr bwMode="auto">
          <a:xfrm>
            <a:off x="237439" y="175846"/>
            <a:ext cx="1248461" cy="835269"/>
          </a:xfrm>
          <a:noFill/>
        </p:spPr>
        <p:txBody>
          <a:bodyPr vert="horz" wrap="square" lIns="91440" tIns="45720" rIns="91440" bIns="45720" numCol="1" anchor="t" anchorCtr="0" compatLnSpc="1">
            <a:normAutofit fontScale="95000"/>
          </a:bodyPr>
          <a:lstStyle/>
          <a:p>
            <a:pPr eaLnBrk="1" hangingPunct="1"/>
            <a:r>
              <a:rPr lang="en-US" altLang="zh-CN" dirty="0"/>
              <a:t>9.4</a:t>
            </a:r>
          </a:p>
        </p:txBody>
      </p:sp>
      <p:sp>
        <p:nvSpPr>
          <p:cNvPr id="11267" name="文本占位符 2"/>
          <p:cNvSpPr>
            <a:spLocks noGrp="1"/>
          </p:cNvSpPr>
          <p:nvPr>
            <p:ph type="body" sz="quarter" idx="12"/>
          </p:nvPr>
        </p:nvSpPr>
        <p:spPr bwMode="auto">
          <a:xfrm>
            <a:off x="1649291" y="224570"/>
            <a:ext cx="10270960" cy="496887"/>
          </a:xfrm>
          <a:noFill/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>
              <a:defRPr/>
            </a:pPr>
            <a:r>
              <a:rPr lang="zh-CN" altLang="en-US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理解对象访问、向方法传递对象引用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369511" y="1089819"/>
            <a:ext cx="10684843" cy="467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2500">
                <a:solidFill>
                  <a:schemeClr val="tx1"/>
                </a:solidFill>
                <a:latin typeface="宋体" pitchFamily="2" charset="-122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宋体" pitchFamily="2" charset="-122"/>
                <a:ea typeface="+mn-ea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1900">
                <a:solidFill>
                  <a:schemeClr val="tx1"/>
                </a:solidFill>
                <a:latin typeface="宋体" pitchFamily="2" charset="-122"/>
                <a:ea typeface="+mn-ea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宋体" pitchFamily="2" charset="-122"/>
                <a:ea typeface="+mn-ea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宋体" pitchFamily="2" charset="-122"/>
                <a:ea typeface="+mn-ea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69900" marR="0" lvl="0" indent="-469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o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/>
              </a:rPr>
              <a:t>访问对象：</a:t>
            </a:r>
            <a:r>
              <a:rPr lang="zh-CN" altLang="en-US" sz="2400" kern="0" dirty="0">
                <a:solidFill>
                  <a:srgbClr val="000000"/>
                </a:solidFill>
                <a:ea typeface="宋体"/>
              </a:rPr>
              <a:t>通过对象引用访问。</a:t>
            </a:r>
            <a:r>
              <a:rPr lang="en-US" altLang="zh-CN" sz="2400" kern="0" dirty="0">
                <a:solidFill>
                  <a:srgbClr val="000000"/>
                </a:solidFill>
                <a:ea typeface="宋体"/>
              </a:rPr>
              <a:t>JVM</a:t>
            </a:r>
            <a:r>
              <a:rPr lang="zh-CN" altLang="en-US" sz="2400" kern="0" dirty="0">
                <a:solidFill>
                  <a:srgbClr val="000000"/>
                </a:solidFill>
                <a:ea typeface="宋体"/>
              </a:rPr>
              <a:t>维护每个对象的引用计数器，只要引用计数器为</a:t>
            </a:r>
            <a:r>
              <a:rPr lang="en-US" altLang="zh-CN" sz="2400" kern="0" dirty="0">
                <a:solidFill>
                  <a:srgbClr val="000000"/>
                </a:solidFill>
                <a:ea typeface="宋体"/>
              </a:rPr>
              <a:t>0</a:t>
            </a:r>
            <a:r>
              <a:rPr lang="zh-CN" altLang="en-US" sz="2400" kern="0" dirty="0">
                <a:solidFill>
                  <a:srgbClr val="000000"/>
                </a:solidFill>
                <a:ea typeface="宋体"/>
              </a:rPr>
              <a:t>，该对象会由</a:t>
            </a:r>
            <a:r>
              <a:rPr lang="en-US" altLang="zh-CN" sz="2400" kern="0" dirty="0">
                <a:solidFill>
                  <a:srgbClr val="000000"/>
                </a:solidFill>
                <a:ea typeface="宋体"/>
              </a:rPr>
              <a:t>JVM</a:t>
            </a:r>
            <a:r>
              <a:rPr lang="zh-CN" altLang="en-US" sz="2400" kern="0" dirty="0">
                <a:solidFill>
                  <a:srgbClr val="000000"/>
                </a:solidFill>
                <a:ea typeface="宋体"/>
              </a:rPr>
              <a:t>自动回收。通过对象引用，可以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宋体"/>
            </a:endParaRPr>
          </a:p>
          <a:p>
            <a:pPr lvl="1" indent="-469900" eaLnBrk="1" hangingPunct="1">
              <a:buClr>
                <a:srgbClr val="CC0000"/>
              </a:buClr>
              <a:buFont typeface="Wingdings" pitchFamily="2" charset="2"/>
              <a:buChar char="o"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/>
              </a:rPr>
              <a:t>访问对象的实例变量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/>
              </a:rPr>
              <a:t>(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/>
              </a:rPr>
              <a:t>非静态数据字段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/>
              </a:rPr>
              <a:t>)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/>
              </a:rPr>
              <a:t>：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/>
              </a:rPr>
              <a:t>c2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</a:rPr>
              <a:t>.radius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/>
                <a:ea typeface="宋体"/>
              </a:rPr>
              <a:t>。</a:t>
            </a:r>
          </a:p>
          <a:p>
            <a:pPr lvl="1" indent="-469900" eaLnBrk="1" hangingPunct="1">
              <a:buClr>
                <a:srgbClr val="CC0000"/>
              </a:buClr>
              <a:buFont typeface="Wingdings" pitchFamily="2" charset="2"/>
              <a:buChar char="o"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/>
              </a:rPr>
              <a:t>调用对象的实例方法：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/>
              </a:rPr>
              <a:t>c2.findArea( )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/>
              </a:rPr>
              <a:t>。通过</a:t>
            </a:r>
            <a:r>
              <a:rPr lang="en-US" altLang="zh-CN" sz="2000" kern="0" dirty="0">
                <a:solidFill>
                  <a:srgbClr val="000000"/>
                </a:solidFill>
                <a:ea typeface="宋体"/>
              </a:rPr>
              <a:t>c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/>
              </a:rPr>
              <a:t>2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/>
              </a:rPr>
              <a:t>调用</a:t>
            </a:r>
            <a:r>
              <a:rPr lang="zh-CN" altLang="en-US" sz="2000" kern="0" dirty="0">
                <a:solidFill>
                  <a:srgbClr val="000000"/>
                </a:solidFill>
                <a:ea typeface="宋体"/>
              </a:rPr>
              <a:t>实例方法时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/>
              </a:rPr>
              <a:t>，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/>
              </a:rPr>
              <a:t>c2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/>
              </a:rPr>
              <a:t>引用会传给实例方法里的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/>
              </a:rPr>
              <a:t>this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/>
              </a:rPr>
              <a:t>引用。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宋体"/>
            </a:endParaRPr>
          </a:p>
          <a:p>
            <a:pPr lvl="1" indent="-469900" eaLnBrk="1" hangingPunct="1">
              <a:buClr>
                <a:srgbClr val="CC0000"/>
              </a:buClr>
              <a:buFont typeface="Wingdings" pitchFamily="2" charset="2"/>
              <a:buChar char="o"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/>
              </a:rPr>
              <a:t>也可访问静态成员和静态方法（不推荐。推荐用类名）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宋体"/>
            </a:endParaRPr>
          </a:p>
          <a:p>
            <a:pPr marL="469900" marR="0" lvl="0" indent="-469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o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/>
              </a:rPr>
              <a:t>在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宋体"/>
              </a:rPr>
              <a:t>实例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/>
              </a:rPr>
              <a:t>方法中有个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/>
              </a:rPr>
              <a:t>this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/>
              </a:rPr>
              <a:t>引用，代表当前对象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/>
              </a:rPr>
              <a:t>(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/>
              </a:rPr>
              <a:t>引用当前对象：相当于指针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/>
              </a:rPr>
              <a:t>)</a:t>
            </a:r>
            <a:r>
              <a:rPr lang="zh-CN" altLang="en-US" sz="2400" kern="0" noProof="0" dirty="0">
                <a:solidFill>
                  <a:srgbClr val="000000"/>
                </a:solidFill>
                <a:ea typeface="宋体"/>
              </a:rPr>
              <a:t>，因此在实例方法里，可以用</a:t>
            </a:r>
            <a:r>
              <a:rPr lang="en-US" altLang="zh-CN" sz="2400" kern="0" noProof="0" dirty="0">
                <a:solidFill>
                  <a:srgbClr val="000000"/>
                </a:solidFill>
                <a:ea typeface="宋体"/>
              </a:rPr>
              <a:t>this</a:t>
            </a:r>
            <a:r>
              <a:rPr lang="zh-CN" altLang="en-US" sz="2400" kern="0" noProof="0" dirty="0">
                <a:solidFill>
                  <a:srgbClr val="000000"/>
                </a:solidFill>
                <a:ea typeface="宋体"/>
              </a:rPr>
              <a:t>引用访问当前对象成员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宋体"/>
            </a:endParaRPr>
          </a:p>
          <a:p>
            <a:pPr marL="908050" marR="0" lvl="1" indent="-4365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n"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/>
              </a:rPr>
              <a:t>this.radius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宋体"/>
            </a:endParaRPr>
          </a:p>
          <a:p>
            <a:pPr marL="908050" marR="0" lvl="1" indent="-4365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n"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/>
              </a:rPr>
              <a:t>this.findArea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/>
              </a:rPr>
              <a:t>( )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/>
              </a:rPr>
              <a:t>；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宋体"/>
            </a:endParaRPr>
          </a:p>
          <a:p>
            <a:pPr marL="908050" marR="0" lvl="1" indent="-4365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n"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/>
              </a:rPr>
              <a:t>在构造函数中调用构造函数，须防止递归调用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宋体"/>
            </a:endParaRPr>
          </a:p>
          <a:p>
            <a:pPr marL="908050" marR="0" lvl="1" indent="-4365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n"/>
              <a:tabLst/>
              <a:defRPr/>
            </a:pP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/>
              </a:rPr>
              <a:t>不能对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/>
              </a:rPr>
              <a:t>this</a:t>
            </a:r>
            <a:r>
              <a: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/>
              </a:rPr>
              <a:t>进行赋值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宋体"/>
            </a:endParaRPr>
          </a:p>
          <a:p>
            <a:pPr marL="469900" marR="0" lvl="0" indent="-469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Char char="o"/>
              <a:tabLst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/>
              </a:rPr>
              <a:t>匿名对象也可访问实例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/>
              </a:rPr>
              <a:t>(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/>
              </a:rPr>
              <a:t>或静态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/>
              </a:rPr>
              <a:t>)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/>
              </a:rPr>
              <a:t>成员：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宋体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/>
              </a:rPr>
              <a:t>   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/>
              </a:rPr>
              <a:t>new Circle( ).radius=2;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宋体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45588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4.6|1.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5|15.7|18.9|28.4|16.9|31.7|27.4|14.1|25.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6.4|12.7|28.3|48.4|0.6|0.9|26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8.1|1.6|9.6|114.2|4.3|15.5|1.9|5.1|0.4|0.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8.4|8.9|17.1|19.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9.7|29.1|46.5|12.9|71.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3|7.3|20.4|17|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6.9|10.1|39.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6.9|10.1|39.3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0517C"/>
        </a:solidFill>
        <a:ln>
          <a:noFill/>
        </a:ln>
      </a:spPr>
      <a:bodyPr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2713</TotalTime>
  <Words>6833</Words>
  <Application>Microsoft Office PowerPoint</Application>
  <PresentationFormat>宽屏</PresentationFormat>
  <Paragraphs>823</Paragraphs>
  <Slides>39</Slides>
  <Notes>38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52" baseType="lpstr">
      <vt:lpstr>华文细黑</vt:lpstr>
      <vt:lpstr>华文新魏</vt:lpstr>
      <vt:lpstr>宋体</vt:lpstr>
      <vt:lpstr>微软雅黑</vt:lpstr>
      <vt:lpstr>Agency FB</vt:lpstr>
      <vt:lpstr>Arial</vt:lpstr>
      <vt:lpstr>Calibri</vt:lpstr>
      <vt:lpstr>Calibri Light</vt:lpstr>
      <vt:lpstr>Courier New</vt:lpstr>
      <vt:lpstr>Tahoma</vt:lpstr>
      <vt:lpstr>Verdana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lvxinqiao</dc:creator>
  <cp:lastModifiedBy>辜 希武</cp:lastModifiedBy>
  <cp:revision>299</cp:revision>
  <dcterms:created xsi:type="dcterms:W3CDTF">2018-01-23T14:33:00Z</dcterms:created>
  <dcterms:modified xsi:type="dcterms:W3CDTF">2024-03-23T04:44:43Z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2052-10.1.0.7106</vt:lpwstr>
  </property>
</Properties>
</file>