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371" r:id="rId3"/>
    <p:sldId id="381" r:id="rId4"/>
    <p:sldId id="260" r:id="rId5"/>
    <p:sldId id="261" r:id="rId6"/>
    <p:sldId id="397" r:id="rId7"/>
    <p:sldId id="319" r:id="rId8"/>
    <p:sldId id="331" r:id="rId9"/>
    <p:sldId id="320" r:id="rId10"/>
    <p:sldId id="399" r:id="rId11"/>
    <p:sldId id="382" r:id="rId12"/>
    <p:sldId id="383" r:id="rId13"/>
    <p:sldId id="322" r:id="rId14"/>
    <p:sldId id="398" r:id="rId15"/>
    <p:sldId id="400" r:id="rId16"/>
    <p:sldId id="270" r:id="rId17"/>
    <p:sldId id="372" r:id="rId18"/>
    <p:sldId id="271" r:id="rId19"/>
    <p:sldId id="376" r:id="rId20"/>
    <p:sldId id="327" r:id="rId21"/>
    <p:sldId id="328" r:id="rId22"/>
    <p:sldId id="329" r:id="rId23"/>
    <p:sldId id="401" r:id="rId24"/>
    <p:sldId id="374" r:id="rId25"/>
    <p:sldId id="334" r:id="rId26"/>
    <p:sldId id="335" r:id="rId27"/>
    <p:sldId id="379" r:id="rId28"/>
    <p:sldId id="405" r:id="rId29"/>
    <p:sldId id="406" r:id="rId30"/>
    <p:sldId id="402" r:id="rId31"/>
    <p:sldId id="380" r:id="rId32"/>
    <p:sldId id="385" r:id="rId33"/>
    <p:sldId id="338" r:id="rId34"/>
    <p:sldId id="403" r:id="rId35"/>
    <p:sldId id="404" r:id="rId36"/>
  </p:sldIdLst>
  <p:sldSz cx="12192000" cy="6858000"/>
  <p:notesSz cx="6858000" cy="9144000"/>
  <p:embeddedFontLst>
    <p:embeddedFont>
      <p:font typeface="等线" panose="02010600030101010101" pitchFamily="2" charset="-122"/>
      <p:regular r:id="rId38"/>
      <p:bold r:id="rId39"/>
    </p:embeddedFont>
    <p:embeddedFont>
      <p:font typeface="等线 Light" panose="02010600030101010101" pitchFamily="2" charset="-122"/>
      <p:regular r:id="rId40"/>
    </p:embeddedFont>
    <p:embeddedFont>
      <p:font typeface="华文新魏" panose="02010800040101010101" pitchFamily="2" charset="-122"/>
      <p:regular r:id="rId41"/>
    </p:embeddedFont>
    <p:embeddedFont>
      <p:font typeface="隶书" panose="02010509060101010101" pitchFamily="49" charset="-122"/>
      <p:regular r:id="rId42"/>
    </p:embeddedFont>
    <p:embeddedFont>
      <p:font typeface="微软雅黑" panose="020B0503020204020204" pitchFamily="34" charset="-122"/>
      <p:regular r:id="rId43"/>
      <p:bold r:id="rId4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098" autoAdjust="0"/>
  </p:normalViewPr>
  <p:slideViewPr>
    <p:cSldViewPr snapToGrid="0">
      <p:cViewPr varScale="1">
        <p:scale>
          <a:sx n="109" d="100"/>
          <a:sy n="109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8B235-D7B6-4E8C-819F-4AB10D242F85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22341-CD85-4044-9648-B02DCD7801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46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22341-CD85-4044-9648-B02DCD7801D4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655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22341-CD85-4044-9648-B02DCD7801D4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696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0CF0C-C475-4597-B975-761023AE0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0B7B5FE-657F-4D8B-84E3-E536CCD64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5FAACB-5D95-4341-8E03-190B0476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D607A-C6EE-4D13-8E7B-0EDF0431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48F028-0370-44F9-A9C1-3B00EA5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07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0B3D22-F3CA-4388-B307-CD410D37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48CEA9-13AA-475A-A86D-2F07E97FD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7C104-755C-4E0D-9F81-A888604E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0B4F1-94C5-4B38-8BBC-AB306924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26C39-16EC-4296-BF5E-FEB96E718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21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80373B-42B1-4F77-9762-3C13FFB14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513F6-E5B9-47AB-AE23-22C67255A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E5392D-DCDE-4D68-B1E9-730B2BE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3CDE0-0D96-4F89-9406-34623574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79C6AB-9F40-41ED-A2EF-05E41758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FC112-8DDA-424A-8687-9B08C0F26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B34B4-F529-479F-8D3D-638208EC1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AF4AA9-D021-46EA-92FF-75A1EE98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98F7-9E36-4728-B2D9-613DBB61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505C4-5F65-4F3A-BC56-CDC583E1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200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DAFFF-1FD0-49A4-ABC8-C6B3BCCF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E89BB2-69D8-4AEC-9DA6-59545E60D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21129-1CE0-4747-9A14-F9136DD5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E072-2FB1-43AE-920C-5C7CFCF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9E1053-7032-4F3B-953F-99BEA376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6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29E13-2A25-4E8A-8D6A-3D8F00874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7B380-0545-4A23-A627-821B53F64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65105-301E-4376-9902-AA7FB720E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762A9-08E1-40A9-8209-F190BB324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84DA0-3903-4EED-941D-4CD4068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455038-3152-49B8-B12B-6C0C25612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12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3C9AB-7816-46C9-8626-C82D5599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B8DD6A-22B3-42BE-86F7-5571FCAF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04259E3-A6F7-4163-B36C-A0CD31619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05018B-3435-4D69-9FE6-C24A90CA8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A8F1995-AA67-4C7F-953C-F1D51CF79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ADC97C-91A9-41E5-BC8F-23F7B4CC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59A81E-6710-4AB7-8C28-B9F5FAB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5CB70-63F3-44A8-AA4B-0F3D6898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2E9F9-1E38-4E49-80E4-243A184BB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ECDB1F-C0A8-481F-BC96-1D0BA310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46FF67-8CFB-454F-B47C-BB280741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E252D3-E73D-48DD-9431-DE99E94C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80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654011-230D-4A0C-AF29-B14A77EF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8A4FE-5206-4BB1-AB85-473ED2889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0D088-C531-48B5-AE41-2B221EC7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C78DB-51CF-4FA9-B53E-FE1F9320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B8352-0694-4CBC-83D4-FAB432891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9AA069-C76B-484B-AE2F-2B81413B1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3AAC2-59E6-47B2-A4C9-A7653A731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25DDE-C59F-48F4-B077-0BB817E3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D0200E-8EA2-45D8-959D-94A11256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2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B60032-65D6-4CF1-BE29-B7AAF208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4ADBB6-84E9-4DFE-AF51-FD1D931C3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DEF10-CA04-4BD5-9028-E99698393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871394-226A-4C6E-8662-5A59A2EC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2EFA-BE2A-40A7-A0E8-44F720E634FB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80503B-4B4C-4709-BEA5-E0D3B3E5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56B1C9-2E73-40D7-84DE-8722119B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13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2292C-D63E-43C6-BEE6-7859A615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22FE6-45C3-4A8F-957E-C710D2A1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21465-63E9-43E4-AFA8-64101752F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2EFA-BE2A-40A7-A0E8-44F720E634FB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B7F57-5C28-44F9-BD9D-A46592A8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04EA-7B0E-4EE1-90EB-A235A0EEC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3869-C08B-485D-8632-BA365BA2F4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4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D53150-BEC9-4ECB-B4DD-8BAF2D565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D3A65-6862-43F3-B0B7-10205FFD71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254CA-192B-4969-915C-E83C3C3AB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8C9F472-CBA2-4177-8CA7-DD302FC90870}"/>
              </a:ext>
            </a:extLst>
          </p:cNvPr>
          <p:cNvSpPr/>
          <p:nvPr/>
        </p:nvSpPr>
        <p:spPr>
          <a:xfrm>
            <a:off x="3573710" y="1359673"/>
            <a:ext cx="838060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C++</a:t>
            </a:r>
            <a:r>
              <a:rPr lang="zh-CN" altLang="en-US" sz="60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程序设计精要教程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F85761-B2E6-4E27-8353-63D7D448F057}"/>
              </a:ext>
            </a:extLst>
          </p:cNvPr>
          <p:cNvSpPr/>
          <p:nvPr/>
        </p:nvSpPr>
        <p:spPr>
          <a:xfrm>
            <a:off x="6600253" y="4703544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华中科技大学</a:t>
            </a:r>
          </a:p>
        </p:txBody>
      </p:sp>
    </p:spTree>
    <p:extLst>
      <p:ext uri="{BB962C8B-B14F-4D97-AF65-F5344CB8AC3E}">
        <p14:creationId xmlns:p14="http://schemas.microsoft.com/office/powerpoint/2010/main" val="1713993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11.1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515601" cy="3675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若运算符为左值运算符，则重载后运算符函数最好返回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非只读左值引用类型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。当运算符要求第一个参数为左值时，不能使用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说明第一个参数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含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，例如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等的第一个参数。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重载运算符函数可以声明为类的友元；重载运算符的普通成员函数也可定义为虚函数；重载运算符的非成员函数被视为普通函数。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重载运算符函数一般不能缺省参数，只有任意目的运算符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省略参数才有意义。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重载不改变运算符的优先级和结合性。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重载一般也不改变运算符的操作数个数。特殊的运算符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（区分前置和后置）除外。</a:t>
            </a:r>
          </a:p>
        </p:txBody>
      </p:sp>
    </p:spTree>
    <p:extLst>
      <p:ext uri="{BB962C8B-B14F-4D97-AF65-F5344CB8AC3E}">
        <p14:creationId xmlns:p14="http://schemas.microsoft.com/office/powerpoint/2010/main" val="349842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A59441-3F1B-473F-BC77-160C3AC518C2}"/>
              </a:ext>
            </a:extLst>
          </p:cNvPr>
          <p:cNvSpPr txBox="1"/>
          <p:nvPr/>
        </p:nvSpPr>
        <p:spPr>
          <a:xfrm>
            <a:off x="365760" y="1690688"/>
            <a:ext cx="11201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&lt;iostream&gt;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using namespace std;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x;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 )const{ return x; }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隐含参数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的类型为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 A*const 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，可代表对象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A(int x) { A::x=x; }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隐含参数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的类型为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A*const this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operator+(const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int y)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定义非成员函数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全局函数重载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A&amp;x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代表一个对象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 return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x.getx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)+y;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operator+(int y, const A&amp; x)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定义非成员函数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全局函数重载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+)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A&amp;x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代表一个对象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 return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x.getx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)+y; }</a:t>
            </a:r>
          </a:p>
        </p:txBody>
      </p:sp>
    </p:spTree>
    <p:extLst>
      <p:ext uri="{BB962C8B-B14F-4D97-AF65-F5344CB8AC3E}">
        <p14:creationId xmlns:p14="http://schemas.microsoft.com/office/powerpoint/2010/main" val="1953867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8CA304-94BB-4C0B-BD1D-E190FA7DB77A}"/>
              </a:ext>
            </a:extLst>
          </p:cNvPr>
          <p:cNvSpPr txBox="1"/>
          <p:nvPr/>
        </p:nvSpPr>
        <p:spPr>
          <a:xfrm>
            <a:off x="838200" y="1841256"/>
            <a:ext cx="1020171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不能声明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int operator+(A[6],int);//A[6]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不是单个对象</a:t>
            </a: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//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不能声明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int operator+(A*, int);//A*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是对象指针，属于简单类型，不能用于代表对象</a:t>
            </a: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void main(void)</a:t>
            </a:r>
            <a:endParaRPr lang="zh-CN" altLang="zh-CN" sz="20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{</a:t>
            </a:r>
            <a:endParaRPr lang="zh-CN" altLang="zh-CN" sz="20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    A a(6);			//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调用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A(int)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时，实参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&amp;a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传递给隐含形参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this</a:t>
            </a:r>
            <a:endParaRPr lang="zh-CN" altLang="zh-CN" sz="20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&lt;&lt;"a+7="&lt;&lt;a+7&lt;&lt;"\n";	//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调用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int operator+(const A&amp;, int)</a:t>
            </a: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&lt;&lt;"a+7="&lt;&lt; operator+(a,7)&lt;&lt;"\n";	//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调用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int operator+(const A&amp;, int)</a:t>
            </a:r>
            <a:endParaRPr lang="zh-CN" altLang="zh-CN" sz="20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&lt;&lt;"8+a="&lt;&lt; operator+(8,a)&lt;&lt;"\n";	//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调用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int operator+(int, const A&amp; )</a:t>
            </a:r>
            <a:endParaRPr lang="zh-CN" altLang="zh-CN" sz="20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    </a:t>
            </a:r>
            <a:r>
              <a:rPr lang="en-US" altLang="zh-CN" sz="2000" dirty="0" err="1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cout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&lt;&lt;"8+a="&lt;&lt;8+a&lt;&lt;"\n";	//</a:t>
            </a:r>
            <a:r>
              <a:rPr lang="zh-CN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调用</a:t>
            </a:r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int operator+(int, const A&amp;,)</a:t>
            </a:r>
            <a:endParaRPr lang="zh-CN" altLang="zh-CN" sz="20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Consolas" panose="020B0609020204030204" pitchFamily="49" charset="0"/>
            </a:endParaRPr>
          </a:p>
          <a:p>
            <a:pPr indent="266700" algn="just" hangingPunct="0"/>
            <a:r>
              <a:rPr lang="en-US" altLang="zh-CN" sz="20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Consolas" panose="020B0609020204030204" pitchFamily="49" charset="0"/>
              </a:rPr>
              <a:t>}</a:t>
            </a:r>
            <a:endParaRPr lang="zh-CN" altLang="zh-CN" sz="2000" dirty="0">
              <a:effectLst/>
              <a:latin typeface="华文新魏" panose="02010800040101010101" pitchFamily="2" charset="-122"/>
              <a:ea typeface="华文新魏" panose="0201080004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6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13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92" y="116632"/>
            <a:ext cx="10714608" cy="655272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 x,  y; 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(int x,  int y) { A::x=x;  A::y=y;  }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A &amp;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operator=(</a:t>
            </a:r>
            <a:r>
              <a:rPr lang="en-US" altLang="zh-CN" sz="2000" b="1" dirty="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   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取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送给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指向的可修改对象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x=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y=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m.y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return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*this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引用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，赋值后还可赋值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friend A operator-(</a:t>
            </a:r>
            <a:r>
              <a:rPr lang="en-US" altLang="zh-CN" sz="2000" b="1" dirty="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A&amp;);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全局函数重载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返回右值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单目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friend A operator+(</a:t>
            </a:r>
            <a:r>
              <a:rPr lang="en-US" altLang="zh-CN" sz="2000" b="1" dirty="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A&amp;,  </a:t>
            </a:r>
            <a:r>
              <a:rPr lang="en-US" altLang="zh-CN" sz="2000" b="1" dirty="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A&amp;); //</a:t>
            </a:r>
            <a:r>
              <a:rPr lang="en-US" altLang="zh-CN" sz="2000" b="1" dirty="0">
                <a:solidFill>
                  <a:srgbClr val="FF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不能修改两个加数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a(2, 3),  b(4, 5),  c(1,  9); 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 operator-(const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A&amp;a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 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重载为单目运算符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return  A(-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-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 }                    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返回右值（临时变量）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 operator+(const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const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{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返回右值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A(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x.x+y.x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x.y+y.y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 //A(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x.x+y.x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x.y+y.y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为类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的常量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  <a:p>
            <a:pPr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 (void)   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(c=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a+b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b+b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/*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等价于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a+b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 c=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b+b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(c=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a+b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返回的是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的引用*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c= -b;   </a:t>
            </a:r>
          </a:p>
          <a:p>
            <a:pPr>
              <a:lnSpc>
                <a:spcPct val="114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7854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运算符参数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97654" y="2431857"/>
            <a:ext cx="11789546" cy="3138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重载函数种类不同，参数表列出的参数个数也不同。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重载为普通函数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全局函数）：参数个数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运算符目数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重载为类的普通成员函数（实例函数）：参数个数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运算符目数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- 1 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即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指针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重载为类的静态成员函数：参数个数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运算符目数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没有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指针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注意有的运算符既为单目又为双目，如*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+, 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特殊运算符不满足上述关系：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双目重载为单目，前置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重载为单目，后置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重载为双目、函数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可重载为任意目。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表示强制类型转换时为单参数；表示函数时可为任意个参数。</a:t>
            </a:r>
          </a:p>
        </p:txBody>
      </p:sp>
    </p:spTree>
    <p:extLst>
      <p:ext uri="{BB962C8B-B14F-4D97-AF65-F5344CB8AC3E}">
        <p14:creationId xmlns:p14="http://schemas.microsoft.com/office/powerpoint/2010/main" val="307490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11.2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运算符参数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1127467" cy="3996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都会改变当前对象的值，重载时最好将参数定义为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左值引用类型</a:t>
            </a:r>
            <a:r>
              <a:rPr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</a:t>
            </a:r>
            <a:r>
              <a:rPr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，左值形参在函数返回时能使实参带出执行结果，非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保证可以改变操作数。前置运算是先运算再取值，后置运算是先取值再运算。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后置运算应重载为返回右值（返回类型为值类型）的双目运算符函数：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如果重载为类的普通函数成员，则该函数只需定义一个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类型的参数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已包含一个不用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修饰的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如果重载为全局函数，则最好声明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左值引用类型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（原因同上）和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类型的两个参数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无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前置运算应重载为返回非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左值引用的单目运算符函数：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前置运算结果应为非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左值，其返回类型应该定义为非只读类型的左值引用类型；左值运算结果可继续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运算。</a:t>
            </a:r>
          </a:p>
          <a:p>
            <a:pPr marL="1143000" lvl="2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如果重载为全局函数，则最好声明非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左值引用类型一个参数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无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96636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1196976"/>
            <a:ext cx="8569325" cy="5040313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前置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要返回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左值引用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，否则不能出现在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号左边，改变了运算符的性质</a:t>
            </a:r>
          </a:p>
          <a:p>
            <a:pPr eaLnBrk="1" hangingPunct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前置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和后置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参数要为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左值引用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，否则无法将结果带回，也改变了运算符的性质。因为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（不管是前置还是后置）都要求改变操作数自身的值。如果参数为值参，会导致传值调用，函数里改变的是形参，实参不会改变。</a:t>
            </a:r>
          </a:p>
          <a:p>
            <a:pPr eaLnBrk="1" hangingPunct="1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上述二个规则不是语法规定，而是语义上的规定。</a:t>
            </a:r>
          </a:p>
          <a:p>
            <a:pPr eaLnBrk="1" hangingPunct="1"/>
            <a:endParaRPr lang="zh-CN" altLang="en-US" sz="2400" dirty="0"/>
          </a:p>
          <a:p>
            <a:pPr eaLnBrk="1" hangingPunct="1">
              <a:buFontTx/>
              <a:buNone/>
            </a:pPr>
            <a:endParaRPr lang="en-US" altLang="zh-CN" sz="2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7469BA-7536-416B-877B-4C695BBD0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重载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++</a:t>
            </a:r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， </a:t>
            </a:r>
            <a:r>
              <a:rPr lang="en-US" altLang="zh-CN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--</a:t>
            </a:r>
            <a:endParaRPr lang="zh-CN" altLang="en-US" sz="36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11" y="0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9E924E-1CA5-409F-A85F-2DF20FD17252}"/>
              </a:ext>
            </a:extLst>
          </p:cNvPr>
          <p:cNvSpPr txBox="1">
            <a:spLocks noChangeArrowheads="1"/>
          </p:cNvSpPr>
          <p:nvPr/>
        </p:nvSpPr>
        <p:spPr>
          <a:xfrm>
            <a:off x="139894" y="1204305"/>
            <a:ext cx="11747306" cy="5556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a;</a:t>
            </a:r>
          </a:p>
          <a:p>
            <a:pPr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参数和返回值都是非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左值引用，全局函数重载前置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，先运算，后返回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friend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&amp;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operator--(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A&amp;x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){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x.a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--; return x; }</a:t>
            </a:r>
          </a:p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friend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operator--(A&amp;, int); 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全局函数重载后置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，返回右值</a:t>
            </a:r>
          </a:p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&amp;operator++( ){ 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a++;   return *this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; }//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实例函数重载，为单目，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前置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，先运算，后返回</a:t>
            </a:r>
          </a:p>
          <a:p>
            <a:pPr>
              <a:buFontTx/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 operator++(int){ return  A(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a++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); }//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实例函数重载，为双目，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后置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endParaRPr lang="zh-CN" altLang="en-US" sz="2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A(int x) { a=x; }</a:t>
            </a:r>
          </a:p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};//A m(3); 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m)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可以；因为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--m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左值，其后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要求左值操作数</a:t>
            </a:r>
          </a:p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 operator--(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A&amp;x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int){	//x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左值引用，实参被修改</a:t>
            </a:r>
          </a:p>
          <a:p>
            <a:pPr>
              <a:buFontTx/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 A(</a:t>
            </a:r>
            <a:r>
              <a:rPr lang="en-US" altLang="zh-CN" sz="20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x.a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--);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</a:p>
          <a:p>
            <a:pPr>
              <a:buFontTx/>
              <a:buNone/>
            </a:pP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} //A m(3); </a:t>
            </a:r>
            <a:r>
              <a:rPr lang="en-US" altLang="zh-CN" sz="2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(m--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不可；因为</a:t>
            </a:r>
            <a:r>
              <a:rPr lang="en-US" altLang="zh-CN" sz="2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m--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右值，其后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要求左值操作数</a:t>
            </a:r>
          </a:p>
        </p:txBody>
      </p:sp>
    </p:spTree>
    <p:extLst>
      <p:ext uri="{BB962C8B-B14F-4D97-AF65-F5344CB8AC3E}">
        <p14:creationId xmlns:p14="http://schemas.microsoft.com/office/powerpoint/2010/main" val="282484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A7B0FC-709B-4DC0-9A2A-A7C1FA3C6621}" type="slidenum">
              <a:rPr lang="en-US" altLang="zh-CN" b="1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18</a:t>
            </a:fld>
            <a:endParaRPr lang="en-US" altLang="zh-CN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703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04814"/>
            <a:ext cx="7772400" cy="587375"/>
          </a:xfrm>
        </p:spPr>
        <p:txBody>
          <a:bodyPr/>
          <a:lstStyle/>
          <a:p>
            <a:pPr eaLnBrk="1" hangingPunct="1"/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后置</a:t>
            </a: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3200" b="1">
                <a:latin typeface="华文新魏" panose="02010800040101010101" pitchFamily="2" charset="-122"/>
                <a:ea typeface="华文新魏" panose="02010800040101010101" pitchFamily="2" charset="-122"/>
              </a:rPr>
              <a:t>重载的语义</a:t>
            </a:r>
          </a:p>
        </p:txBody>
      </p:sp>
      <p:sp>
        <p:nvSpPr>
          <p:cNvPr id="270340" name="Text Box 8"/>
          <p:cNvSpPr txBox="1">
            <a:spLocks noChangeArrowheads="1"/>
          </p:cNvSpPr>
          <p:nvPr/>
        </p:nvSpPr>
        <p:spPr bwMode="auto">
          <a:xfrm>
            <a:off x="1703388" y="1268414"/>
            <a:ext cx="4392612" cy="4247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A{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int  x;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y;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const A operator ++(int){ 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return A(x++, y++); 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A(int i, int j){ x=i; y=j;}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A::x = 23;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main(){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a(4,3);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b = a++; //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b.x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,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a.x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=?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0;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443401" name="Text Box 9"/>
          <p:cNvSpPr txBox="1">
            <a:spLocks noChangeArrowheads="1"/>
          </p:cNvSpPr>
          <p:nvPr/>
        </p:nvSpPr>
        <p:spPr bwMode="auto">
          <a:xfrm>
            <a:off x="6167439" y="1125538"/>
            <a:ext cx="391953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altLang="zh-CN" b="1">
                <a:latin typeface="华文新魏" panose="02010800040101010101" pitchFamily="2" charset="-122"/>
                <a:ea typeface="华文新魏" panose="02010800040101010101" pitchFamily="2" charset="-122"/>
              </a:rPr>
              <a:t>a(4,4), b(4,3)</a:t>
            </a:r>
          </a:p>
        </p:txBody>
      </p:sp>
      <p:sp>
        <p:nvSpPr>
          <p:cNvPr id="443402" name="Text Box 10"/>
          <p:cNvSpPr txBox="1">
            <a:spLocks noChangeArrowheads="1"/>
          </p:cNvSpPr>
          <p:nvPr/>
        </p:nvSpPr>
        <p:spPr bwMode="auto">
          <a:xfrm>
            <a:off x="6239892" y="1773238"/>
            <a:ext cx="4392613" cy="2862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A(x++,y++)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等价于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：先取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的值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temp1 = x; //4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temp2 = y; //3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2: x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加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1,y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加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变为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a(5,4)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3: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构造临时对象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tempo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tempo = A(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temp1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temp2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//A(4,3)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为静态成员，使得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变为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a(4,4)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4: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tempo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给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b(4,3)</a:t>
            </a:r>
          </a:p>
          <a:p>
            <a:pPr algn="l"/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01" grpId="0"/>
      <p:bldP spid="44340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012" y="33070"/>
            <a:ext cx="10515600" cy="1325563"/>
          </a:xfrm>
        </p:spPr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A7FA31-7743-4FB5-90FE-A20EB0D7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20519" y="6307711"/>
            <a:ext cx="2133600" cy="365125"/>
          </a:xfrm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0CB8019-0C15-4169-8714-82D54EDE0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827" y="2744553"/>
            <a:ext cx="8856984" cy="410445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A{ int a;  A (int x){ a=x;  } }; 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 B{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A  x; 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*operator-&gt; ( )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return &amp;x; };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只有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故重载为单目</a:t>
            </a:r>
          </a:p>
          <a:p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 (int v): x (v) {  }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}b (5)   ;   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 main (void){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i=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-&gt;a;   	      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等价于下一条语句，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b.x.a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=5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b.operator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-&gt; ( ) -&gt;a;   //i=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b.x.a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=5</a:t>
            </a:r>
          </a:p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71430501-8910-4B08-9BC2-14A4DC80C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183" y="4202911"/>
            <a:ext cx="5349541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当返回指针后，则内置的成员访问操作符</a:t>
            </a:r>
            <a:r>
              <a:rPr lang="en-US" altLang="zh-CN" sz="20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sz="20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</a:p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语义被应用在返回值上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8E07CA2-EF25-4743-91DC-0ADE1985A6A7}"/>
              </a:ext>
            </a:extLst>
          </p:cNvPr>
          <p:cNvCxnSpPr/>
          <p:nvPr/>
        </p:nvCxnSpPr>
        <p:spPr>
          <a:xfrm flipH="1">
            <a:off x="3507071" y="4568493"/>
            <a:ext cx="1008112" cy="540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06C467A1-D90F-4A2A-B67E-0F90696293AD}"/>
              </a:ext>
            </a:extLst>
          </p:cNvPr>
          <p:cNvSpPr txBox="1">
            <a:spLocks noChangeArrowheads="1"/>
          </p:cNvSpPr>
          <p:nvPr/>
        </p:nvSpPr>
        <p:spPr>
          <a:xfrm>
            <a:off x="1598486" y="1063688"/>
            <a:ext cx="8569325" cy="1537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重载双目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–&gt;,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使其只有一个参数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,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指针类型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双目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–&gt;,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是唯一可以重载为单目运算的纯双目运算符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下面例子说明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运算符重载后左操作数不是对象指针，右操作数也不是对象成员</a:t>
            </a:r>
          </a:p>
          <a:p>
            <a:pPr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1950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11.1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46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纯单目运算符，只能有一个操作数，包括：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!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sizeof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纯双目运算符，只能有两个操作数，包括：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 ]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-&gt;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%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三目运算符，有三个操作数，如“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? :”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既是单目又是双目的运算符，包括：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、* 等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多目运算符，如函数参数表 “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)”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左值运算符是运算结果为左值的运算符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，其表达式可出现在等号左边，如前置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以及赋值运算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、*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&amp;=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等。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右值运算符是运算结果为右值的运算符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&gt;&gt;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%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、后置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某些运算符要求第一个操作数为左值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，如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--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&amp;=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176978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7469BA-7536-416B-877B-4C695BBD0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重载纯单目和纯双目运算符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29EE43C-1F23-4010-B9E5-80437433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980728"/>
            <a:ext cx="8856984" cy="5688632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x;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A(int y):x(y){}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A operator%(A m) { return A(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x%m.x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} 	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双目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返回的是右值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operator!() { return A(!x); }		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单目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返回的是右值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>
              <a:lnSpc>
                <a:spcPct val="120000"/>
              </a:lnSpc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char*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[])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A a(3),b(3);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b 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a%b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	//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b= !a;		//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b.x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 0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3829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7469BA-7536-416B-877B-4C695BBD0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3512" y="44624"/>
            <a:ext cx="8712968" cy="838200"/>
          </a:xfrm>
        </p:spPr>
        <p:txBody>
          <a:bodyPr>
            <a:normAutofit/>
          </a:bodyPr>
          <a:lstStyle/>
          <a:p>
            <a:pPr algn="l"/>
            <a:r>
              <a:rPr lang="zh-CN" altLang="en-US" sz="31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调用运算符函数的二种形式：表达式，函数调用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29EE43C-1F23-4010-B9E5-80437433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764704"/>
            <a:ext cx="8856984" cy="609329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POINT{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int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POINT(int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x,int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y):x(x),y(y){}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POINT operator-() { return POINT(-x,-y); }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POINT operator-(POINT p) { return POINT(x-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p.x,y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p.y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);}//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双目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POINT operator+(POINT p) { return POINT(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x+p.x,y+p.y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); }//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双目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friend POINT operator+(POINT p) { return POINT(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p.x,p.y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);}//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friend POINT operator+(POINT p1,POINT p2) { 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双目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return POINT(p1.x+p2.x,p1.y+p2.y);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}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main(int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argc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char*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[]){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p1(1,2),p2(3,4);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p3=-p1;                   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 operator-()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p4=p1-p2;                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 operator-(POINT p)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p5=p1.operator -(p2); 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 operator-(POINT p)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p6 = +p1;                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friend POINT operator+(POINT p)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p7=operator+(p1,p2);   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friend POINT operator+(POINT p1,POINT p2)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p8 = p1.operator +(p2);  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POINT operator+(POINT p)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POINT p9 = p1+p2;               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错误，无法确定是调用友元还是函数成员</a:t>
            </a:r>
          </a:p>
          <a:p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3146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D00D9C-2431-454A-B9FF-4535997D6782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0846" y="737536"/>
            <a:ext cx="8569325" cy="2016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为多目运算符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	int sum(int x, int y) { return x + y;}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		int s =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sum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三个操作数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sum, 1, 2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	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第一个操作数为函数名，这里把函数名看做函数对象</a:t>
            </a:r>
          </a:p>
          <a:p>
            <a:pPr marL="0" indent="0"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只能通过类的普通成员函数重载，这意味着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第一个操作数必须是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指针指向的类对象，这样的对象称为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函数对象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hangingPunct="1">
              <a:buFontTx/>
              <a:buNone/>
            </a:pPr>
            <a:endParaRPr lang="en-US" altLang="zh-CN" sz="2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37469BA-7536-416B-877B-4C695BBD0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67508" y="-28845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重载函数调用操作符（）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29EE43C-1F23-4010-B9E5-80437433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996952"/>
            <a:ext cx="10515600" cy="386104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AbsInt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语法：</a:t>
            </a:r>
            <a:r>
              <a:rPr lang="en-US" altLang="zh-CN" sz="2000" b="1" dirty="0" err="1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returnType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operator( ) (</a:t>
            </a:r>
            <a:r>
              <a:rPr lang="zh-CN" altLang="en-US" sz="20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参数列表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调用：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objectofAbsInt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实参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，类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AbsInt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的对象称为函数对象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operator()( int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{ return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&gt; 0?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:-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val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absInt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i =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absInt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(-1);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函数对象可以作为函数的参数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这意味着我们可以将函数当做对象传递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在模板编程里广泛使用。在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C+11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里，还可以用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lamda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表达式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10BC528-631E-4CF8-8E02-6858676B9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6095038"/>
            <a:ext cx="8856984" cy="646331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函数指针也可以作为函数的参数，但函数指针主要的缺点是：</a:t>
            </a:r>
          </a:p>
          <a:p>
            <a:pPr algn="l"/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被函数指针指向的函数是无法内联的。而函数对象则没这个问题。</a:t>
            </a:r>
          </a:p>
        </p:txBody>
      </p:sp>
    </p:spTree>
    <p:extLst>
      <p:ext uri="{BB962C8B-B14F-4D97-AF65-F5344CB8AC3E}">
        <p14:creationId xmlns:p14="http://schemas.microsoft.com/office/powerpoint/2010/main" val="410956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47" y="1475429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/>
              <a:t>11.3  </a:t>
            </a:r>
            <a:r>
              <a:rPr lang="zh-CN" altLang="en-US" dirty="0"/>
              <a:t>赋值与调用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9F43BB4-C136-4461-A135-BDD6E5495B83}"/>
              </a:ext>
            </a:extLst>
          </p:cNvPr>
          <p:cNvSpPr txBox="1">
            <a:spLocks noChangeArrowheads="1"/>
          </p:cNvSpPr>
          <p:nvPr/>
        </p:nvSpPr>
        <p:spPr>
          <a:xfrm>
            <a:off x="449094" y="2206254"/>
            <a:ext cx="10610039" cy="50403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默认情况下，编译器为类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默认生成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个实例成员函数：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A(A&amp;&amp;)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A(const A&amp;)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~A(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、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A&amp;operator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=(const A&amp;)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A&amp; operator=(A&amp;&amp;)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如果类自定义上述函数，则优先调用自定义的函数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若函数体用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=default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取代，表示启用上述函数；若用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=delete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取代表示删除上述函数，且不得再定义同型函数，即禁止使用。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默认赋值运算函数实现数据成员的浅拷贝赋值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，如果普通数据成员为指针或引用类型且指向了一块动态分配的内存，则不复制指针所指存储单元的内容。若类不包含上述普通数据成员，浅拷贝赋值不存在问题。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如果函数参数为值参对象，当实参传值给形参时，若类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没有自定义拷贝构造函数，则值参传递也通过浅拷贝构造实现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（调用编译器提供的默认拷贝构造函数）。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400" dirty="0"/>
          </a:p>
          <a:p>
            <a:pPr>
              <a:buFontTx/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280149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218E92-6474-4EE7-8E84-66280C5D2280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587364"/>
            <a:ext cx="8357532" cy="1003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Tx/>
              <a:buNone/>
            </a:pPr>
            <a:r>
              <a:rPr lang="zh-CN" altLang="en-US" sz="9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当类包含指针时，浅拷贝赋值可造成内存泄漏，并可导致页面保护错误或变量产生副作用。</a:t>
            </a:r>
          </a:p>
        </p:txBody>
      </p:sp>
      <p:grpSp>
        <p:nvGrpSpPr>
          <p:cNvPr id="6" name="Group 93">
            <a:extLst>
              <a:ext uri="{FF2B5EF4-FFF2-40B4-BE49-F238E27FC236}">
                <a16:creationId xmlns:a16="http://schemas.microsoft.com/office/drawing/2014/main" id="{588092D2-9783-4925-BE6C-AB2EB467650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95600"/>
            <a:ext cx="4800600" cy="2971800"/>
            <a:chOff x="1152" y="1632"/>
            <a:chExt cx="3120" cy="2208"/>
          </a:xfrm>
        </p:grpSpPr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3A1B65EB-5E06-498A-9582-F7F6A097B9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004"/>
              <a:ext cx="288" cy="144"/>
              <a:chOff x="1392" y="3300"/>
              <a:chExt cx="288" cy="144"/>
            </a:xfrm>
          </p:grpSpPr>
          <p:sp>
            <p:nvSpPr>
              <p:cNvPr id="72" name="Line 8">
                <a:extLst>
                  <a:ext uri="{FF2B5EF4-FFF2-40B4-BE49-F238E27FC236}">
                    <a16:creationId xmlns:a16="http://schemas.microsoft.com/office/drawing/2014/main" id="{AA383D3D-3A65-4A52-BE8E-7FDBA6D75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3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73" name="Line 9">
                <a:extLst>
                  <a:ext uri="{FF2B5EF4-FFF2-40B4-BE49-F238E27FC236}">
                    <a16:creationId xmlns:a16="http://schemas.microsoft.com/office/drawing/2014/main" id="{B1EB6BA8-DEDB-4742-B9CB-EC5CA99C4B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90BACA0-6ECB-43C9-8F90-71E3BB5C8C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2160"/>
              <a:ext cx="576" cy="528"/>
              <a:chOff x="1584" y="3408"/>
              <a:chExt cx="576" cy="528"/>
            </a:xfrm>
          </p:grpSpPr>
          <p:sp>
            <p:nvSpPr>
              <p:cNvPr id="67" name="Line 11">
                <a:extLst>
                  <a:ext uri="{FF2B5EF4-FFF2-40B4-BE49-F238E27FC236}">
                    <a16:creationId xmlns:a16="http://schemas.microsoft.com/office/drawing/2014/main" id="{DDFAB536-02F7-4346-AEFC-3A47786AA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8" name="Line 12">
                <a:extLst>
                  <a:ext uri="{FF2B5EF4-FFF2-40B4-BE49-F238E27FC236}">
                    <a16:creationId xmlns:a16="http://schemas.microsoft.com/office/drawing/2014/main" id="{290D4710-E231-4252-95CB-160589FD6E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69" name="Group 13">
                <a:extLst>
                  <a:ext uri="{FF2B5EF4-FFF2-40B4-BE49-F238E27FC236}">
                    <a16:creationId xmlns:a16="http://schemas.microsoft.com/office/drawing/2014/main" id="{998BF082-4180-47C5-B736-618C08FDDC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3408"/>
                <a:ext cx="576" cy="528"/>
                <a:chOff x="1584" y="3408"/>
                <a:chExt cx="576" cy="528"/>
              </a:xfrm>
            </p:grpSpPr>
            <p:sp>
              <p:nvSpPr>
                <p:cNvPr id="70" name="Rectangle 14">
                  <a:extLst>
                    <a:ext uri="{FF2B5EF4-FFF2-40B4-BE49-F238E27FC236}">
                      <a16:creationId xmlns:a16="http://schemas.microsoft.com/office/drawing/2014/main" id="{820E1A0F-4346-4E30-90D5-C9A6B759D6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08"/>
                  <a:ext cx="43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71" name="Rectangle 15">
                  <a:extLst>
                    <a:ext uri="{FF2B5EF4-FFF2-40B4-BE49-F238E27FC236}">
                      <a16:creationId xmlns:a16="http://schemas.microsoft.com/office/drawing/2014/main" id="{2F224A26-113A-4DE8-A437-5A513A7AB6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696"/>
                  <a:ext cx="57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80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字符串</a:t>
                  </a:r>
                </a:p>
              </p:txBody>
            </p:sp>
          </p:grpSp>
        </p:grpSp>
        <p:sp>
          <p:nvSpPr>
            <p:cNvPr id="9" name="Rectangle 17">
              <a:extLst>
                <a:ext uri="{FF2B5EF4-FFF2-40B4-BE49-F238E27FC236}">
                  <a16:creationId xmlns:a16="http://schemas.microsoft.com/office/drawing/2014/main" id="{BBD2D251-95D5-46F4-B2B7-124494B9E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448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对象</a:t>
              </a:r>
              <a:r>
                <a:rPr kumimoji="0" lang="en-US" altLang="zh-CN" sz="1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grpSp>
          <p:nvGrpSpPr>
            <p:cNvPr id="10" name="Group 18">
              <a:extLst>
                <a:ext uri="{FF2B5EF4-FFF2-40B4-BE49-F238E27FC236}">
                  <a16:creationId xmlns:a16="http://schemas.microsoft.com/office/drawing/2014/main" id="{FF027D24-C78F-44EF-9CA4-65D8FD4411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9" y="1632"/>
              <a:ext cx="768" cy="732"/>
              <a:chOff x="661" y="2400"/>
              <a:chExt cx="768" cy="732"/>
            </a:xfrm>
          </p:grpSpPr>
          <p:sp>
            <p:nvSpPr>
              <p:cNvPr id="61" name="Rectangle 19">
                <a:extLst>
                  <a:ext uri="{FF2B5EF4-FFF2-40B4-BE49-F238E27FC236}">
                    <a16:creationId xmlns:a16="http://schemas.microsoft.com/office/drawing/2014/main" id="{2E9566CF-51C5-4FBE-8B77-1B11149C6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2" name="Line 20">
                <a:extLst>
                  <a:ext uri="{FF2B5EF4-FFF2-40B4-BE49-F238E27FC236}">
                    <a16:creationId xmlns:a16="http://schemas.microsoft.com/office/drawing/2014/main" id="{F0C03190-53B5-4851-945E-DE633D327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3" name="Line 21">
                <a:extLst>
                  <a:ext uri="{FF2B5EF4-FFF2-40B4-BE49-F238E27FC236}">
                    <a16:creationId xmlns:a16="http://schemas.microsoft.com/office/drawing/2014/main" id="{C1F55AC1-F501-4DD6-8242-4F75A012D1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64" name="Rectangle 22">
                <a:extLst>
                  <a:ext uri="{FF2B5EF4-FFF2-40B4-BE49-F238E27FC236}">
                    <a16:creationId xmlns:a16="http://schemas.microsoft.com/office/drawing/2014/main" id="{E1B6FBE3-DA3D-42FB-A162-A3B673FA59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i</a:t>
                </a:r>
              </a:p>
            </p:txBody>
          </p:sp>
          <p:sp>
            <p:nvSpPr>
              <p:cNvPr id="65" name="Rectangle 23">
                <a:extLst>
                  <a:ext uri="{FF2B5EF4-FFF2-40B4-BE49-F238E27FC236}">
                    <a16:creationId xmlns:a16="http://schemas.microsoft.com/office/drawing/2014/main" id="{AEF40F64-9582-4DC8-A855-A9E7C138B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char *p</a:t>
                </a:r>
              </a:p>
            </p:txBody>
          </p:sp>
          <p:sp>
            <p:nvSpPr>
              <p:cNvPr id="66" name="Rectangle 24">
                <a:extLst>
                  <a:ext uri="{FF2B5EF4-FFF2-40B4-BE49-F238E27FC236}">
                    <a16:creationId xmlns:a16="http://schemas.microsoft.com/office/drawing/2014/main" id="{0D55F5A3-654E-4B26-9F50-4AF698C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j</a:t>
                </a:r>
              </a:p>
            </p:txBody>
          </p:sp>
        </p:grpSp>
        <p:sp>
          <p:nvSpPr>
            <p:cNvPr id="11" name="Rectangle 27">
              <a:extLst>
                <a:ext uri="{FF2B5EF4-FFF2-40B4-BE49-F238E27FC236}">
                  <a16:creationId xmlns:a16="http://schemas.microsoft.com/office/drawing/2014/main" id="{E8D8E607-2AB2-4C7A-89A6-6582E0F66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448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对象</a:t>
              </a:r>
              <a:r>
                <a:rPr kumimoji="0" lang="en-US" altLang="zh-CN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grpSp>
          <p:nvGrpSpPr>
            <p:cNvPr id="12" name="Group 28">
              <a:extLst>
                <a:ext uri="{FF2B5EF4-FFF2-40B4-BE49-F238E27FC236}">
                  <a16:creationId xmlns:a16="http://schemas.microsoft.com/office/drawing/2014/main" id="{96CCF1D3-7C58-4B66-BFA7-6B6A35FFF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3" y="1632"/>
              <a:ext cx="768" cy="732"/>
              <a:chOff x="661" y="2400"/>
              <a:chExt cx="768" cy="732"/>
            </a:xfrm>
          </p:grpSpPr>
          <p:sp>
            <p:nvSpPr>
              <p:cNvPr id="55" name="Rectangle 29">
                <a:extLst>
                  <a:ext uri="{FF2B5EF4-FFF2-40B4-BE49-F238E27FC236}">
                    <a16:creationId xmlns:a16="http://schemas.microsoft.com/office/drawing/2014/main" id="{C99B45CE-57A7-4419-BA40-1E1CB93B05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56" name="Line 30">
                <a:extLst>
                  <a:ext uri="{FF2B5EF4-FFF2-40B4-BE49-F238E27FC236}">
                    <a16:creationId xmlns:a16="http://schemas.microsoft.com/office/drawing/2014/main" id="{855969EA-D696-456C-B432-A682C23F5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57" name="Line 31">
                <a:extLst>
                  <a:ext uri="{FF2B5EF4-FFF2-40B4-BE49-F238E27FC236}">
                    <a16:creationId xmlns:a16="http://schemas.microsoft.com/office/drawing/2014/main" id="{4B8F3054-D09A-4794-8EE9-397A7CAE27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58" name="Rectangle 32">
                <a:extLst>
                  <a:ext uri="{FF2B5EF4-FFF2-40B4-BE49-F238E27FC236}">
                    <a16:creationId xmlns:a16="http://schemas.microsoft.com/office/drawing/2014/main" id="{78E60123-CBAD-4BED-A7E8-A88FCD4DF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i</a:t>
                </a:r>
              </a:p>
            </p:txBody>
          </p:sp>
          <p:sp>
            <p:nvSpPr>
              <p:cNvPr id="59" name="Rectangle 33">
                <a:extLst>
                  <a:ext uri="{FF2B5EF4-FFF2-40B4-BE49-F238E27FC236}">
                    <a16:creationId xmlns:a16="http://schemas.microsoft.com/office/drawing/2014/main" id="{6B7BE6ED-D9F1-4663-BAAD-281BA62C6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char *p</a:t>
                </a:r>
              </a:p>
            </p:txBody>
          </p:sp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6C9DF740-C728-4D8F-B65B-717F10177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j</a:t>
                </a:r>
              </a:p>
            </p:txBody>
          </p:sp>
        </p:grpSp>
        <p:grpSp>
          <p:nvGrpSpPr>
            <p:cNvPr id="13" name="Group 36">
              <a:extLst>
                <a:ext uri="{FF2B5EF4-FFF2-40B4-BE49-F238E27FC236}">
                  <a16:creationId xmlns:a16="http://schemas.microsoft.com/office/drawing/2014/main" id="{1555E72B-2179-4BE7-A353-22D24546B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160"/>
              <a:ext cx="576" cy="528"/>
              <a:chOff x="1584" y="3408"/>
              <a:chExt cx="576" cy="528"/>
            </a:xfrm>
          </p:grpSpPr>
          <p:sp>
            <p:nvSpPr>
              <p:cNvPr id="50" name="Line 37">
                <a:extLst>
                  <a:ext uri="{FF2B5EF4-FFF2-40B4-BE49-F238E27FC236}">
                    <a16:creationId xmlns:a16="http://schemas.microsoft.com/office/drawing/2014/main" id="{0E5496E2-488C-4DEB-B61C-3C620D979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51" name="Line 38">
                <a:extLst>
                  <a:ext uri="{FF2B5EF4-FFF2-40B4-BE49-F238E27FC236}">
                    <a16:creationId xmlns:a16="http://schemas.microsoft.com/office/drawing/2014/main" id="{F4F03707-B85D-46E6-9735-DE1DCC4CC8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340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52" name="Group 39">
                <a:extLst>
                  <a:ext uri="{FF2B5EF4-FFF2-40B4-BE49-F238E27FC236}">
                    <a16:creationId xmlns:a16="http://schemas.microsoft.com/office/drawing/2014/main" id="{9A5E6D5D-0772-4DFB-BAAC-A2F4943FE1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3408"/>
                <a:ext cx="576" cy="528"/>
                <a:chOff x="1584" y="3408"/>
                <a:chExt cx="576" cy="528"/>
              </a:xfrm>
            </p:grpSpPr>
            <p:sp>
              <p:nvSpPr>
                <p:cNvPr id="53" name="Rectangle 40">
                  <a:extLst>
                    <a:ext uri="{FF2B5EF4-FFF2-40B4-BE49-F238E27FC236}">
                      <a16:creationId xmlns:a16="http://schemas.microsoft.com/office/drawing/2014/main" id="{3864C2D0-BDDA-4B11-A40D-360E723B5F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3408"/>
                  <a:ext cx="432" cy="24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54" name="Rectangle 41">
                  <a:extLst>
                    <a:ext uri="{FF2B5EF4-FFF2-40B4-BE49-F238E27FC236}">
                      <a16:creationId xmlns:a16="http://schemas.microsoft.com/office/drawing/2014/main" id="{32D057D0-B759-466F-A869-1CC82D633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696"/>
                  <a:ext cx="57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1800">
                      <a:latin typeface="华文新魏" panose="02010800040101010101" pitchFamily="2" charset="-122"/>
                      <a:ea typeface="华文新魏" panose="02010800040101010101" pitchFamily="2" charset="-122"/>
                    </a:rPr>
                    <a:t>字符串</a:t>
                  </a:r>
                </a:p>
              </p:txBody>
            </p:sp>
          </p:grpSp>
        </p:grpSp>
        <p:grpSp>
          <p:nvGrpSpPr>
            <p:cNvPr id="14" name="Group 42">
              <a:extLst>
                <a:ext uri="{FF2B5EF4-FFF2-40B4-BE49-F238E27FC236}">
                  <a16:creationId xmlns:a16="http://schemas.microsoft.com/office/drawing/2014/main" id="{4F30B296-5A23-4885-BCEE-46F950EA9F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8" y="2004"/>
              <a:ext cx="624" cy="156"/>
              <a:chOff x="2340" y="3300"/>
              <a:chExt cx="624" cy="156"/>
            </a:xfrm>
          </p:grpSpPr>
          <p:sp>
            <p:nvSpPr>
              <p:cNvPr id="48" name="Line 43">
                <a:extLst>
                  <a:ext uri="{FF2B5EF4-FFF2-40B4-BE49-F238E27FC236}">
                    <a16:creationId xmlns:a16="http://schemas.microsoft.com/office/drawing/2014/main" id="{1783C9A9-0984-46FD-A09E-9F8BAEE2E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330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9" name="Line 44">
                <a:extLst>
                  <a:ext uri="{FF2B5EF4-FFF2-40B4-BE49-F238E27FC236}">
                    <a16:creationId xmlns:a16="http://schemas.microsoft.com/office/drawing/2014/main" id="{B11B3808-3D67-473E-9914-721201D62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331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15" name="Text Box 45">
              <a:extLst>
                <a:ext uri="{FF2B5EF4-FFF2-40B4-BE49-F238E27FC236}">
                  <a16:creationId xmlns:a16="http://schemas.microsoft.com/office/drawing/2014/main" id="{32A40357-81A6-4475-8C5D-DD5B6FFE75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632"/>
              <a:ext cx="1316" cy="3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开始时，对象</a:t>
              </a:r>
              <a:r>
                <a:rPr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，</a:t>
              </a:r>
              <a:r>
                <a:rPr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r>
                <a:rPr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的</a:t>
              </a:r>
            </a:p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指针</a:t>
              </a:r>
              <a:r>
                <a:rPr lang="en-US" altLang="zh-CN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</a:t>
              </a:r>
              <a:r>
                <a:rPr lang="zh-CN" altLang="en-US" sz="16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指向各自内存</a:t>
              </a:r>
            </a:p>
          </p:txBody>
        </p:sp>
        <p:grpSp>
          <p:nvGrpSpPr>
            <p:cNvPr id="16" name="Group 48">
              <a:extLst>
                <a:ext uri="{FF2B5EF4-FFF2-40B4-BE49-F238E27FC236}">
                  <a16:creationId xmlns:a16="http://schemas.microsoft.com/office/drawing/2014/main" id="{B6CA427F-FBD2-473A-9F62-4F2FEBC99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3204"/>
              <a:ext cx="288" cy="144"/>
              <a:chOff x="1392" y="3300"/>
              <a:chExt cx="288" cy="144"/>
            </a:xfrm>
          </p:grpSpPr>
          <p:sp>
            <p:nvSpPr>
              <p:cNvPr id="46" name="Line 49">
                <a:extLst>
                  <a:ext uri="{FF2B5EF4-FFF2-40B4-BE49-F238E27FC236}">
                    <a16:creationId xmlns:a16="http://schemas.microsoft.com/office/drawing/2014/main" id="{1D06B11B-7873-453F-A686-BE1ECE228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3300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7" name="Line 50">
                <a:extLst>
                  <a:ext uri="{FF2B5EF4-FFF2-40B4-BE49-F238E27FC236}">
                    <a16:creationId xmlns:a16="http://schemas.microsoft.com/office/drawing/2014/main" id="{2361067D-04A5-4A0D-B64C-3564479271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30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17" name="Line 52">
              <a:extLst>
                <a:ext uri="{FF2B5EF4-FFF2-40B4-BE49-F238E27FC236}">
                  <a16:creationId xmlns:a16="http://schemas.microsoft.com/office/drawing/2014/main" id="{98EAD1D7-3D26-48AC-AFD0-FDE8A1CF52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" name="Line 53">
              <a:extLst>
                <a:ext uri="{FF2B5EF4-FFF2-40B4-BE49-F238E27FC236}">
                  <a16:creationId xmlns:a16="http://schemas.microsoft.com/office/drawing/2014/main" id="{DBD59D2C-E12C-4965-B579-7940A2896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" name="Rectangle 55">
              <a:extLst>
                <a:ext uri="{FF2B5EF4-FFF2-40B4-BE49-F238E27FC236}">
                  <a16:creationId xmlns:a16="http://schemas.microsoft.com/office/drawing/2014/main" id="{D20F65BF-962C-4268-907F-DC8DD7367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3360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" name="Rectangle 56">
              <a:extLst>
                <a:ext uri="{FF2B5EF4-FFF2-40B4-BE49-F238E27FC236}">
                  <a16:creationId xmlns:a16="http://schemas.microsoft.com/office/drawing/2014/main" id="{F4072DAD-3CB9-4ADB-BC20-6E2BDDF36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600"/>
              <a:ext cx="5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字符串</a:t>
              </a:r>
            </a:p>
          </p:txBody>
        </p:sp>
        <p:sp>
          <p:nvSpPr>
            <p:cNvPr id="21" name="Rectangle 58">
              <a:extLst>
                <a:ext uri="{FF2B5EF4-FFF2-40B4-BE49-F238E27FC236}">
                  <a16:creationId xmlns:a16="http://schemas.microsoft.com/office/drawing/2014/main" id="{39710C4B-6E8C-4234-8F17-B6E6CAD8A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600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对象</a:t>
              </a:r>
              <a:r>
                <a:rPr kumimoji="0" lang="en-US" altLang="zh-CN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grpSp>
          <p:nvGrpSpPr>
            <p:cNvPr id="22" name="Group 59">
              <a:extLst>
                <a:ext uri="{FF2B5EF4-FFF2-40B4-BE49-F238E27FC236}">
                  <a16:creationId xmlns:a16="http://schemas.microsoft.com/office/drawing/2014/main" id="{A5C81A63-2D64-417E-AB93-955C8B569B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9" y="2832"/>
              <a:ext cx="768" cy="732"/>
              <a:chOff x="661" y="2400"/>
              <a:chExt cx="768" cy="732"/>
            </a:xfrm>
          </p:grpSpPr>
          <p:sp>
            <p:nvSpPr>
              <p:cNvPr id="40" name="Rectangle 60">
                <a:extLst>
                  <a:ext uri="{FF2B5EF4-FFF2-40B4-BE49-F238E27FC236}">
                    <a16:creationId xmlns:a16="http://schemas.microsoft.com/office/drawing/2014/main" id="{C9022B5B-BF39-4478-A226-83D6892F5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1" name="Line 61">
                <a:extLst>
                  <a:ext uri="{FF2B5EF4-FFF2-40B4-BE49-F238E27FC236}">
                    <a16:creationId xmlns:a16="http://schemas.microsoft.com/office/drawing/2014/main" id="{BBB1C0AB-6C33-4ECE-B34B-C8892B2646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2" name="Line 62">
                <a:extLst>
                  <a:ext uri="{FF2B5EF4-FFF2-40B4-BE49-F238E27FC236}">
                    <a16:creationId xmlns:a16="http://schemas.microsoft.com/office/drawing/2014/main" id="{DE0E5607-453A-45A3-91CD-97753B342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D71A5D7F-E32A-4337-B695-C8270D1E0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i</a:t>
                </a:r>
              </a:p>
            </p:txBody>
          </p:sp>
          <p:sp>
            <p:nvSpPr>
              <p:cNvPr id="44" name="Rectangle 64">
                <a:extLst>
                  <a:ext uri="{FF2B5EF4-FFF2-40B4-BE49-F238E27FC236}">
                    <a16:creationId xmlns:a16="http://schemas.microsoft.com/office/drawing/2014/main" id="{A7F03464-7D4C-4979-8AF9-66CD410C4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char *p</a:t>
                </a:r>
              </a:p>
            </p:txBody>
          </p:sp>
          <p:sp>
            <p:nvSpPr>
              <p:cNvPr id="45" name="Rectangle 65">
                <a:extLst>
                  <a:ext uri="{FF2B5EF4-FFF2-40B4-BE49-F238E27FC236}">
                    <a16:creationId xmlns:a16="http://schemas.microsoft.com/office/drawing/2014/main" id="{EA5A8E40-6DBC-44A0-9D9A-49D45619B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j</a:t>
                </a:r>
              </a:p>
            </p:txBody>
          </p:sp>
        </p:grpSp>
        <p:sp>
          <p:nvSpPr>
            <p:cNvPr id="23" name="Rectangle 67">
              <a:extLst>
                <a:ext uri="{FF2B5EF4-FFF2-40B4-BE49-F238E27FC236}">
                  <a16:creationId xmlns:a16="http://schemas.microsoft.com/office/drawing/2014/main" id="{4FCB22BC-FBC7-4166-84D0-1516CCDCE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600"/>
              <a:ext cx="81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对象</a:t>
              </a:r>
              <a:r>
                <a:rPr kumimoji="0" lang="en-US" altLang="zh-CN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ACFF7262-06D1-4897-A24B-3DB6B9711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3" y="2832"/>
              <a:ext cx="768" cy="732"/>
              <a:chOff x="661" y="2400"/>
              <a:chExt cx="768" cy="732"/>
            </a:xfrm>
          </p:grpSpPr>
          <p:sp>
            <p:nvSpPr>
              <p:cNvPr id="34" name="Rectangle 69">
                <a:extLst>
                  <a:ext uri="{FF2B5EF4-FFF2-40B4-BE49-F238E27FC236}">
                    <a16:creationId xmlns:a16="http://schemas.microsoft.com/office/drawing/2014/main" id="{05182D93-B249-43E0-9A8D-D341CDE78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" y="2400"/>
                <a:ext cx="726" cy="72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7C3D84DC-20DD-4AEE-A2B3-E477CCEB8A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88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36" name="Line 71">
                <a:extLst>
                  <a:ext uri="{FF2B5EF4-FFF2-40B4-BE49-F238E27FC236}">
                    <a16:creationId xmlns:a16="http://schemas.microsoft.com/office/drawing/2014/main" id="{E8272A95-CAFB-4D75-8A3C-9B6888EDF4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" y="2640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37" name="Rectangle 72">
                <a:extLst>
                  <a:ext uri="{FF2B5EF4-FFF2-40B4-BE49-F238E27FC236}">
                    <a16:creationId xmlns:a16="http://schemas.microsoft.com/office/drawing/2014/main" id="{AE727C86-E027-4CBC-BEA2-FCFAAAFD4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" y="2400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i</a:t>
                </a:r>
              </a:p>
            </p:txBody>
          </p:sp>
          <p:sp>
            <p:nvSpPr>
              <p:cNvPr id="38" name="Rectangle 73">
                <a:extLst>
                  <a:ext uri="{FF2B5EF4-FFF2-40B4-BE49-F238E27FC236}">
                    <a16:creationId xmlns:a16="http://schemas.microsoft.com/office/drawing/2014/main" id="{44379149-9520-4409-BCD7-62861BDA2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640"/>
                <a:ext cx="681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char *p</a:t>
                </a:r>
              </a:p>
            </p:txBody>
          </p:sp>
          <p:sp>
            <p:nvSpPr>
              <p:cNvPr id="39" name="Rectangle 74">
                <a:extLst>
                  <a:ext uri="{FF2B5EF4-FFF2-40B4-BE49-F238E27FC236}">
                    <a16:creationId xmlns:a16="http://schemas.microsoft.com/office/drawing/2014/main" id="{63C38499-4364-4AD1-9881-CB94B53ACE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6" y="2892"/>
                <a:ext cx="500" cy="2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kumimoji="0" lang="en-US" altLang="zh-CN" sz="180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int j</a:t>
                </a:r>
              </a:p>
            </p:txBody>
          </p:sp>
        </p:grpSp>
        <p:sp>
          <p:nvSpPr>
            <p:cNvPr id="25" name="Line 76">
              <a:extLst>
                <a:ext uri="{FF2B5EF4-FFF2-40B4-BE49-F238E27FC236}">
                  <a16:creationId xmlns:a16="http://schemas.microsoft.com/office/drawing/2014/main" id="{D1DF1DCF-D323-4959-BD3C-387D8A2D04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6" name="Line 77">
              <a:extLst>
                <a:ext uri="{FF2B5EF4-FFF2-40B4-BE49-F238E27FC236}">
                  <a16:creationId xmlns:a16="http://schemas.microsoft.com/office/drawing/2014/main" id="{5D5A18C3-1A55-4073-8110-30C2AFFFA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33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7" name="Rectangle 79">
              <a:extLst>
                <a:ext uri="{FF2B5EF4-FFF2-40B4-BE49-F238E27FC236}">
                  <a16:creationId xmlns:a16="http://schemas.microsoft.com/office/drawing/2014/main" id="{E9A79236-FDCC-42DD-B84D-A3F28B5FD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360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8" name="Rectangle 80">
              <a:extLst>
                <a:ext uri="{FF2B5EF4-FFF2-40B4-BE49-F238E27FC236}">
                  <a16:creationId xmlns:a16="http://schemas.microsoft.com/office/drawing/2014/main" id="{99DEE244-83EA-4D95-B877-4A73A474A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600"/>
              <a:ext cx="576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FontTx/>
                <a:buNone/>
              </a:pPr>
              <a:r>
                <a:rPr kumimoji="0" lang="zh-CN" altLang="en-US" sz="1800">
                  <a:latin typeface="华文新魏" panose="02010800040101010101" pitchFamily="2" charset="-122"/>
                  <a:ea typeface="华文新魏" panose="02010800040101010101" pitchFamily="2" charset="-122"/>
                </a:rPr>
                <a:t>字符串</a:t>
              </a:r>
            </a:p>
          </p:txBody>
        </p:sp>
        <p:sp>
          <p:nvSpPr>
            <p:cNvPr id="29" name="Text Box 81">
              <a:extLst>
                <a:ext uri="{FF2B5EF4-FFF2-40B4-BE49-F238E27FC236}">
                  <a16:creationId xmlns:a16="http://schemas.microsoft.com/office/drawing/2014/main" id="{12A71605-8D53-4B19-9FCE-61DCACD08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7" y="2768"/>
              <a:ext cx="901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浅拷贝赋值</a:t>
              </a:r>
            </a:p>
            <a:p>
              <a:pPr algn="just" eaLnBrk="1" hangingPunct="1">
                <a:lnSpc>
                  <a:spcPct val="7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b=a</a:t>
              </a:r>
              <a:r>
                <a:rPr lang="zh-CN" altLang="en-US" sz="20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，</a:t>
              </a:r>
              <a:r>
                <a:rPr lang="zh-CN" altLang="en-US" sz="180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泄漏</a:t>
              </a:r>
            </a:p>
          </p:txBody>
        </p:sp>
        <p:sp>
          <p:nvSpPr>
            <p:cNvPr id="30" name="AutoShape 86">
              <a:extLst>
                <a:ext uri="{FF2B5EF4-FFF2-40B4-BE49-F238E27FC236}">
                  <a16:creationId xmlns:a16="http://schemas.microsoft.com/office/drawing/2014/main" id="{963A3451-F53D-4BB8-A3A6-8BC0114F4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3110"/>
              <a:ext cx="720" cy="648"/>
            </a:xfrm>
            <a:prstGeom prst="wedgeEllipseCallout">
              <a:avLst>
                <a:gd name="adj1" fmla="val 47917"/>
                <a:gd name="adj2" fmla="val 72222"/>
              </a:avLst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05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</a:pPr>
              <a:endParaRPr lang="zh-CN" altLang="zh-CN" sz="240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1" name="Line 89">
              <a:extLst>
                <a:ext uri="{FF2B5EF4-FFF2-40B4-BE49-F238E27FC236}">
                  <a16:creationId xmlns:a16="http://schemas.microsoft.com/office/drawing/2014/main" id="{CD68F958-CC3B-4907-BD5A-F9398C216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216"/>
              <a:ext cx="124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2" name="Line 91">
              <a:extLst>
                <a:ext uri="{FF2B5EF4-FFF2-40B4-BE49-F238E27FC236}">
                  <a16:creationId xmlns:a16="http://schemas.microsoft.com/office/drawing/2014/main" id="{86E27F54-A860-42B2-985F-BE3939468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216"/>
              <a:ext cx="0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3" name="Line 92">
              <a:extLst>
                <a:ext uri="{FF2B5EF4-FFF2-40B4-BE49-F238E27FC236}">
                  <a16:creationId xmlns:a16="http://schemas.microsoft.com/office/drawing/2014/main" id="{99FF23DE-B5AD-493D-8A54-2B8862EAF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093"/>
              <a:ext cx="192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2385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25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908720"/>
            <a:ext cx="8856984" cy="590465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string.h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STRING{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char *s; 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virtual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char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[ ]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(int x) { return s[x];  } //[]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重载要返回非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引用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STRING (const char*c)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strcpy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(s=new char[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strlen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(c)+1],  c) ;  }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STRING (const STRING &amp;c)  //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拷贝构造函数 </a:t>
            </a:r>
          </a:p>
          <a:p>
            <a:pPr algn="just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strcpy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(s=new char[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strlen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c.s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+1],  </a:t>
            </a:r>
            <a:r>
              <a:rPr lang="en-US" altLang="zh-CN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c.s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 }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STRING operator+(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STRING&amp;)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不改参数</a:t>
            </a:r>
          </a:p>
          <a:p>
            <a:pPr algn="just">
              <a:lnSpc>
                <a:spcPct val="120000"/>
              </a:lnSpc>
            </a:pP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STRING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(const STRING &amp;); 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//&lt;&lt;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必须用全局函数重载，声明为友元是为了方便访问私有成员</a:t>
            </a:r>
            <a:endParaRPr lang="en-US" altLang="zh-CN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friend ostream&amp; operator&lt;&lt;(ostream &amp;os, const STRING &amp;s);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STRING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+=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(const STRING&amp;s)   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{return 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*this=*</a:t>
            </a:r>
            <a:r>
              <a:rPr lang="en-US" altLang="zh-CN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this+s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} 	//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调用重载的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operator+,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~STRING ( ) { if (s)   { delete [ ]s;  s=0;  }}</a:t>
            </a:r>
          </a:p>
          <a:p>
            <a:pPr algn="just">
              <a:lnSpc>
                <a:spcPct val="120000"/>
              </a:lnSpc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 s1(“S1”),   s2=“S2”,  s3(“S3”);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52FEF2-4B9C-480D-869F-C46038397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赋值与调用</a:t>
            </a:r>
          </a:p>
        </p:txBody>
      </p:sp>
    </p:spTree>
    <p:extLst>
      <p:ext uri="{BB962C8B-B14F-4D97-AF65-F5344CB8AC3E}">
        <p14:creationId xmlns:p14="http://schemas.microsoft.com/office/powerpoint/2010/main" val="2808182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26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953344"/>
            <a:ext cx="8856984" cy="590465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 STRING::operator+(const STRING&amp; c)const{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char   *t=new char[strlen (s)+strlen (c.s) +1];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STRING  r(strcat (strcpy (t, s),  c.s));   //strcpy、strcat返回t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delete [ ]t;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r;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STRING &amp; STRING::operator= (const STRING &amp; rhs){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char *t = new char[strlen(rhs.s) + 1];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strcpy(t,rhs.s);</a:t>
            </a:r>
            <a:endParaRPr lang="en-US" altLang="zh-CN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delete[] this-&gt;s; //一定要在char *t指向的内存分配成功后</a:t>
            </a:r>
            <a:r>
              <a:rPr lang="zh-CN" altLang="en-US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再</a:t>
            </a: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delete[] this-&gt;s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this-&gt;s = t;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return *this;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ostream&amp; operator&lt;&lt;(ostream &amp;os, const STRING &amp;s){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os &lt;&lt; s.s;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return os;</a:t>
            </a:r>
            <a:b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en-US" altLang="zh-CN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/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 (void){</a:t>
            </a:r>
          </a:p>
          <a:p>
            <a:pPr algn="just"/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s1=s1+s2; </a:t>
            </a:r>
          </a:p>
          <a:p>
            <a:pPr algn="just"/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s1+=s3; </a:t>
            </a:r>
          </a:p>
          <a:p>
            <a:pPr algn="just"/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s3[0]='T'; 	 //</a:t>
            </a:r>
            <a:r>
              <a:rPr lang="zh-CN" altLang="en-US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char &amp;operator[ ] (int x)   </a:t>
            </a:r>
          </a:p>
          <a:p>
            <a:pPr algn="just"/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} </a:t>
            </a:r>
          </a:p>
          <a:p>
            <a:pPr>
              <a:lnSpc>
                <a:spcPct val="110000"/>
              </a:lnSpc>
            </a:pPr>
            <a:endParaRPr lang="zh-CN" altLang="zh-CN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52FEF2-4B9C-480D-869F-C46038397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88913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赋值与调用</a:t>
            </a:r>
          </a:p>
        </p:txBody>
      </p:sp>
    </p:spTree>
    <p:extLst>
      <p:ext uri="{BB962C8B-B14F-4D97-AF65-F5344CB8AC3E}">
        <p14:creationId xmlns:p14="http://schemas.microsoft.com/office/powerpoint/2010/main" val="1554131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94BAF5-DA56-48C6-8887-74DEC97E99CD}"/>
              </a:ext>
            </a:extLst>
          </p:cNvPr>
          <p:cNvSpPr txBox="1"/>
          <p:nvPr/>
        </p:nvSpPr>
        <p:spPr>
          <a:xfrm>
            <a:off x="744522" y="2406559"/>
            <a:ext cx="961588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）应定义“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T(const T &amp;)”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形式的深拷贝构造函数；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）应定义“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T(T &amp;&amp;)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noexcept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形式的移动构造函数；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）应定义“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T &amp;operator=(const T &amp;)”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形式的深拷贝赋值运算符；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）应定义“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T &amp;operator=(T &amp;&amp;) 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noexcept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形式的移动赋值运算符；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）应定义“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~T( )”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形式的虚析构函数；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）在定义引用“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 &amp;p=*new T( )”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后，要用“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&amp;p”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删除对象；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）在定义指针“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T *p=new T( )”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后，要用“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p”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删除对象；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对于形如“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 a; T&amp;&amp;f( );”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的定义，不要使用“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 &amp;&amp;b=f( );”</a:t>
            </a:r>
            <a:r>
              <a:rPr lang="zh-CN" altLang="en-US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之类的声明和“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a=f( );”</a:t>
            </a: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）不要随便使用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exit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abort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退出程序。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）最好使用异常处理机制。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( 11)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p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[ ]p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18E786-82CA-4DCF-BFE0-202FD676294D}"/>
              </a:ext>
            </a:extLst>
          </p:cNvPr>
          <p:cNvSpPr txBox="1"/>
          <p:nvPr/>
        </p:nvSpPr>
        <p:spPr>
          <a:xfrm>
            <a:off x="912303" y="1863957"/>
            <a:ext cx="6153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对于类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，防止内存泄露要注意以下几点：</a:t>
            </a:r>
          </a:p>
        </p:txBody>
      </p:sp>
    </p:spTree>
    <p:extLst>
      <p:ext uri="{BB962C8B-B14F-4D97-AF65-F5344CB8AC3E}">
        <p14:creationId xmlns:p14="http://schemas.microsoft.com/office/powerpoint/2010/main" val="3542014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28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09" y="542584"/>
            <a:ext cx="11620982" cy="6250710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 {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private: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size;  int *p;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A():size(1),p(new int[size]){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"Default Constructor, size = " &lt;&lt; size &lt;&lt;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A(int s):size(s &gt; 0?s:1),p(new int[size]){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Constructor,size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" &lt;&lt; size &lt;&lt;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virtual ~A() {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Deconstructor,size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" &lt;&lt; size &lt;&lt;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 if (p){delete[] p; p = 0;size = 0;}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get_size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() { return size; };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A(const A &amp;old):size(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old.size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),p(new int[size]) { 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拷贝构造</a:t>
            </a:r>
          </a:p>
          <a:p>
            <a:pPr>
              <a:lnSpc>
                <a:spcPct val="110000"/>
              </a:lnSpc>
            </a:pP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for (int i = 0; i &lt; size; i++) {p[i] =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old.p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[i];}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"Copy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constructor,size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" &lt;&lt; size &lt;&lt;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A(A &amp;&amp;old):size(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old.size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),p(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old.p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) { 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移动构造</a:t>
            </a:r>
          </a:p>
          <a:p>
            <a:pPr>
              <a:lnSpc>
                <a:spcPct val="110000"/>
              </a:lnSpc>
            </a:pP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old.p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0;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"Move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constructor,size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" &lt;&lt; size &lt;&lt;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&amp;operator=(A &amp;&amp;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rhs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){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if(this == &amp;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rhs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) return *this;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int *t = this-&gt;p; this-&gt;p =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rhs.p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  this-&gt;size =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rhs.size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rhs.p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0; 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rhs.size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if(t) delete t;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"Move =,size = " &lt;&lt; size &lt;&lt;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  <a:endParaRPr lang="zh-CN" altLang="zh-CN" sz="16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52FEF2-4B9C-480D-869F-C46038397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2987" y="64706"/>
            <a:ext cx="11250593" cy="618200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对于形如“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 a; T&amp;&amp;f( );”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的定义，不要使用“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 &amp;&amp;b=f( );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和“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a=f( );”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之类的声明</a:t>
            </a:r>
          </a:p>
        </p:txBody>
      </p:sp>
    </p:spTree>
    <p:extLst>
      <p:ext uri="{BB962C8B-B14F-4D97-AF65-F5344CB8AC3E}">
        <p14:creationId xmlns:p14="http://schemas.microsoft.com/office/powerpoint/2010/main" val="3482993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29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09" y="542584"/>
            <a:ext cx="11620982" cy="6250710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返回右值引用的函数要非常小心，特别是引用了即将出栈的临时对象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A&amp;&amp; f() { return A(100); 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A&amp;&amp; g() { return A(200); }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main() {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//    A &amp;&amp; rr1 = f();  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右值引用引用了一个已经出栈的对象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//   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rr1.get_size() &lt;&lt;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  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会输出不确定值，因为局部对象出栈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//    A &amp;&amp; rr2 = g();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//   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&lt;&lt; rr2.get_size() &lt;&lt; </a:t>
            </a:r>
            <a:r>
              <a:rPr lang="en-US" altLang="zh-CN" sz="1600" b="1" kern="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endl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;	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会输出不确定值，因为局部对象出栈</a:t>
            </a:r>
          </a:p>
          <a:p>
            <a:pPr>
              <a:lnSpc>
                <a:spcPct val="110000"/>
              </a:lnSpc>
            </a:pPr>
            <a:endParaRPr lang="zh-CN" altLang="en-US" sz="16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 c = A(100);	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C++11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下，调用移动构造；但是在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C++17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下，被编译器优化为调用构造函数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A(int), 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等价于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 c(100)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>
              <a:lnSpc>
                <a:spcPct val="110000"/>
              </a:lnSpc>
            </a:pP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 d = a;	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调用拷贝构造</a:t>
            </a:r>
          </a:p>
          <a:p>
            <a:pPr>
              <a:lnSpc>
                <a:spcPct val="110000"/>
              </a:lnSpc>
            </a:pPr>
            <a:endParaRPr lang="zh-CN" altLang="en-US" sz="16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//f()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返回右值引用，然后用该右值引用引用的对象去构造对象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 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应该调用移动构造，但是该右值引用引用的对象已经在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f()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返回后出栈，因此出错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//    A b = f();</a:t>
            </a:r>
          </a:p>
          <a:p>
            <a:pPr>
              <a:lnSpc>
                <a:spcPct val="110000"/>
              </a:lnSpc>
            </a:pPr>
            <a:endParaRPr lang="en-US" altLang="zh-CN" sz="16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//A &amp;r = f();  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编译错误，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f()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返回的右值</a:t>
            </a:r>
          </a:p>
          <a:p>
            <a:pPr>
              <a:lnSpc>
                <a:spcPct val="110000"/>
              </a:lnSpc>
            </a:pPr>
            <a:endParaRPr lang="zh-CN" altLang="en-US" sz="16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 b = f();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存在同样的问题： 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f()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返回右值引用，然后将该右值引用引用的对象移动赋值给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应该调用移动赋值，但是但是该右值引用引用的对象已经在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f()</a:t>
            </a: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返回后出栈，因此出错</a:t>
            </a:r>
          </a:p>
          <a:p>
            <a:pPr>
              <a:lnSpc>
                <a:spcPct val="110000"/>
              </a:lnSpc>
            </a:pPr>
            <a:r>
              <a:rPr lang="zh-CN" altLang="en-US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a = f(); return 0;</a:t>
            </a:r>
          </a:p>
          <a:p>
            <a:pPr>
              <a:lnSpc>
                <a:spcPct val="110000"/>
              </a:lnSpc>
            </a:pPr>
            <a:r>
              <a:rPr lang="en-US" altLang="zh-CN" sz="1600" b="1" kern="0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52FEF2-4B9C-480D-869F-C46038397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2987" y="64706"/>
            <a:ext cx="11250593" cy="618200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对于形如“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 a; T&amp;&amp;f( );”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的定义，不要使用“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T &amp;&amp;b=f( );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和“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a=f( );”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之类的声明</a:t>
            </a:r>
          </a:p>
        </p:txBody>
      </p:sp>
    </p:spTree>
    <p:extLst>
      <p:ext uri="{BB962C8B-B14F-4D97-AF65-F5344CB8AC3E}">
        <p14:creationId xmlns:p14="http://schemas.microsoft.com/office/powerpoint/2010/main" val="382550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843C32F-11BD-4810-9072-BCC21A657503}"/>
              </a:ext>
            </a:extLst>
          </p:cNvPr>
          <p:cNvSpPr txBox="1">
            <a:spLocks noChangeArrowheads="1"/>
          </p:cNvSpPr>
          <p:nvPr/>
        </p:nvSpPr>
        <p:spPr>
          <a:xfrm>
            <a:off x="979414" y="2193724"/>
            <a:ext cx="10694722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#include &lt;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stdio.h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main(int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argc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char *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argv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 ])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    int x=0;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++x;            //++x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的结果为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左值（可出现在等号左边）</a:t>
            </a:r>
            <a:endParaRPr lang="en-US" altLang="zh-CN" sz="24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++  ++x;	  //++x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仍为左值，故可连续运算（作为第二个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的操作数），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x=3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--x=10;	  //--x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仍为左值，故可再次赋值，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x=10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(x=5)=12;	  //x=5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仍为左值，故可再次赋值，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x=12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(x+=5)=7;	  //x+=5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仍为左值，故可再次赋值，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x=7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printf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("%d %d", x, x++); //( )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可看作任意目运算符</a:t>
            </a:r>
          </a:p>
          <a:p>
            <a:pPr>
              <a:buFontTx/>
              <a:buNone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}//(x--)++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是错的：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x--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的结果为右值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要求一个左值</a:t>
            </a:r>
            <a:endParaRPr lang="en-US" altLang="zh-CN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46265B-0B94-46CE-8EDB-1C80A014629D}"/>
              </a:ext>
            </a:extLst>
          </p:cNvPr>
          <p:cNvSpPr txBox="1"/>
          <p:nvPr/>
        </p:nvSpPr>
        <p:spPr>
          <a:xfrm>
            <a:off x="838200" y="1649636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【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11.1】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传统左值运算符的用法</a:t>
            </a:r>
          </a:p>
        </p:txBody>
      </p:sp>
    </p:spTree>
    <p:extLst>
      <p:ext uri="{BB962C8B-B14F-4D97-AF65-F5344CB8AC3E}">
        <p14:creationId xmlns:p14="http://schemas.microsoft.com/office/powerpoint/2010/main" val="2913644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11.4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强制类型转换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394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是强类型的语言，运算时要求类型相容或匹配。隐含参数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匹配调用当前函数的对象，若用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volatile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说明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指向的对象，则匹配的是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volatile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如定义了合适的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类型转换函数重载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，就可以完成操作数的类型转换；如定义了合适的构造函数，就可以构造符合类型要求的对象，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构造函数也可以起到类型转换的作用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对象与不同类型的数据进行运算，可能出现在双目运算符的左边和右边，为此，可能需要定义多种运算符重载函数。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定义几种运算符重载函数是可能的，即限定操作数的类型为少数几种乃至一种。如果运算时对象类型不符合操作数的类型，则可以通过类型转换函数转换对象类型，或者通过构造函数构造出符合类型要求的对象。</a:t>
            </a:r>
          </a:p>
        </p:txBody>
      </p:sp>
    </p:spTree>
    <p:extLst>
      <p:ext uri="{BB962C8B-B14F-4D97-AF65-F5344CB8AC3E}">
        <p14:creationId xmlns:p14="http://schemas.microsoft.com/office/powerpoint/2010/main" val="3152185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E53382-D4BD-4655-BA53-8B4F99B8D4B8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668462"/>
            <a:ext cx="10261060" cy="48244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Tx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定义“复数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复数”、“复数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实数”、“复数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整数”、 “复数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复数”、“复数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实数”、“复数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整数”几种运算（还有复数同实数乘除运算等等，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实在太多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）：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COMPLEX{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double r, v;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public: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COMPLEX(double r1, double v1);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operator+(const COMPLEX &amp;c)const;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operator+(double d)const;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operator+(int d)const;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operator-(const COMPLEX &amp;c)const;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operator-(double d)const;</a:t>
            </a:r>
          </a:p>
          <a:p>
            <a:pPr lvl="2">
              <a:buFontTx/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operator-(int d)const;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EA0412-2F80-4716-86D8-1B140284D5D6}"/>
              </a:ext>
            </a:extLst>
          </p:cNvPr>
          <p:cNvSpPr/>
          <p:nvPr/>
        </p:nvSpPr>
        <p:spPr>
          <a:xfrm>
            <a:off x="3690026" y="5897089"/>
            <a:ext cx="6096000" cy="822597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ct val="110000"/>
              </a:lnSpc>
            </a:pP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如果为了满足交换律，还得定义更多版本的重载函数</a:t>
            </a:r>
            <a:endParaRPr lang="en-US" altLang="zh-CN" sz="2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983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20FAFFA-FAEC-49FF-8330-398FCAEC6064}"/>
              </a:ext>
            </a:extLst>
          </p:cNvPr>
          <p:cNvSpPr txBox="1">
            <a:spLocks noChangeArrowheads="1"/>
          </p:cNvSpPr>
          <p:nvPr/>
        </p:nvSpPr>
        <p:spPr>
          <a:xfrm>
            <a:off x="912929" y="1690688"/>
            <a:ext cx="82073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单参数的构造函数具备类型转换作用，必要时能自动将参数类型的值转换为要构造的类型。以下通过定义单参数构造函数简化重载（同时注意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会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自动将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转为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double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COMPLEX{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double r, v;</a:t>
            </a:r>
          </a:p>
          <a:p>
            <a:pPr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public: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COMPLEX(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double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r1);</a:t>
            </a:r>
          </a:p>
          <a:p>
            <a:pPr lvl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COMPLEX(double  r1, double v1){ r=r1; v=v1; }               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调用单</a:t>
            </a: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COMPLEX operator+(const COMPLEX &amp;c)const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         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参数构</a:t>
            </a: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COMPLEX operator-(const COMPLEX &amp;c)const;           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造函数</a:t>
            </a: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};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COMPLEX m(3)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m+2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转换为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m+2.0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转换为</a:t>
            </a:r>
            <a:r>
              <a:rPr lang="en-US" altLang="zh-CN" sz="20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en-US" altLang="zh-CN" sz="2000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COMPLEX</a:t>
            </a:r>
            <a:r>
              <a:rPr lang="en-US" altLang="zh-CN" sz="2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(2.0)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48043E01-010E-4FCF-87C5-30606AE5491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969366" y="4211638"/>
            <a:ext cx="0" cy="143986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4">
            <a:extLst>
              <a:ext uri="{FF2B5EF4-FFF2-40B4-BE49-F238E27FC236}">
                <a16:creationId xmlns:a16="http://schemas.microsoft.com/office/drawing/2014/main" id="{6E62A8A4-4080-4365-BFA9-00DDF756A44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800716" y="4211638"/>
            <a:ext cx="31686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6">
            <a:extLst>
              <a:ext uri="{FF2B5EF4-FFF2-40B4-BE49-F238E27FC236}">
                <a16:creationId xmlns:a16="http://schemas.microsoft.com/office/drawing/2014/main" id="{808910F7-31C7-40FC-B323-5981A710614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222636" y="4211639"/>
            <a:ext cx="2952865" cy="146914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11">
            <a:extLst>
              <a:ext uri="{FF2B5EF4-FFF2-40B4-BE49-F238E27FC236}">
                <a16:creationId xmlns:a16="http://schemas.microsoft.com/office/drawing/2014/main" id="{61E3CCCF-5A2D-4F76-8EF0-B63BD8DA099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21124" y="2843213"/>
            <a:ext cx="1440180" cy="290940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6">
            <a:extLst>
              <a:ext uri="{FF2B5EF4-FFF2-40B4-BE49-F238E27FC236}">
                <a16:creationId xmlns:a16="http://schemas.microsoft.com/office/drawing/2014/main" id="{8771CFEB-4386-49D6-BE52-714CE95A545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513063" y="4826644"/>
            <a:ext cx="2376364" cy="1070929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3012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33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115" y="764704"/>
            <a:ext cx="10972800" cy="6093296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A{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 i;  	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A (int v)    { i=v;  }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 style casting: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double d; int i = (int) d;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C++ style casting: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double d; int i = int(d);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重载类型强制转换函数：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operator </a:t>
            </a:r>
            <a:r>
              <a:rPr lang="en-US" altLang="zh-CN" sz="2000" b="1" dirty="0" err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targetType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，不需要定义返回类型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//( )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只能用普通成员函数重载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virtual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operator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  )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return  i;  } 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类型转换返回右值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(int)</a:t>
            </a:r>
            <a:endParaRPr lang="zh-CN" altLang="en-US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}a (5); 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struct B{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 i,  j;  	B (int x,  int y)    { i=x;  j=y;  }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operator  int(  )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return 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i+j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 } 	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类型转换返回右值</a:t>
            </a:r>
          </a:p>
          <a:p>
            <a:pPr>
              <a:lnSpc>
                <a:spcPct val="105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  A(  )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{ return A (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i+j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  }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类型转换返回右值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}b (7,  9),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 (a,  b)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 //a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强制转换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强制转换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，再调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的构造函数</a:t>
            </a: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void  main (void)   {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int  i=1+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int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(a);  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强制转换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A::operator int 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转换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a, i=6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i=b+3; 	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自动转换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B::operator int 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转换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b, i=19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i=a=b; 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调用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1:B::operator A ( 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：调用默认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A::operator int ( ), i=16</a:t>
            </a:r>
          </a:p>
          <a:p>
            <a:pPr>
              <a:lnSpc>
                <a:spcPct val="105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</a:t>
            </a:r>
            <a:endParaRPr lang="zh-CN" altLang="zh-CN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1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endParaRPr lang="zh-CN" altLang="zh-CN" sz="2000" b="1" kern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752FEF2-4B9C-480D-869F-C460383971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44624"/>
            <a:ext cx="7772400" cy="838200"/>
          </a:xfrm>
        </p:spPr>
        <p:txBody>
          <a:bodyPr/>
          <a:lstStyle/>
          <a:p>
            <a:pPr algn="l"/>
            <a:r>
              <a:rPr lang="zh-CN" altLang="en-US" sz="36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强制类型转换运算符重载</a:t>
            </a:r>
          </a:p>
        </p:txBody>
      </p:sp>
    </p:spTree>
    <p:extLst>
      <p:ext uri="{BB962C8B-B14F-4D97-AF65-F5344CB8AC3E}">
        <p14:creationId xmlns:p14="http://schemas.microsoft.com/office/powerpoint/2010/main" val="3179577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16" y="1446246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11.4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强制类型转换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281567" y="2030591"/>
            <a:ext cx="11226254" cy="3093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单参数的构造函数相当于类型转换函数，单参数的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T::T(const A) T::T(A&amp;&amp;) 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T::T(const A&amp;)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等相当于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类到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类的强制转换函数。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也可以用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定义强制类型转换函数。由于转换后的类型就是函数的返回类型，所以强制类型转换函数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不需要定义返回类型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不应该同时定义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T::operator A( )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A::A (const T&amp;)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，否则容易出现二义性错误。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按照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约定，类型转换的结果通常为右值，故最好不要将类型转换函数的返回值定义为左值，也不应该修改当前被转换的对象 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参数表后用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说明</a:t>
            </a:r>
            <a:r>
              <a:rPr lang="en-US" altLang="zh-CN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this)</a:t>
            </a:r>
            <a:r>
              <a:rPr lang="zh-CN" altLang="en-US" sz="2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转换的目标类型只要是能作为函数的返回类型即可。函数不能返回数组和函数。因此</a:t>
            </a:r>
            <a:r>
              <a:rPr lang="en-US" altLang="zh-CN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2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规定转换的类型表达式不能是数组和函数，但可以是指向数组和函数的指针</a:t>
            </a:r>
            <a:endParaRPr lang="en-US" altLang="zh-CN" sz="22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424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11.5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</a:t>
            </a: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Wingdings" panose="05000000000000000000" pitchFamily="2" charset="2"/>
              <a:buChar char="u"/>
            </a:pP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863743" cy="3232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运算符函数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定义在头文件</a:t>
            </a:r>
            <a:r>
              <a:rPr lang="en-US" altLang="zh-CN" sz="24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new.h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的参数就是要分配的内存的字节数。其函数原型为：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extern void * operator new(unsigned bytes);  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extern void operator delete(void *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ptr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);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在使用运算符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分配内存时，使用类型表达式而不是值表达式作为实参，编译程序会根据类型表达式计算内存大小并调用上述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函数。例如：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 long[20]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按上述函数原型重载，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可重载为普通函数，也可重载为静态函数成员。</a:t>
            </a:r>
          </a:p>
        </p:txBody>
      </p:sp>
    </p:spTree>
    <p:extLst>
      <p:ext uri="{BB962C8B-B14F-4D97-AF65-F5344CB8AC3E}">
        <p14:creationId xmlns:p14="http://schemas.microsoft.com/office/powerpoint/2010/main" val="33722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A485A4-FDEF-4D0D-A1AC-9EAA4FE93709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259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60351"/>
            <a:ext cx="7772400" cy="587375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运算符重载工作机制</a:t>
            </a:r>
          </a:p>
        </p:txBody>
      </p:sp>
      <p:sp>
        <p:nvSpPr>
          <p:cNvPr id="259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278" y="1206817"/>
            <a:ext cx="10653204" cy="5113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运算符重载就是函数重载，编译器在编译时确定调用哪个运算符重载函数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public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i;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A (int x): i(x) {}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重载双目运算符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，使”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+”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能支持二个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类型对象相加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二个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类型对象相加的语义由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函数负责实现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由于双目运算符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要求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个操作数，因此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也要求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个操作数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的普通成员函数（实例函数）实现，则只需要一个显式参数（因为隐含的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//this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指针指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向了第一个操作数，即出现在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左边的操作数）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operator+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A a) {  return this-&gt;i +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a.i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用全局函数重载双目“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-”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，这时要显式指定二个参数（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a1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为第一个操作数）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operator-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(A a1, A a2) { return a1.i – a2.i;}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690F46-9081-4248-80B3-3692A45116E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260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60351"/>
            <a:ext cx="7772400" cy="587375"/>
          </a:xfrm>
        </p:spPr>
        <p:txBody>
          <a:bodyPr/>
          <a:lstStyle/>
          <a:p>
            <a:pPr eaLnBrk="1" hangingPunct="1"/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运算符重载工作机制</a:t>
            </a:r>
          </a:p>
        </p:txBody>
      </p:sp>
      <p:sp>
        <p:nvSpPr>
          <p:cNvPr id="260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4040" y="908051"/>
            <a:ext cx="7772400" cy="18002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A a1(10), a2(20);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i = a1.i + a2.i; 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j = a1 + a2;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k = a1- a2;</a:t>
            </a:r>
          </a:p>
        </p:txBody>
      </p:sp>
      <p:sp>
        <p:nvSpPr>
          <p:cNvPr id="441348" name="Text Box 4"/>
          <p:cNvSpPr txBox="1">
            <a:spLocks noChangeArrowheads="1"/>
          </p:cNvSpPr>
          <p:nvPr/>
        </p:nvSpPr>
        <p:spPr bwMode="auto">
          <a:xfrm>
            <a:off x="2291556" y="2781301"/>
            <a:ext cx="7548861" cy="1015663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i = a1.i + a2.i;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当编译器检查到这个语句时，会检查二个操作数</a:t>
            </a:r>
          </a:p>
          <a:p>
            <a:pPr algn="l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的类型。检查结果是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+ int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，编译器会调用内置的简单类型的</a:t>
            </a:r>
          </a:p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441349" name="Text Box 5"/>
          <p:cNvSpPr txBox="1">
            <a:spLocks noChangeArrowheads="1"/>
          </p:cNvSpPr>
          <p:nvPr/>
        </p:nvSpPr>
        <p:spPr bwMode="auto">
          <a:xfrm>
            <a:off x="2306612" y="3933826"/>
            <a:ext cx="7533805" cy="13239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i = a1 + a2;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当编译器检查到这个语句时，会检查二个操作数的类型。检查结果是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 + 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，内置的简单类型的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不支持。</a:t>
            </a:r>
          </a:p>
          <a:p>
            <a:pPr algn="l"/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编译器会在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里寻找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operator+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）函数，如果找到，将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j = a1 + a2;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语句编译成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j = a1.operator+(a2)</a:t>
            </a:r>
          </a:p>
        </p:txBody>
      </p:sp>
      <p:sp>
        <p:nvSpPr>
          <p:cNvPr id="441350" name="Text Box 6"/>
          <p:cNvSpPr txBox="1">
            <a:spLocks noChangeArrowheads="1"/>
          </p:cNvSpPr>
          <p:nvPr/>
        </p:nvSpPr>
        <p:spPr bwMode="auto">
          <a:xfrm>
            <a:off x="2306612" y="5445126"/>
            <a:ext cx="7533805" cy="1019175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k = a1 - a2; 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编译器类型检查结果是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 - 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。编译器会在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里寻找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operator-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）函数，如果没找到，将在全局函数里寻找。最后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k = a1 - a2;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语句编译成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k = operator-(a1, a2)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8" grpId="0" animBg="1"/>
      <p:bldP spid="441349" grpId="0" animBg="1"/>
      <p:bldP spid="4413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BBE29E-E315-47C6-B12E-3D62DC91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b="1" dirty="0">
                <a:latin typeface="隶书" panose="02010509060101010101" pitchFamily="49" charset="-122"/>
                <a:ea typeface="隶书" panose="02010509060101010101" pitchFamily="49" charset="-122"/>
              </a:rPr>
              <a:t>11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章 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9B3C59-E86A-42CE-AD4E-B4715CB9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11.1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运算符概述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45B5B1-E0D9-48D9-A8B5-77F96D442EE8}"/>
              </a:ext>
            </a:extLst>
          </p:cNvPr>
          <p:cNvSpPr txBox="1"/>
          <p:nvPr/>
        </p:nvSpPr>
        <p:spPr>
          <a:xfrm>
            <a:off x="369116" y="2413744"/>
            <a:ext cx="10930295" cy="2153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预定义了简单类型的运算符重载，如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3+5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3.2+5.3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分别表示整数和浮点加法。故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规定运算符重载必须针对类的对象（复杂类型），即重载时至少有一个参数代表对象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类型如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 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A&amp;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 A&amp;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volatile A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。（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A*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A[]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不是复杂类型，是简单类型：指针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C++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加运算符进行运算符重载。如果用类的普通成员函数重载运算符，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隐含参数代表第一个操作数对象。</a:t>
            </a:r>
          </a:p>
        </p:txBody>
      </p:sp>
    </p:spTree>
    <p:extLst>
      <p:ext uri="{BB962C8B-B14F-4D97-AF65-F5344CB8AC3E}">
        <p14:creationId xmlns:p14="http://schemas.microsoft.com/office/powerpoint/2010/main" val="129864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758752" y="261635"/>
            <a:ext cx="8382000" cy="5616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chemeClr val="tx1"/>
              </a:buClr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根据能否重载及重载函数的类型，运算符分为：</a:t>
            </a:r>
          </a:p>
          <a:p>
            <a:pPr lvl="1" algn="just">
              <a:lnSpc>
                <a:spcPct val="130000"/>
              </a:lnSpc>
              <a:buSzPct val="80000"/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不能重载的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2400" b="1" dirty="0" err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sizeof</a:t>
            </a:r>
            <a:r>
              <a:rPr lang="en-US" altLang="zh-CN" sz="24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.    .*  ::    ?: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lvl="1" algn="just">
              <a:lnSpc>
                <a:spcPct val="130000"/>
              </a:lnSpc>
              <a:buSzPct val="80000"/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只能重载为类的普通成员函数的：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＝、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–&gt;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 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 )   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[ ] </a:t>
            </a:r>
          </a:p>
          <a:p>
            <a:pPr lvl="1" algn="just">
              <a:lnSpc>
                <a:spcPct val="130000"/>
              </a:lnSpc>
              <a:buSzPct val="80000"/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不能重载为类的普通成员函数的：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new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delete </a:t>
            </a:r>
          </a:p>
          <a:p>
            <a:pPr lvl="1" algn="just">
              <a:lnSpc>
                <a:spcPct val="130000"/>
              </a:lnSpc>
              <a:buSzPct val="80000"/>
              <a:buFont typeface="Wingdings" pitchFamily="2" charset="2"/>
              <a:buChar char="§"/>
            </a:pP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其他运算符：不能重载为类的静态成员函数，但可以重载为类的普通成员函数和全局函数。</a:t>
            </a:r>
          </a:p>
          <a:p>
            <a:pPr algn="just">
              <a:lnSpc>
                <a:spcPct val="130000"/>
              </a:lnSpc>
              <a:buClr>
                <a:schemeClr val="tx1"/>
              </a:buClr>
            </a:pP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Group 33">
            <a:extLst>
              <a:ext uri="{FF2B5EF4-FFF2-40B4-BE49-F238E27FC236}">
                <a16:creationId xmlns:a16="http://schemas.microsoft.com/office/drawing/2014/main" id="{1C148ED2-738E-4F6C-B8FA-EC9E50619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41972"/>
              </p:ext>
            </p:extLst>
          </p:nvPr>
        </p:nvGraphicFramePr>
        <p:xfrm>
          <a:off x="2639616" y="3357979"/>
          <a:ext cx="6910536" cy="2387038"/>
        </p:xfrm>
        <a:graphic>
          <a:graphicData uri="http://schemas.openxmlformats.org/drawingml/2006/table">
            <a:tbl>
              <a:tblPr/>
              <a:tblGrid>
                <a:gridCol w="172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6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类的普通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成员函数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类的静态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成员函数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全局函数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–&gt;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（）、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[]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new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delete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其他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859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7"/>
          <p:cNvSpPr>
            <a:spLocks noChangeArrowheads="1"/>
          </p:cNvSpPr>
          <p:nvPr/>
        </p:nvSpPr>
        <p:spPr bwMode="auto">
          <a:xfrm>
            <a:off x="1758752" y="3316549"/>
            <a:ext cx="8382000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30000"/>
              </a:lnSpc>
              <a:buClr>
                <a:schemeClr val="tx1"/>
              </a:buClr>
            </a:pP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以上规则只是语法上的规定。但是对于具体的运算符，重载时要根据具体运算符的操作语义来权衡。例如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&gt;&gt;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重载时，就不应该用类的普通成员函数来重载。例如若用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类的普通成员函数去重载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&lt;&lt;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，第一个操作数就必须是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类对象（例如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），第二个操作数是输出流对象，就会出现如下奇怪的语法：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&lt;&lt;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cout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30000"/>
              </a:lnSpc>
              <a:buClr>
                <a:schemeClr val="tx1"/>
              </a:buClr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	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又例如，若想实现一个整数（作为第一个操作数）和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类对象相加，这时显然只能用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全局函数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去重载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operator+(int, const A &amp;)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algn="just">
              <a:lnSpc>
                <a:spcPct val="120000"/>
              </a:lnSpc>
            </a:pPr>
            <a:endParaRPr lang="zh-CN" altLang="en-US" sz="2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4" name="Group 33">
            <a:extLst>
              <a:ext uri="{FF2B5EF4-FFF2-40B4-BE49-F238E27FC236}">
                <a16:creationId xmlns:a16="http://schemas.microsoft.com/office/drawing/2014/main" id="{1C148ED2-738E-4F6C-B8FA-EC9E506193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776283"/>
              </p:ext>
            </p:extLst>
          </p:nvPr>
        </p:nvGraphicFramePr>
        <p:xfrm>
          <a:off x="2362200" y="698638"/>
          <a:ext cx="6910536" cy="2387038"/>
        </p:xfrm>
        <a:graphic>
          <a:graphicData uri="http://schemas.openxmlformats.org/drawingml/2006/table">
            <a:tbl>
              <a:tblPr/>
              <a:tblGrid>
                <a:gridCol w="1727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62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76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类的普通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成员函数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类的静态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成员函数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全局函数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6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=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–&gt;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（）、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[]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3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new</a:t>
                      </a: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、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delete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8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其他</a:t>
                      </a: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×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√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934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CBB95-E14E-43D6-B23B-78CC99336EF0}" type="slidenum">
              <a:rPr lang="en-US" altLang="zh-CN" smtClean="0">
                <a:latin typeface="华文新魏" panose="02010800040101010101" pitchFamily="2" charset="-122"/>
                <a:ea typeface="华文新魏" panose="02010800040101010101" pitchFamily="2" charset="-122"/>
              </a:rPr>
              <a:pPr/>
              <a:t>9</a:t>
            </a:fld>
            <a:endParaRPr lang="en-US" altLang="zh-CN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364E13C-7828-4004-AD48-745503E66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7508" y="116632"/>
            <a:ext cx="8856984" cy="6552728"/>
          </a:xfrm>
          <a:prstGeom prst="rect">
            <a:avLst/>
          </a:prstGeom>
          <a:solidFill>
            <a:schemeClr val="accent6">
              <a:lumMod val="75000"/>
              <a:alpha val="44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A;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operator= (int,  A&amp;);     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不能重载为全局函数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A&amp;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operator += (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A&amp;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s, </a:t>
            </a:r>
            <a:r>
              <a:rPr lang="en-US" altLang="zh-CN" sz="2000" b="1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A&amp;r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+=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可以重载为全局函数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endParaRPr lang="zh-CN" altLang="en-US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{ return  s; }  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注意这时参数不能写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 s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，因此时不知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的字节数。而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*r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可以。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operator+(A[6],int);	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不允许，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A[6]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为普通类型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int operator+(A *, int);	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不允许，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A[6]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*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为普通类型</a:t>
            </a:r>
            <a:endParaRPr lang="en-US" altLang="zh-CN" sz="20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class A{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friend int operator=(int,  A&amp;);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不能为全局函数友元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int operator ( ) (A&amp;, int);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不能为静态成员重载函数调用（）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static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int operator+ (A&amp;, int);  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错误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不能为静态成员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friend A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&amp;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operator+=(A&amp;, A&amp;);   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正确，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+=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可以用全局函数重载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A&amp; operator ++( );     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隐含参数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this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代表一个对象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}; 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//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注意重载左值运算符如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=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+=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…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时最好返回非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左值引用，凡是左值参数最好都用引用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const)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，否则改变了运算符的性质</a:t>
            </a:r>
          </a:p>
        </p:txBody>
      </p:sp>
    </p:spTree>
    <p:extLst>
      <p:ext uri="{BB962C8B-B14F-4D97-AF65-F5344CB8AC3E}">
        <p14:creationId xmlns:p14="http://schemas.microsoft.com/office/powerpoint/2010/main" val="197173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3262</TotalTime>
  <Words>6857</Words>
  <Application>Microsoft Office PowerPoint</Application>
  <PresentationFormat>宽屏</PresentationFormat>
  <Paragraphs>502</Paragraphs>
  <Slides>35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微软雅黑</vt:lpstr>
      <vt:lpstr>等线</vt:lpstr>
      <vt:lpstr>等线 Light</vt:lpstr>
      <vt:lpstr>华文新魏</vt:lpstr>
      <vt:lpstr>Wingdings</vt:lpstr>
      <vt:lpstr>Arial</vt:lpstr>
      <vt:lpstr>隶书</vt:lpstr>
      <vt:lpstr>Office 主题​​</vt:lpstr>
      <vt:lpstr>PowerPoint 演示文稿</vt:lpstr>
      <vt:lpstr>第11章  运算符重载</vt:lpstr>
      <vt:lpstr>第11章  运算符重载</vt:lpstr>
      <vt:lpstr>运算符重载工作机制</vt:lpstr>
      <vt:lpstr>运算符重载工作机制</vt:lpstr>
      <vt:lpstr>第11章  运算符重载</vt:lpstr>
      <vt:lpstr>PowerPoint 演示文稿</vt:lpstr>
      <vt:lpstr>PowerPoint 演示文稿</vt:lpstr>
      <vt:lpstr>PowerPoint 演示文稿</vt:lpstr>
      <vt:lpstr>第11章  运算符重载</vt:lpstr>
      <vt:lpstr>第11章  运算符重载</vt:lpstr>
      <vt:lpstr>第11章  运算符重载</vt:lpstr>
      <vt:lpstr>PowerPoint 演示文稿</vt:lpstr>
      <vt:lpstr>第11章  运算符重载</vt:lpstr>
      <vt:lpstr>第11章  运算符重载</vt:lpstr>
      <vt:lpstr>重载++， --</vt:lpstr>
      <vt:lpstr>第11章  运算符重载</vt:lpstr>
      <vt:lpstr>后置++，--重载的语义</vt:lpstr>
      <vt:lpstr>第11章  运算符重载</vt:lpstr>
      <vt:lpstr>重载纯单目和纯双目运算符</vt:lpstr>
      <vt:lpstr>调用运算符函数的二种形式：表达式，函数调用</vt:lpstr>
      <vt:lpstr>重载函数调用操作符（）</vt:lpstr>
      <vt:lpstr>第11章  运算符重载</vt:lpstr>
      <vt:lpstr>第11章  运算符重载</vt:lpstr>
      <vt:lpstr>赋值与调用</vt:lpstr>
      <vt:lpstr>赋值与调用</vt:lpstr>
      <vt:lpstr>第11章  运算符重载</vt:lpstr>
      <vt:lpstr>对于形如“T a; T&amp;&amp;f( );”的定义，不要使用“T &amp;&amp;b=f( );和“a=f( );”之类的声明</vt:lpstr>
      <vt:lpstr>对于形如“T a; T&amp;&amp;f( );”的定义，不要使用“T &amp;&amp;b=f( );和“a=f( );”之类的声明</vt:lpstr>
      <vt:lpstr>第11章  运算符重载</vt:lpstr>
      <vt:lpstr>第11章  运算符重载</vt:lpstr>
      <vt:lpstr>第11章  运算符重载</vt:lpstr>
      <vt:lpstr>强制类型转换运算符重载</vt:lpstr>
      <vt:lpstr>第11章  运算符重载</vt:lpstr>
      <vt:lpstr>第11章  运算符重载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guangzhi ma</dc:creator>
  <cp:lastModifiedBy>希武 辜</cp:lastModifiedBy>
  <cp:revision>476</cp:revision>
  <dcterms:created xsi:type="dcterms:W3CDTF">2020-04-22T10:23:54Z</dcterms:created>
  <dcterms:modified xsi:type="dcterms:W3CDTF">2024-10-17T16:20:40Z</dcterms:modified>
</cp:coreProperties>
</file>