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7" r:id="rId15"/>
    <p:sldId id="286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8" r:id="rId28"/>
    <p:sldId id="285" r:id="rId29"/>
  </p:sldIdLst>
  <p:sldSz cx="12192000" cy="6858000"/>
  <p:notesSz cx="7104063" cy="10234613"/>
  <p:embeddedFontLst>
    <p:embeddedFont>
      <p:font typeface="Tahoma" panose="020B0604030504040204" pitchFamily="34" charset="0"/>
      <p:regular r:id="rId30"/>
      <p:bold r:id="rId31"/>
    </p:embeddedFont>
    <p:embeddedFont>
      <p:font typeface="华文细黑" panose="02010600040101010101" pitchFamily="2" charset="-122"/>
      <p:regular r:id="rId32"/>
    </p:embeddedFont>
    <p:embeddedFont>
      <p:font typeface="微软雅黑" panose="020B0503020204020204" pitchFamily="34" charset="-122"/>
      <p:regular r:id="rId33"/>
      <p:bold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6468831-5CB0-45A2-8422-1F331EAE2B84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7"/>
            <p14:sldId id="28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8"/>
          </p14:sldIdLst>
        </p14:section>
        <p14:section name="无标题节" id="{AAADC361-A5A5-4E67-83FE-7E434120B7F8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0"/>
          <p:cNvGrpSpPr/>
          <p:nvPr/>
        </p:nvGrpSpPr>
        <p:grpSpPr bwMode="auto">
          <a:xfrm>
            <a:off x="4540885" y="1236306"/>
            <a:ext cx="729615" cy="652145"/>
            <a:chOff x="1469675" y="2728606"/>
            <a:chExt cx="2187070" cy="2162788"/>
          </a:xfrm>
        </p:grpSpPr>
        <p:grpSp>
          <p:nvGrpSpPr>
            <p:cNvPr id="718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36" name="等腰三角形 3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34" name="等腰三角形 3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5" name="Copyright Notice"/>
          <p:cNvSpPr/>
          <p:nvPr/>
        </p:nvSpPr>
        <p:spPr bwMode="auto">
          <a:xfrm>
            <a:off x="5549240" y="1327111"/>
            <a:ext cx="285768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编写简单的程序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585118" y="2108161"/>
            <a:ext cx="3165464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2.2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从控制台读取输入</a:t>
            </a:r>
            <a:endParaRPr lang="en-US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Copyright Notice"/>
          <p:cNvSpPr/>
          <p:nvPr/>
        </p:nvSpPr>
        <p:spPr bwMode="auto">
          <a:xfrm>
            <a:off x="5593439" y="2889211"/>
            <a:ext cx="347324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2.3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标识符，变量，常量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630572" y="3670261"/>
            <a:ext cx="3781017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2.4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赋值语句和赋值表达式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73710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基本程序设计</a:t>
            </a:r>
          </a:p>
        </p:txBody>
      </p:sp>
      <p:sp>
        <p:nvSpPr>
          <p:cNvPr id="11" name="Copyright Notice"/>
          <p:cNvSpPr/>
          <p:nvPr/>
        </p:nvSpPr>
        <p:spPr bwMode="auto">
          <a:xfrm>
            <a:off x="5633112" y="4451311"/>
            <a:ext cx="4337365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2.5 JAVA 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</a:p>
        </p:txBody>
      </p:sp>
      <p:grpSp>
        <p:nvGrpSpPr>
          <p:cNvPr id="12" name="组合 10"/>
          <p:cNvGrpSpPr/>
          <p:nvPr/>
        </p:nvGrpSpPr>
        <p:grpSpPr bwMode="auto">
          <a:xfrm>
            <a:off x="4525645" y="2017356"/>
            <a:ext cx="729615" cy="652145"/>
            <a:chOff x="1469675" y="2728606"/>
            <a:chExt cx="2187070" cy="2162788"/>
          </a:xfrm>
        </p:grpSpPr>
        <p:grpSp>
          <p:nvGrpSpPr>
            <p:cNvPr id="1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9" name="组合 10"/>
          <p:cNvGrpSpPr/>
          <p:nvPr/>
        </p:nvGrpSpPr>
        <p:grpSpPr bwMode="auto">
          <a:xfrm>
            <a:off x="4545965" y="2798406"/>
            <a:ext cx="729615" cy="652145"/>
            <a:chOff x="1469675" y="2728606"/>
            <a:chExt cx="2187070" cy="2162788"/>
          </a:xfrm>
        </p:grpSpPr>
        <p:grpSp>
          <p:nvGrpSpPr>
            <p:cNvPr id="2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24" name="等腰三角形 2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2" name="组合 10"/>
          <p:cNvGrpSpPr/>
          <p:nvPr/>
        </p:nvGrpSpPr>
        <p:grpSpPr bwMode="auto">
          <a:xfrm>
            <a:off x="4530725" y="3579456"/>
            <a:ext cx="729615" cy="652145"/>
            <a:chOff x="1469675" y="2728606"/>
            <a:chExt cx="2187070" cy="2162788"/>
          </a:xfrm>
        </p:grpSpPr>
        <p:grpSp>
          <p:nvGrpSpPr>
            <p:cNvPr id="5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54" name="等腰三角形 5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57" name="等腰三角形 5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9" name="组合 10"/>
          <p:cNvGrpSpPr/>
          <p:nvPr/>
        </p:nvGrpSpPr>
        <p:grpSpPr bwMode="auto">
          <a:xfrm>
            <a:off x="4566285" y="4360506"/>
            <a:ext cx="729615" cy="652145"/>
            <a:chOff x="1469675" y="2728606"/>
            <a:chExt cx="2187070" cy="2162788"/>
          </a:xfrm>
        </p:grpSpPr>
        <p:grpSp>
          <p:nvGrpSpPr>
            <p:cNvPr id="6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1" name="等腰三角形 6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3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64" name="等腰三角形 6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66" name="组合 10"/>
          <p:cNvGrpSpPr/>
          <p:nvPr/>
        </p:nvGrpSpPr>
        <p:grpSpPr bwMode="auto">
          <a:xfrm>
            <a:off x="4566285" y="5141556"/>
            <a:ext cx="729615" cy="652145"/>
            <a:chOff x="1469675" y="2728606"/>
            <a:chExt cx="2187070" cy="2162788"/>
          </a:xfrm>
        </p:grpSpPr>
        <p:grpSp>
          <p:nvGrpSpPr>
            <p:cNvPr id="6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0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3" name="Copyright Notice"/>
          <p:cNvSpPr/>
          <p:nvPr/>
        </p:nvSpPr>
        <p:spPr bwMode="auto">
          <a:xfrm>
            <a:off x="5635652" y="5232361"/>
            <a:ext cx="465164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2.6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编程风格和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常见错误类型</a:t>
            </a:r>
            <a:endParaRPr 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赋值语句和赋值表达式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353" y="1968595"/>
            <a:ext cx="117542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variable = expression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expression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是包含字面量（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literal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）、变量、方法调用和操作符的表达式。赋值语句的结果是将表达式的值赋值给左边的变量。</a:t>
            </a: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 = 1;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右边表达式是整数字面量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 = 5 * (3 / 2) + 3 * 2;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右边表达式是整数字面量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操作符组成的算术表达式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 = y + 1;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右边表达式是整数字面量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操作符组成的算术表达式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area = radius * radius * 3.14159;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字面量组成的算术表达式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() ;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右边表达式是方法调用组成的表达式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赋值语句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赋值语句和赋值表达式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961" y="1863211"/>
            <a:ext cx="8311663" cy="385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variable = expression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赋值表达式的结果等于表达式的值。赋值表达式是右结合的。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j = k = 1;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等价于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不要认为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j, k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的值不变，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volatile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类型的变量值可变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k = 1;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 = k; 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j;</a:t>
            </a: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赋值表达式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赋值语句和赋值表达式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8350" y="1879989"/>
            <a:ext cx="8311663" cy="376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variable = expression;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x = 1;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某些变量在申明时必须同时初始化：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final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m=0;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x = 1, y = 2;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函数里的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局部变量在使用前必须赋值。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 x, y;  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若是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类的成员变量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x, 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有默认值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=0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 = x + 1;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局部变量无默认值则错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error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同时完成变量声明和初始化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034300" y="3068638"/>
            <a:ext cx="1223963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  <a:latin typeface="Arial" pitchFamily="34" charset="0"/>
              </a:rPr>
              <a:t>基本类型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944063" y="4148138"/>
            <a:ext cx="1223962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逻辑类型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671263" y="1341438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byte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671263" y="1747838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short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671263" y="2143125"/>
            <a:ext cx="1223962" cy="360363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int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671263" y="2540000"/>
            <a:ext cx="1223962" cy="360363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long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942475" y="1952625"/>
            <a:ext cx="1223963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整数类型</a:t>
            </a:r>
          </a:p>
        </p:txBody>
      </p:sp>
      <p:sp>
        <p:nvSpPr>
          <p:cNvPr id="13" name="文本框 11"/>
          <p:cNvSpPr txBox="1">
            <a:spLocks noChangeArrowheads="1"/>
          </p:cNvSpPr>
          <p:nvPr/>
        </p:nvSpPr>
        <p:spPr bwMode="auto">
          <a:xfrm>
            <a:off x="4942475" y="3548063"/>
            <a:ext cx="1223963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浮点类型</a:t>
            </a: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6671263" y="3332163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float</a:t>
            </a:r>
          </a:p>
        </p:txBody>
      </p:sp>
      <p:sp>
        <p:nvSpPr>
          <p:cNvPr id="15" name="文本框 13"/>
          <p:cNvSpPr txBox="1">
            <a:spLocks noChangeArrowheads="1"/>
          </p:cNvSpPr>
          <p:nvPr/>
        </p:nvSpPr>
        <p:spPr bwMode="auto">
          <a:xfrm>
            <a:off x="6671263" y="3738563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double</a:t>
            </a: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6671263" y="2935288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char</a:t>
            </a:r>
          </a:p>
        </p:txBody>
      </p:sp>
      <p:cxnSp>
        <p:nvCxnSpPr>
          <p:cNvPr id="17" name="自选图形 15"/>
          <p:cNvCxnSpPr>
            <a:cxnSpLocks noChangeShapeType="1"/>
            <a:stCxn id="5" idx="3"/>
            <a:endCxn id="11" idx="1"/>
          </p:cNvCxnSpPr>
          <p:nvPr/>
        </p:nvCxnSpPr>
        <p:spPr bwMode="auto">
          <a:xfrm flipV="1">
            <a:off x="4258263" y="2133600"/>
            <a:ext cx="684212" cy="1116013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" name="自选图形 16"/>
          <p:cNvCxnSpPr>
            <a:cxnSpLocks noChangeShapeType="1"/>
            <a:stCxn id="5" idx="3"/>
            <a:endCxn id="13" idx="1"/>
          </p:cNvCxnSpPr>
          <p:nvPr/>
        </p:nvCxnSpPr>
        <p:spPr bwMode="auto">
          <a:xfrm>
            <a:off x="4258263" y="3249613"/>
            <a:ext cx="684212" cy="479425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9" name="自选图形 17"/>
          <p:cNvCxnSpPr>
            <a:cxnSpLocks noChangeShapeType="1"/>
            <a:stCxn id="11" idx="3"/>
            <a:endCxn id="7" idx="1"/>
          </p:cNvCxnSpPr>
          <p:nvPr/>
        </p:nvCxnSpPr>
        <p:spPr bwMode="auto">
          <a:xfrm flipV="1">
            <a:off x="6166438" y="1522413"/>
            <a:ext cx="504825" cy="611187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" name="自选图形 18"/>
          <p:cNvCxnSpPr>
            <a:cxnSpLocks noChangeShapeType="1"/>
            <a:stCxn id="11" idx="3"/>
            <a:endCxn id="8" idx="1"/>
          </p:cNvCxnSpPr>
          <p:nvPr/>
        </p:nvCxnSpPr>
        <p:spPr bwMode="auto">
          <a:xfrm flipV="1">
            <a:off x="6166438" y="1928813"/>
            <a:ext cx="504825" cy="204787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1" name="自选图形 19"/>
          <p:cNvCxnSpPr>
            <a:cxnSpLocks noChangeShapeType="1"/>
            <a:stCxn id="11" idx="3"/>
            <a:endCxn id="9" idx="1"/>
          </p:cNvCxnSpPr>
          <p:nvPr/>
        </p:nvCxnSpPr>
        <p:spPr bwMode="auto">
          <a:xfrm>
            <a:off x="6166438" y="2133600"/>
            <a:ext cx="504825" cy="190500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2" name="自选图形 20"/>
          <p:cNvCxnSpPr>
            <a:cxnSpLocks noChangeShapeType="1"/>
            <a:stCxn id="11" idx="3"/>
            <a:endCxn id="10" idx="1"/>
          </p:cNvCxnSpPr>
          <p:nvPr/>
        </p:nvCxnSpPr>
        <p:spPr bwMode="auto">
          <a:xfrm>
            <a:off x="6166438" y="2133600"/>
            <a:ext cx="504825" cy="587375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" name="自选图形 21"/>
          <p:cNvCxnSpPr>
            <a:cxnSpLocks noChangeShapeType="1"/>
            <a:stCxn id="13" idx="3"/>
            <a:endCxn id="14" idx="1"/>
          </p:cNvCxnSpPr>
          <p:nvPr/>
        </p:nvCxnSpPr>
        <p:spPr bwMode="auto">
          <a:xfrm flipV="1">
            <a:off x="6166438" y="3513138"/>
            <a:ext cx="504825" cy="215900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4" name="自选图形 22"/>
          <p:cNvCxnSpPr>
            <a:cxnSpLocks noChangeShapeType="1"/>
            <a:stCxn id="13" idx="3"/>
            <a:endCxn id="15" idx="1"/>
          </p:cNvCxnSpPr>
          <p:nvPr/>
        </p:nvCxnSpPr>
        <p:spPr bwMode="auto">
          <a:xfrm>
            <a:off x="6166438" y="3729038"/>
            <a:ext cx="504825" cy="190500"/>
          </a:xfrm>
          <a:prstGeom prst="bentConnector3">
            <a:avLst>
              <a:gd name="adj1" fmla="val 496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" name="自选图形 23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4258263" y="3249613"/>
            <a:ext cx="685800" cy="1079500"/>
          </a:xfrm>
          <a:prstGeom prst="bentConnector3">
            <a:avLst>
              <a:gd name="adj1" fmla="val 49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6" name="文本框 24"/>
          <p:cNvSpPr txBox="1">
            <a:spLocks noChangeArrowheads="1"/>
          </p:cNvSpPr>
          <p:nvPr/>
        </p:nvSpPr>
        <p:spPr bwMode="auto">
          <a:xfrm>
            <a:off x="3034300" y="5084763"/>
            <a:ext cx="1223963" cy="3603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引用类型</a:t>
            </a:r>
          </a:p>
        </p:txBody>
      </p:sp>
      <p:sp>
        <p:nvSpPr>
          <p:cNvPr id="27" name="文本框 25"/>
          <p:cNvSpPr txBox="1">
            <a:spLocks noChangeArrowheads="1"/>
          </p:cNvSpPr>
          <p:nvPr/>
        </p:nvSpPr>
        <p:spPr bwMode="auto">
          <a:xfrm>
            <a:off x="4942475" y="4652963"/>
            <a:ext cx="1549400" cy="36036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类</a:t>
            </a:r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(class)</a:t>
            </a:r>
          </a:p>
        </p:txBody>
      </p:sp>
      <p:sp>
        <p:nvSpPr>
          <p:cNvPr id="28" name="文本框 26"/>
          <p:cNvSpPr txBox="1">
            <a:spLocks noChangeArrowheads="1"/>
          </p:cNvSpPr>
          <p:nvPr/>
        </p:nvSpPr>
        <p:spPr bwMode="auto">
          <a:xfrm>
            <a:off x="4942475" y="5084763"/>
            <a:ext cx="1549400" cy="36036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接口</a:t>
            </a:r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(interface)</a:t>
            </a:r>
          </a:p>
        </p:txBody>
      </p:sp>
      <p:sp>
        <p:nvSpPr>
          <p:cNvPr id="29" name="文本框 27"/>
          <p:cNvSpPr txBox="1">
            <a:spLocks noChangeArrowheads="1"/>
          </p:cNvSpPr>
          <p:nvPr/>
        </p:nvSpPr>
        <p:spPr bwMode="auto">
          <a:xfrm>
            <a:off x="4942475" y="5516563"/>
            <a:ext cx="1549400" cy="36036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dirty="0">
                <a:solidFill>
                  <a:schemeClr val="tx2"/>
                </a:solidFill>
                <a:latin typeface="Arial" pitchFamily="34" charset="0"/>
              </a:rPr>
              <a:t>数组</a:t>
            </a:r>
            <a:r>
              <a:rPr lang="en-US" altLang="zh-CN" sz="1600" dirty="0">
                <a:solidFill>
                  <a:schemeClr val="tx2"/>
                </a:solidFill>
                <a:latin typeface="Arial" pitchFamily="34" charset="0"/>
              </a:rPr>
              <a:t>(array)</a:t>
            </a:r>
          </a:p>
        </p:txBody>
      </p:sp>
      <p:cxnSp>
        <p:nvCxnSpPr>
          <p:cNvPr id="30" name="自选图形 28"/>
          <p:cNvCxnSpPr>
            <a:cxnSpLocks noChangeShapeType="1"/>
            <a:stCxn id="26" idx="3"/>
            <a:endCxn id="27" idx="1"/>
          </p:cNvCxnSpPr>
          <p:nvPr/>
        </p:nvCxnSpPr>
        <p:spPr bwMode="auto">
          <a:xfrm flipV="1">
            <a:off x="4258263" y="4833938"/>
            <a:ext cx="684212" cy="431800"/>
          </a:xfrm>
          <a:prstGeom prst="bentConnector3">
            <a:avLst>
              <a:gd name="adj1" fmla="val 498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" name="自选图形 29"/>
          <p:cNvCxnSpPr>
            <a:cxnSpLocks noChangeShapeType="1"/>
            <a:stCxn id="26" idx="3"/>
            <a:endCxn id="28" idx="1"/>
          </p:cNvCxnSpPr>
          <p:nvPr/>
        </p:nvCxnSpPr>
        <p:spPr bwMode="auto">
          <a:xfrm>
            <a:off x="4258263" y="5265738"/>
            <a:ext cx="6842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自选图形 30"/>
          <p:cNvCxnSpPr>
            <a:cxnSpLocks noChangeShapeType="1"/>
            <a:stCxn id="26" idx="3"/>
            <a:endCxn id="29" idx="1"/>
          </p:cNvCxnSpPr>
          <p:nvPr/>
        </p:nvCxnSpPr>
        <p:spPr bwMode="auto">
          <a:xfrm>
            <a:off x="4258263" y="5265738"/>
            <a:ext cx="684212" cy="431800"/>
          </a:xfrm>
          <a:prstGeom prst="bentConnector3">
            <a:avLst>
              <a:gd name="adj1" fmla="val 498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3" name="文本框 31"/>
          <p:cNvSpPr txBox="1">
            <a:spLocks noChangeArrowheads="1"/>
          </p:cNvSpPr>
          <p:nvPr/>
        </p:nvSpPr>
        <p:spPr bwMode="auto">
          <a:xfrm>
            <a:off x="6671263" y="4148138"/>
            <a:ext cx="1223962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600">
                <a:solidFill>
                  <a:schemeClr val="tx2"/>
                </a:solidFill>
                <a:latin typeface="Arial" pitchFamily="34" charset="0"/>
              </a:rPr>
              <a:t>boolean</a:t>
            </a:r>
          </a:p>
        </p:txBody>
      </p:sp>
      <p:cxnSp>
        <p:nvCxnSpPr>
          <p:cNvPr id="34" name="自选图形 32"/>
          <p:cNvCxnSpPr>
            <a:cxnSpLocks noChangeShapeType="1"/>
            <a:stCxn id="6" idx="3"/>
            <a:endCxn id="33" idx="1"/>
          </p:cNvCxnSpPr>
          <p:nvPr/>
        </p:nvCxnSpPr>
        <p:spPr bwMode="auto">
          <a:xfrm>
            <a:off x="6168025" y="4329113"/>
            <a:ext cx="5032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自选图形 33"/>
          <p:cNvCxnSpPr>
            <a:cxnSpLocks noChangeShapeType="1"/>
            <a:stCxn id="36" idx="3"/>
            <a:endCxn id="16" idx="1"/>
          </p:cNvCxnSpPr>
          <p:nvPr/>
        </p:nvCxnSpPr>
        <p:spPr bwMode="auto">
          <a:xfrm>
            <a:off x="6166438" y="311626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文本框 34"/>
          <p:cNvSpPr txBox="1">
            <a:spLocks noChangeArrowheads="1"/>
          </p:cNvSpPr>
          <p:nvPr/>
        </p:nvSpPr>
        <p:spPr bwMode="auto">
          <a:xfrm>
            <a:off x="4942475" y="2935288"/>
            <a:ext cx="1223963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字符类型</a:t>
            </a:r>
          </a:p>
        </p:txBody>
      </p:sp>
      <p:cxnSp>
        <p:nvCxnSpPr>
          <p:cNvPr id="37" name="自选图形 35"/>
          <p:cNvCxnSpPr>
            <a:cxnSpLocks noChangeShapeType="1"/>
            <a:stCxn id="5" idx="3"/>
            <a:endCxn id="36" idx="1"/>
          </p:cNvCxnSpPr>
          <p:nvPr/>
        </p:nvCxnSpPr>
        <p:spPr bwMode="auto">
          <a:xfrm flipV="1">
            <a:off x="4258263" y="3116263"/>
            <a:ext cx="684212" cy="133350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8" name="文本框 38"/>
          <p:cNvSpPr txBox="1">
            <a:spLocks noChangeArrowheads="1"/>
          </p:cNvSpPr>
          <p:nvPr/>
        </p:nvSpPr>
        <p:spPr bwMode="auto">
          <a:xfrm>
            <a:off x="1343613" y="4041775"/>
            <a:ext cx="1223962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600">
                <a:solidFill>
                  <a:schemeClr val="tx2"/>
                </a:solidFill>
                <a:latin typeface="Arial" pitchFamily="34" charset="0"/>
              </a:rPr>
              <a:t>数据类型</a:t>
            </a:r>
          </a:p>
        </p:txBody>
      </p:sp>
      <p:cxnSp>
        <p:nvCxnSpPr>
          <p:cNvPr id="39" name="自选图形 39"/>
          <p:cNvCxnSpPr>
            <a:cxnSpLocks noChangeShapeType="1"/>
            <a:stCxn id="38" idx="3"/>
            <a:endCxn id="5" idx="1"/>
          </p:cNvCxnSpPr>
          <p:nvPr/>
        </p:nvCxnSpPr>
        <p:spPr bwMode="auto">
          <a:xfrm flipV="1">
            <a:off x="2567575" y="3249613"/>
            <a:ext cx="466725" cy="973137"/>
          </a:xfrm>
          <a:prstGeom prst="bentConnector3">
            <a:avLst>
              <a:gd name="adj1" fmla="val 496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0" name="自选图形 40"/>
          <p:cNvCxnSpPr>
            <a:cxnSpLocks noChangeShapeType="1"/>
            <a:stCxn id="38" idx="3"/>
            <a:endCxn id="26" idx="1"/>
          </p:cNvCxnSpPr>
          <p:nvPr/>
        </p:nvCxnSpPr>
        <p:spPr bwMode="auto">
          <a:xfrm>
            <a:off x="2567575" y="4222750"/>
            <a:ext cx="466725" cy="1042988"/>
          </a:xfrm>
          <a:prstGeom prst="bentConnector3">
            <a:avLst>
              <a:gd name="adj1" fmla="val 496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1" name="右大括号 40"/>
          <p:cNvSpPr/>
          <p:nvPr/>
        </p:nvSpPr>
        <p:spPr>
          <a:xfrm>
            <a:off x="8150469" y="1371600"/>
            <a:ext cx="509954" cy="3086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765931" y="267286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值类型，作为方法调用参数时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为传值调用</a:t>
            </a:r>
          </a:p>
        </p:txBody>
      </p:sp>
      <p:sp>
        <p:nvSpPr>
          <p:cNvPr id="43" name="右大括号 42"/>
          <p:cNvSpPr/>
          <p:nvPr/>
        </p:nvSpPr>
        <p:spPr>
          <a:xfrm>
            <a:off x="6699738" y="4668715"/>
            <a:ext cx="465993" cy="1186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450015" y="492662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引用类型，作为方法调用参数时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为传引用调用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F7E9031E-1ADC-4ED7-B948-84202A6F6891}"/>
              </a:ext>
            </a:extLst>
          </p:cNvPr>
          <p:cNvSpPr txBox="1"/>
          <p:nvPr/>
        </p:nvSpPr>
        <p:spPr>
          <a:xfrm>
            <a:off x="1811711" y="6111802"/>
            <a:ext cx="870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传值调用</a:t>
            </a:r>
            <a:r>
              <a:rPr lang="en-US" altLang="zh-CN" dirty="0">
                <a:solidFill>
                  <a:srgbClr val="FF0000"/>
                </a:solidFill>
              </a:rPr>
              <a:t>(Call by value)</a:t>
            </a:r>
            <a:r>
              <a:rPr lang="zh-CN" altLang="en-US" dirty="0">
                <a:solidFill>
                  <a:srgbClr val="FF0000"/>
                </a:solidFill>
              </a:rPr>
              <a:t>和引用调用</a:t>
            </a:r>
            <a:r>
              <a:rPr lang="en-US" altLang="zh-CN" dirty="0">
                <a:solidFill>
                  <a:srgbClr val="FF0000"/>
                </a:solidFill>
              </a:rPr>
              <a:t>(Call by reference)</a:t>
            </a:r>
            <a:r>
              <a:rPr lang="zh-CN" altLang="en-US" dirty="0">
                <a:solidFill>
                  <a:srgbClr val="FF0000"/>
                </a:solidFill>
              </a:rPr>
              <a:t>的性质和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完全一样。由于传值调用和传引用调用的性质不一样，因此在</a:t>
            </a:r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里区分值变量和引用变量非常重要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7" grpId="0" animBg="1"/>
      <p:bldP spid="28" grpId="0" animBg="1"/>
      <p:bldP spid="29" grpId="0" animBg="1"/>
      <p:bldP spid="33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4E9C9DC-9237-4854-960A-D9C5167AFC03}"/>
              </a:ext>
            </a:extLst>
          </p:cNvPr>
          <p:cNvSpPr/>
          <p:nvPr/>
        </p:nvSpPr>
        <p:spPr>
          <a:xfrm>
            <a:off x="533112" y="1101776"/>
            <a:ext cx="10469548" cy="308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采用这种规定的方式来区分值变量和引用变量？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没有专门的语法来区别值变量和引用变量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，通过语法来区分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符号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&amp;)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值变量和引用变量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int 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值变量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int &amp;i;	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引用变量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为了使得语法尽量简单，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采用规定的方式来区别值变量和引用变量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变量为值变量或引用变量取决于变量的声明类型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A2FC4B-CB62-4315-BCA5-359A0346DFDC}"/>
              </a:ext>
            </a:extLst>
          </p:cNvPr>
          <p:cNvGrpSpPr/>
          <p:nvPr/>
        </p:nvGrpSpPr>
        <p:grpSpPr>
          <a:xfrm>
            <a:off x="397050" y="4225187"/>
            <a:ext cx="1675080" cy="2384256"/>
            <a:chOff x="1272401" y="1341438"/>
            <a:chExt cx="1989160" cy="316706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45EF200-3146-4830-A7F1-2CF2673AB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134143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 dirty="0">
                  <a:solidFill>
                    <a:schemeClr val="tx2"/>
                  </a:solidFill>
                  <a:latin typeface="Arial" pitchFamily="34" charset="0"/>
                </a:rPr>
                <a:t>byte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7CC7095-67B1-4722-A5C4-9F700659D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174783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short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0EE0B23-AD91-4C51-B0F2-9A6000070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2143125"/>
              <a:ext cx="1223962" cy="360363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int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7C8B0D6-0825-489C-A70D-3903FB0DD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2540000"/>
              <a:ext cx="1223962" cy="360363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long</a:t>
              </a: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E0F7B99C-F634-4D06-A1D4-10BD34BF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3332163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float</a:t>
              </a:r>
            </a:p>
          </p:txBody>
        </p:sp>
        <p:sp>
          <p:nvSpPr>
            <p:cNvPr id="36" name="文本框 13">
              <a:extLst>
                <a:ext uri="{FF2B5EF4-FFF2-40B4-BE49-F238E27FC236}">
                  <a16:creationId xmlns:a16="http://schemas.microsoft.com/office/drawing/2014/main" id="{FAEE090C-2F24-4F67-818B-9FBB251B2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3738563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double</a:t>
              </a:r>
            </a:p>
          </p:txBody>
        </p:sp>
        <p:sp>
          <p:nvSpPr>
            <p:cNvPr id="37" name="文本框 14">
              <a:extLst>
                <a:ext uri="{FF2B5EF4-FFF2-40B4-BE49-F238E27FC236}">
                  <a16:creationId xmlns:a16="http://schemas.microsoft.com/office/drawing/2014/main" id="{45B6E083-AE91-4661-949B-6825CFA7B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293528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char</a:t>
              </a:r>
            </a:p>
          </p:txBody>
        </p:sp>
        <p:sp>
          <p:nvSpPr>
            <p:cNvPr id="38" name="文本框 31">
              <a:extLst>
                <a:ext uri="{FF2B5EF4-FFF2-40B4-BE49-F238E27FC236}">
                  <a16:creationId xmlns:a16="http://schemas.microsoft.com/office/drawing/2014/main" id="{F97CDDC3-8805-4FE9-B507-CEA1C5B0A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401" y="4148138"/>
              <a:ext cx="1223962" cy="360362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boolean</a:t>
              </a:r>
            </a:p>
          </p:txBody>
        </p:sp>
        <p:sp>
          <p:nvSpPr>
            <p:cNvPr id="39" name="右大括号 38">
              <a:extLst>
                <a:ext uri="{FF2B5EF4-FFF2-40B4-BE49-F238E27FC236}">
                  <a16:creationId xmlns:a16="http://schemas.microsoft.com/office/drawing/2014/main" id="{1344AE72-FE37-43C1-B715-8AE76922F950}"/>
                </a:ext>
              </a:extLst>
            </p:cNvPr>
            <p:cNvSpPr/>
            <p:nvPr/>
          </p:nvSpPr>
          <p:spPr>
            <a:xfrm>
              <a:off x="2751607" y="1371600"/>
              <a:ext cx="509954" cy="30861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2B63D1F-4E21-45BE-9434-DD7C05C644B8}"/>
              </a:ext>
            </a:extLst>
          </p:cNvPr>
          <p:cNvGrpSpPr/>
          <p:nvPr/>
        </p:nvGrpSpPr>
        <p:grpSpPr>
          <a:xfrm>
            <a:off x="2118154" y="5056890"/>
            <a:ext cx="1668315" cy="648881"/>
            <a:chOff x="5700409" y="4958556"/>
            <a:chExt cx="1668315" cy="64888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C667CCA-84A4-4247-9072-180C3B0B80B5}"/>
                </a:ext>
              </a:extLst>
            </p:cNvPr>
            <p:cNvSpPr txBox="1"/>
            <p:nvPr/>
          </p:nvSpPr>
          <p:spPr>
            <a:xfrm>
              <a:off x="5700409" y="4961106"/>
              <a:ext cx="1067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Type</a:t>
              </a:r>
              <a:endParaRPr lang="zh-CN" altLang="en-US" sz="36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4EDE7AF-DCAE-4918-AD25-076240F866FB}"/>
                </a:ext>
              </a:extLst>
            </p:cNvPr>
            <p:cNvSpPr txBox="1"/>
            <p:nvPr/>
          </p:nvSpPr>
          <p:spPr>
            <a:xfrm>
              <a:off x="6860251" y="4958556"/>
              <a:ext cx="508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x;</a:t>
              </a:r>
              <a:endParaRPr lang="zh-CN" altLang="en-US" sz="3600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A35C3A3-9641-4CC2-AE78-59C5A0370BC5}"/>
              </a:ext>
            </a:extLst>
          </p:cNvPr>
          <p:cNvSpPr txBox="1"/>
          <p:nvPr/>
        </p:nvSpPr>
        <p:spPr>
          <a:xfrm>
            <a:off x="3916700" y="519425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为值变量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061E75E-06D2-4D71-9B1F-E168C60043A1}"/>
              </a:ext>
            </a:extLst>
          </p:cNvPr>
          <p:cNvSpPr txBox="1"/>
          <p:nvPr/>
        </p:nvSpPr>
        <p:spPr>
          <a:xfrm>
            <a:off x="10117162" y="5171329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为引用变量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E17E5F-98B0-4F38-955E-BE6D7859CA45}"/>
              </a:ext>
            </a:extLst>
          </p:cNvPr>
          <p:cNvGrpSpPr/>
          <p:nvPr/>
        </p:nvGrpSpPr>
        <p:grpSpPr>
          <a:xfrm>
            <a:off x="6199150" y="4768074"/>
            <a:ext cx="2097199" cy="1223962"/>
            <a:chOff x="237439" y="4615774"/>
            <a:chExt cx="2097199" cy="1223962"/>
          </a:xfrm>
        </p:grpSpPr>
        <p:sp>
          <p:nvSpPr>
            <p:cNvPr id="44" name="文本框 25">
              <a:extLst>
                <a:ext uri="{FF2B5EF4-FFF2-40B4-BE49-F238E27FC236}">
                  <a16:creationId xmlns:a16="http://schemas.microsoft.com/office/drawing/2014/main" id="{544FC2C7-DDAB-4973-8625-275CD770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39" y="4615774"/>
              <a:ext cx="1549400" cy="360362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600">
                  <a:solidFill>
                    <a:schemeClr val="tx2"/>
                  </a:solidFill>
                  <a:latin typeface="Arial" pitchFamily="34" charset="0"/>
                </a:rPr>
                <a:t>类</a:t>
              </a:r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(class)</a:t>
              </a:r>
            </a:p>
          </p:txBody>
        </p:sp>
        <p:sp>
          <p:nvSpPr>
            <p:cNvPr id="46" name="文本框 26">
              <a:extLst>
                <a:ext uri="{FF2B5EF4-FFF2-40B4-BE49-F238E27FC236}">
                  <a16:creationId xmlns:a16="http://schemas.microsoft.com/office/drawing/2014/main" id="{CD7FC126-FE56-4BAF-A205-C6C93B2D8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39" y="5047574"/>
              <a:ext cx="1549400" cy="360362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600">
                  <a:solidFill>
                    <a:schemeClr val="tx2"/>
                  </a:solidFill>
                  <a:latin typeface="Arial" pitchFamily="34" charset="0"/>
                </a:rPr>
                <a:t>接口</a:t>
              </a:r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(interface)</a:t>
              </a:r>
            </a:p>
          </p:txBody>
        </p:sp>
        <p:sp>
          <p:nvSpPr>
            <p:cNvPr id="47" name="文本框 27">
              <a:extLst>
                <a:ext uri="{FF2B5EF4-FFF2-40B4-BE49-F238E27FC236}">
                  <a16:creationId xmlns:a16="http://schemas.microsoft.com/office/drawing/2014/main" id="{9651C9E2-2171-43DE-9CA4-B4CF4F1B7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39" y="5479374"/>
              <a:ext cx="1549400" cy="360362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sz="1600">
                  <a:solidFill>
                    <a:schemeClr val="tx2"/>
                  </a:solidFill>
                  <a:latin typeface="Arial" pitchFamily="34" charset="0"/>
                </a:rPr>
                <a:t>数组</a:t>
              </a:r>
              <a:r>
                <a:rPr lang="en-US" altLang="zh-CN" sz="1600">
                  <a:solidFill>
                    <a:schemeClr val="tx2"/>
                  </a:solidFill>
                  <a:latin typeface="Arial" pitchFamily="34" charset="0"/>
                </a:rPr>
                <a:t>(array)</a:t>
              </a:r>
            </a:p>
          </p:txBody>
        </p:sp>
        <p:sp>
          <p:nvSpPr>
            <p:cNvPr id="48" name="右大括号 47">
              <a:extLst>
                <a:ext uri="{FF2B5EF4-FFF2-40B4-BE49-F238E27FC236}">
                  <a16:creationId xmlns:a16="http://schemas.microsoft.com/office/drawing/2014/main" id="{8D583E3D-039D-4D72-8A61-75DB62A1A078}"/>
                </a:ext>
              </a:extLst>
            </p:cNvPr>
            <p:cNvSpPr/>
            <p:nvPr/>
          </p:nvSpPr>
          <p:spPr>
            <a:xfrm>
              <a:off x="1811234" y="4615774"/>
              <a:ext cx="523404" cy="122396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F38A527-B1E6-4621-AC36-6C497ED330D5}"/>
              </a:ext>
            </a:extLst>
          </p:cNvPr>
          <p:cNvGrpSpPr/>
          <p:nvPr/>
        </p:nvGrpSpPr>
        <p:grpSpPr>
          <a:xfrm>
            <a:off x="8356798" y="5038053"/>
            <a:ext cx="1668315" cy="648881"/>
            <a:chOff x="5700409" y="4958556"/>
            <a:chExt cx="1668315" cy="648881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C69DAE6-D9CC-4904-9B5B-27DE3C5FDDC5}"/>
                </a:ext>
              </a:extLst>
            </p:cNvPr>
            <p:cNvSpPr txBox="1"/>
            <p:nvPr/>
          </p:nvSpPr>
          <p:spPr>
            <a:xfrm>
              <a:off x="5700409" y="4961106"/>
              <a:ext cx="1067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Type</a:t>
              </a:r>
              <a:endParaRPr lang="zh-CN" altLang="en-US" sz="36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19816A1-A61E-40EA-A5F4-3065BDE8D773}"/>
                </a:ext>
              </a:extLst>
            </p:cNvPr>
            <p:cNvSpPr txBox="1"/>
            <p:nvPr/>
          </p:nvSpPr>
          <p:spPr>
            <a:xfrm>
              <a:off x="6860251" y="4958556"/>
              <a:ext cx="5084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x;</a:t>
              </a:r>
              <a:endParaRPr lang="zh-CN" altLang="en-US" sz="36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579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C95DAA4-84E0-4848-85F0-37D90B8852A0}"/>
              </a:ext>
            </a:extLst>
          </p:cNvPr>
          <p:cNvSpPr/>
          <p:nvPr/>
        </p:nvSpPr>
        <p:spPr>
          <a:xfrm>
            <a:off x="649844" y="1520065"/>
            <a:ext cx="10469548" cy="196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引用和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的引用一样，本质上都是指针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但是为了避免指针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(p++,p- 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这种操作）带来的风险，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完全取消了指针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通过引用变量可以让你访问对象，但不能对引用变量本身进行任何操作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通过引用变量进行的操作实际上是被引用对象上的操作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9CB09C6-7B82-4189-9641-1A6DEE55DD5B}"/>
              </a:ext>
            </a:extLst>
          </p:cNvPr>
          <p:cNvGrpSpPr/>
          <p:nvPr/>
        </p:nvGrpSpPr>
        <p:grpSpPr>
          <a:xfrm>
            <a:off x="1160481" y="3739647"/>
            <a:ext cx="2550817" cy="867300"/>
            <a:chOff x="3300569" y="3739647"/>
            <a:chExt cx="2550817" cy="867300"/>
          </a:xfrm>
        </p:grpSpPr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73B67C5F-8C34-43E4-8D67-E1DA013E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062" y="4333372"/>
              <a:ext cx="1079500" cy="252413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null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endParaRPr>
            </a:p>
          </p:txBody>
        </p:sp>
        <p:sp>
          <p:nvSpPr>
            <p:cNvPr id="51" name="Text Box 7">
              <a:extLst>
                <a:ext uri="{FF2B5EF4-FFF2-40B4-BE49-F238E27FC236}">
                  <a16:creationId xmlns:a16="http://schemas.microsoft.com/office/drawing/2014/main" id="{4C796EE7-2EC1-431F-B5A2-A91719395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876" y="3739647"/>
              <a:ext cx="22365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引用类型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 c;  //c=null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" name="Text Box 12">
              <a:extLst>
                <a:ext uri="{FF2B5EF4-FFF2-40B4-BE49-F238E27FC236}">
                  <a16:creationId xmlns:a16="http://schemas.microsoft.com/office/drawing/2014/main" id="{4C76E3CD-97C4-403E-B145-8A291148C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569" y="4270193"/>
              <a:ext cx="285761" cy="336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F6C268A-9F85-40F9-BBD6-97321668F830}"/>
              </a:ext>
            </a:extLst>
          </p:cNvPr>
          <p:cNvGrpSpPr/>
          <p:nvPr/>
        </p:nvGrpSpPr>
        <p:grpSpPr>
          <a:xfrm>
            <a:off x="228541" y="5293937"/>
            <a:ext cx="6135013" cy="1046800"/>
            <a:chOff x="2368629" y="5293937"/>
            <a:chExt cx="6135013" cy="1046800"/>
          </a:xfrm>
        </p:grpSpPr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2E9E0A60-335A-41E4-951F-FEFAB3BA5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75" y="5709837"/>
              <a:ext cx="1079500" cy="252413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对象的引用</a:t>
              </a: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5D1E2D19-DFCB-4C72-B512-ACB808864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629" y="5293937"/>
              <a:ext cx="61350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 c=new Circle(); 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实例化对象，引用变量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</a:t>
              </a:r>
              <a:r>
                <a:rPr lang="zh-CN" altLang="en-US" sz="1600" kern="0" dirty="0">
                  <a:solidFill>
                    <a:srgbClr val="000000"/>
                  </a:solidFill>
                </a:rPr>
                <a:t>指向这个对象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pic>
          <p:nvPicPr>
            <p:cNvPr id="55" name="Picture 8">
              <a:extLst>
                <a:ext uri="{FF2B5EF4-FFF2-40B4-BE49-F238E27FC236}">
                  <a16:creationId xmlns:a16="http://schemas.microsoft.com/office/drawing/2014/main" id="{9111E4DF-C60D-418E-8F34-82FB969EE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966" y="5695821"/>
              <a:ext cx="1162095" cy="644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AutoShape 10">
              <a:extLst>
                <a:ext uri="{FF2B5EF4-FFF2-40B4-BE49-F238E27FC236}">
                  <a16:creationId xmlns:a16="http://schemas.microsoft.com/office/drawing/2014/main" id="{225B3D62-8F6D-47EC-A4B2-15C354FC3CA3}"/>
                </a:ext>
              </a:extLst>
            </p:cNvPr>
            <p:cNvCxnSpPr>
              <a:cxnSpLocks noChangeShapeType="1"/>
              <a:stCxn id="53" idx="3"/>
            </p:cNvCxnSpPr>
            <p:nvPr/>
          </p:nvCxnSpPr>
          <p:spPr bwMode="auto">
            <a:xfrm>
              <a:off x="4753032" y="5836498"/>
              <a:ext cx="514132" cy="1262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9B58F895-80F5-438A-95D2-FB37EF7E5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950" y="5605776"/>
              <a:ext cx="285761" cy="336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61" name="TextBox 43">
            <a:extLst>
              <a:ext uri="{FF2B5EF4-FFF2-40B4-BE49-F238E27FC236}">
                <a16:creationId xmlns:a16="http://schemas.microsoft.com/office/drawing/2014/main" id="{BEB73388-594B-4338-B580-8D3D00EB31DE}"/>
              </a:ext>
            </a:extLst>
          </p:cNvPr>
          <p:cNvSpPr txBox="1"/>
          <p:nvPr/>
        </p:nvSpPr>
        <p:spPr>
          <a:xfrm>
            <a:off x="5464022" y="3537325"/>
            <a:ext cx="6930039" cy="2951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示意图里看出，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本身存贮的是对象的地址。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没有引用（指向）任何对象时，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指向对象时，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的值是对象的引用（地址）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里我们不能对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本身的值进行任何操作（甚至不能读）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对引用变量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执行的操作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c.findArea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实际上是调用被引用对象上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findArea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2726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数值数据类型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92410" y="1877770"/>
            <a:ext cx="8929762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整数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byte	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位带符号整数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(-128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127)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short	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位带符号整数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(-32768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32767)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	32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位带符号整数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(-2147483648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2147483647)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long	64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位带符号整数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(-9223372036854775808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9223372036854775807)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浮点数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float	32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位浮点数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负数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-3.4×10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-1.4×10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-45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正数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1.4×10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-45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3.4×10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38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	64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位浮点数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负数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-1.8×10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-4.9×10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-324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正数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4.9×10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-324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1.8×10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308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数值运算符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50465" y="1877770"/>
            <a:ext cx="9726716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(+)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(-)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、乘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(*)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、除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(/)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、求余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(%)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：注意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的优先级较低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 = 34 + 1;		// 35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b = 34.0 – 0.1;	// 33.9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 c = 300 * 30;	            // 9000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double d = 1.0 / 2.0;	// 0.5: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此处为浮点除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e = 1 / 2;		// 0: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此处为整除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byte f = 20 % 3;		// 2: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取余数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整数相除的结果还是整数，省略小数部分。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5 / 2			// 2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j = -5 / 2 		// -2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数值字面值（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literal</a:t>
            </a:r>
            <a:r>
              <a:rPr lang="en-US" altLang="zh-CN" sz="2800" dirty="0"/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75631" y="1877770"/>
            <a:ext cx="10129389" cy="4279749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字面值是直接出现在程序中的常量值。</a:t>
            </a:r>
          </a:p>
          <a:p>
            <a:pPr lvl="1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 k = 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100000L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整数字面值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开头表示八进制，如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035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开头表示十六进制，如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0x1D,0X1d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1-9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开头表示十进制，如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29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后缀字母：以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结尾表示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29L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；无后缀表示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类型。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浮点数字面值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浮点数是包含小数点的十进制数，后跟可选的指数部分。如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18.  1.8e1 .18E2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后缀字母：以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结尾或者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无后缀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类型；以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结尾表示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简洁操作符和递增递减操作符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33686" y="1877770"/>
            <a:ext cx="10817285" cy="46783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常用简洁操作符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简洁操作符组成的表达式求值结果均为右值。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操作符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举例	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等价于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+=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+= 8	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-=		f -= 8.0			f = f - 8.0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*=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*= 8	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* 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/=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/= 8	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/ 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%=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%= 8		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% 8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递增和递减运算符：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++, --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前缀表示先加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后使用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后缀表示先使用后加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 1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=10;             //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=++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++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23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newNum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10 *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++; 	//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newNum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100,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11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newNum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10 * ++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 	//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newNum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110,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编写简单的程序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>
          <a:xfrm>
            <a:off x="642561" y="1306269"/>
            <a:ext cx="8001000" cy="50494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编写程序，给定半径，计算圆的面积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1278018" y="2349500"/>
            <a:ext cx="2087562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读入半径值</a:t>
            </a: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1278018" y="3284538"/>
            <a:ext cx="2087562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/>
              <a:t>计算面积</a:t>
            </a:r>
          </a:p>
          <a:p>
            <a:pPr algn="ctr"/>
            <a:r>
              <a:rPr lang="zh-CN" altLang="en-US" sz="1600"/>
              <a:t>面积</a:t>
            </a:r>
            <a:r>
              <a:rPr lang="en-US" altLang="zh-CN" sz="1600"/>
              <a:t>=</a:t>
            </a:r>
            <a:r>
              <a:rPr lang="zh-CN" altLang="en-US" sz="1600"/>
              <a:t>半径</a:t>
            </a:r>
            <a:r>
              <a:rPr lang="en-US" altLang="zh-CN" sz="1600"/>
              <a:t>×</a:t>
            </a:r>
            <a:r>
              <a:rPr lang="zh-CN" altLang="en-US" sz="1600"/>
              <a:t>半径</a:t>
            </a:r>
            <a:r>
              <a:rPr lang="en-US" altLang="zh-CN" sz="1600"/>
              <a:t>×</a:t>
            </a:r>
            <a:r>
              <a:rPr lang="el-GR" altLang="zh-CN" sz="1600">
                <a:latin typeface="宋体" pitchFamily="2" charset="-122"/>
              </a:rPr>
              <a:t>π</a:t>
            </a:r>
            <a:endParaRPr lang="el-GR" altLang="en-US" sz="1600">
              <a:latin typeface="宋体" pitchFamily="2" charset="-122"/>
            </a:endParaRPr>
          </a:p>
        </p:txBody>
      </p:sp>
      <p:cxnSp>
        <p:nvCxnSpPr>
          <p:cNvPr id="8" name="自选图形 6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2322593" y="2708275"/>
            <a:ext cx="0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1278018" y="4437063"/>
            <a:ext cx="2087562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dirty="0"/>
              <a:t>显示面积</a:t>
            </a:r>
          </a:p>
        </p:txBody>
      </p:sp>
      <p:cxnSp>
        <p:nvCxnSpPr>
          <p:cNvPr id="10" name="自选图形 8"/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2322593" y="3860800"/>
            <a:ext cx="0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3780448" y="1880700"/>
            <a:ext cx="6705791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package  </a:t>
            </a:r>
            <a:r>
              <a:rPr lang="en-US" altLang="zh-CN" sz="1600" dirty="0" err="1"/>
              <a:t>testProgram</a:t>
            </a:r>
            <a:r>
              <a:rPr lang="en-US" altLang="zh-CN" sz="1600" dirty="0"/>
              <a:t>;   //java</a:t>
            </a:r>
            <a:r>
              <a:rPr lang="zh-CN" altLang="en-US" sz="1600" dirty="0"/>
              <a:t>的类都在包中</a:t>
            </a:r>
            <a:endParaRPr lang="en-US" altLang="zh-CN" sz="1600" dirty="0"/>
          </a:p>
          <a:p>
            <a:r>
              <a:rPr lang="en-US" altLang="zh-CN" sz="1600" dirty="0"/>
              <a:t>//</a:t>
            </a:r>
            <a:r>
              <a:rPr lang="zh-CN" altLang="en-US" sz="1600" dirty="0"/>
              <a:t>默认会</a:t>
            </a:r>
            <a:r>
              <a:rPr lang="en-US" altLang="zh-CN" sz="1600" dirty="0"/>
              <a:t>import </a:t>
            </a:r>
            <a:r>
              <a:rPr lang="en-US" altLang="zh-CN" sz="1600" dirty="0" err="1"/>
              <a:t>java.lang.System</a:t>
            </a:r>
            <a:r>
              <a:rPr lang="zh-CN" altLang="en-US" sz="1600" dirty="0"/>
              <a:t>类</a:t>
            </a:r>
            <a:endParaRPr lang="en-US" altLang="zh-CN" sz="1600" dirty="0"/>
          </a:p>
          <a:p>
            <a:r>
              <a:rPr lang="en-US" altLang="zh-CN" sz="1600" dirty="0"/>
              <a:t>public class </a:t>
            </a:r>
            <a:r>
              <a:rPr lang="en-US" altLang="zh-CN" sz="1600" dirty="0" err="1">
                <a:solidFill>
                  <a:srgbClr val="FF0000"/>
                </a:solidFill>
              </a:rPr>
              <a:t>ComputeArea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	public static void </a:t>
            </a:r>
            <a:r>
              <a:rPr lang="en-US" altLang="zh-CN" sz="1600" dirty="0">
                <a:solidFill>
                  <a:srgbClr val="0000CC"/>
                </a:solidFill>
              </a:rPr>
              <a:t>main</a:t>
            </a:r>
            <a:r>
              <a:rPr lang="en-US" altLang="zh-CN" sz="1600" dirty="0"/>
              <a:t> 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		//</a:t>
            </a:r>
            <a:r>
              <a:rPr lang="zh-CN" altLang="en-US" sz="1600" dirty="0">
                <a:solidFill>
                  <a:srgbClr val="00B050"/>
                </a:solidFill>
              </a:rPr>
              <a:t>变量定义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00B050"/>
                </a:solidFill>
              </a:rPr>
              <a:t>double radius;  </a:t>
            </a:r>
          </a:p>
          <a:p>
            <a:r>
              <a:rPr lang="en-US" altLang="zh-CN" sz="1600" dirty="0">
                <a:solidFill>
                  <a:srgbClr val="00B050"/>
                </a:solidFill>
              </a:rPr>
              <a:t>		double area;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指定半径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radius = 10.0;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chemeClr val="accent5"/>
                </a:solidFill>
              </a:rPr>
              <a:t>//</a:t>
            </a:r>
            <a:r>
              <a:rPr lang="zh-CN" altLang="en-US" sz="1600" dirty="0">
                <a:solidFill>
                  <a:schemeClr val="accent5"/>
                </a:solidFill>
              </a:rPr>
              <a:t>计算面积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>
                <a:solidFill>
                  <a:schemeClr val="accent5"/>
                </a:solidFill>
              </a:rPr>
              <a:t>area = radius * radius * 3.14159;</a:t>
            </a:r>
          </a:p>
          <a:p>
            <a:r>
              <a:rPr lang="en-US" altLang="zh-CN" sz="1600" dirty="0"/>
              <a:t>		//</a:t>
            </a:r>
            <a:r>
              <a:rPr lang="zh-CN" altLang="en-US" sz="1600" dirty="0"/>
              <a:t>显示结果</a:t>
            </a:r>
          </a:p>
          <a:p>
            <a:r>
              <a:rPr lang="zh-CN" altLang="en-US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("The area for the circle of radius " + </a:t>
            </a:r>
          </a:p>
          <a:p>
            <a:r>
              <a:rPr lang="en-US" altLang="zh-CN" sz="1600" dirty="0"/>
              <a:t>				</a:t>
            </a:r>
            <a:r>
              <a:rPr lang="en-US" altLang="zh-CN" sz="1600" dirty="0">
                <a:solidFill>
                  <a:schemeClr val="accent6"/>
                </a:solidFill>
              </a:rPr>
              <a:t>radius</a:t>
            </a:r>
            <a:r>
              <a:rPr lang="en-US" altLang="zh-CN" sz="1600" dirty="0"/>
              <a:t> + " is " + </a:t>
            </a:r>
            <a:r>
              <a:rPr lang="en-US" altLang="zh-CN" sz="1600" dirty="0">
                <a:solidFill>
                  <a:schemeClr val="accent6"/>
                </a:solidFill>
              </a:rPr>
              <a:t>area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数值类型转换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75632" y="1877770"/>
            <a:ext cx="9280648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如果二元操作符的两个操作数的数据类型不同，那么根据下面的规则对操作数进行转换：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数据转换总是向较大范围的数据类型转换，避免精度损失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byte i = (byte)10;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long k = i * 3 + 4; //i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变成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参与右边表达式计算，计算结果转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long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 d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* 3.1 + k / 2; //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k/2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赋值与强制类型转换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67242" y="1877770"/>
            <a:ext cx="11035131" cy="424619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将值赋值给较大取值范围的变量时，自动进行类型转换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byte &lt; char &lt; short &lt; int &lt; long &lt; float &lt; double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将值赋值给较小取值范围的变量时，必须使用</a:t>
            </a:r>
            <a:r>
              <a:rPr lang="zh-CN" altLang="en-US" sz="2400" u="sng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强制类型转换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(type casting)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语法：</a:t>
            </a:r>
          </a:p>
          <a:p>
            <a:pPr marL="469900"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variableName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marL="469900"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float f = (float)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		// 10.1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类型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,double &gt; float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)f;			// 10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int j = (int)-f;			// -10</a:t>
            </a:r>
          </a:p>
          <a:p>
            <a:pPr marL="469900"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double d = 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	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自动进行类型转换：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型字面量，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 &lt; double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注意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709188" y="1877770"/>
            <a:ext cx="9280648" cy="41371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整数操作时，除数不能为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整数除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en-US" altLang="en-US" sz="2000" dirty="0" err="1">
                <a:latin typeface="微软雅黑" pitchFamily="34" charset="-122"/>
                <a:ea typeface="微软雅黑" pitchFamily="34" charset="-122"/>
              </a:rPr>
              <a:t>ArithmeticException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异常。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浮点数操作上溢至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Infinity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（正无穷和下无穷）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下溢至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（数值绝对值太小而无法表示）。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浮点数除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Infinity(Java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预定义的符号）。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0.0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除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0.0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Not a Number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预定义的符号）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字符数据类型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1111860" y="1877770"/>
            <a:ext cx="10274178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的单个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字符（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里字符都是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编码）。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类型的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字面值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两个单引号界定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的单个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字符。如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:'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男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','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女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'</a:t>
            </a:r>
            <a:endParaRPr lang="zh-CN" altLang="en-US" sz="20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uxxxx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形式表示，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xxxx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为十六进制。如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:'\u7537', '\u5973'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转义字符表示：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\n   \t  \b  \r   \f   \\   \'   \"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char letter =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'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'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char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numChar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'4';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如果想打印带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””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的信息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He said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 is fun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“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System.out.println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(“He said \”Java is fun \””); 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字符串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66033" y="1798639"/>
            <a:ext cx="10274178" cy="467836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表示一个字符序列，注意字符串是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类（不是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内置的数据类型）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实现的，是引用类型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字符串的字面值是由双引号界定的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零个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或多个字符。</a:t>
            </a:r>
          </a:p>
          <a:p>
            <a:pPr lvl="1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Welcom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to java!"                 ""</a:t>
            </a:r>
          </a:p>
          <a:p>
            <a:pPr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连接运算：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+, +=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加号用于连接两个字符串。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如果二个操作数一个是字符串，另一个不是字符串，则先将非字符串操作数转换成字符串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，再执行连接操作。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96938" lvl="2" indent="-449263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message = "Welcome " + "to " + "java";  // Welcome to Java</a:t>
            </a:r>
          </a:p>
          <a:p>
            <a:pPr marL="896938" lvl="2" indent="-449263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 = “Chapter” + 2; // Chapter2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，自动转成字符串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96938" lvl="2" indent="-449263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String s1 = "Supplement" + 'B'; 		          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SupplementB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marL="896938" lvl="2" indent="-449263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message += " and Java is fun";  		// Welcome to Java and Java is fun</a:t>
            </a:r>
          </a:p>
          <a:p>
            <a:pPr marL="896938" lvl="2" indent="-449263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1;</a:t>
            </a:r>
          </a:p>
          <a:p>
            <a:pPr marL="896938" lvl="2" indent="-449263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j = 2;</a:t>
            </a:r>
          </a:p>
          <a:p>
            <a:pPr marL="896938" lvl="2" indent="-449263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j = "  +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j);	          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i+j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=12</a:t>
            </a:r>
          </a:p>
          <a:p>
            <a:pPr marL="896938" lvl="2" indent="-449263"/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j = "  + 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+ j));	          //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i+j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= 3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从输入对话框获得输入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57644" y="1798639"/>
            <a:ext cx="10274178" cy="4224656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获取输入字符串：</a:t>
            </a:r>
            <a:r>
              <a:rPr lang="en-US" altLang="zh-CN" dirty="0"/>
              <a:t>import </a:t>
            </a:r>
            <a:r>
              <a:rPr lang="en-US" altLang="zh-CN" dirty="0" err="1"/>
              <a:t>javax.swing.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JOptionPane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JOptionPane.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showInputDialog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null,   //Parent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"Prompting Message",  </a:t>
            </a: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"Dialog Title",</a:t>
            </a:r>
          </a:p>
          <a:p>
            <a:pPr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JOptionPane.QUESTION_MESSAGE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));</a:t>
            </a: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String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string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JOptionPane.showInputDialog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("Prompting Message");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u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字符串转换成数字类型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71487" lvl="1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Integer.parseInt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(string);</a:t>
            </a:r>
          </a:p>
          <a:p>
            <a:pPr marL="471487" lvl="1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double d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Double.parseDouble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(string);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4" descr="prom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7377" y="3371478"/>
            <a:ext cx="2652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34"/>
          <p:cNvGrpSpPr>
            <a:grpSpLocks/>
          </p:cNvGrpSpPr>
          <p:nvPr/>
        </p:nvGrpSpPr>
        <p:grpSpPr bwMode="auto">
          <a:xfrm>
            <a:off x="3743552" y="3100015"/>
            <a:ext cx="3059113" cy="276225"/>
            <a:chOff x="2290" y="1680"/>
            <a:chExt cx="1474" cy="91"/>
          </a:xfrm>
        </p:grpSpPr>
        <p:sp>
          <p:nvSpPr>
            <p:cNvPr id="8" name="直线 24"/>
            <p:cNvSpPr>
              <a:spLocks noChangeShapeType="1"/>
            </p:cNvSpPr>
            <p:nvPr/>
          </p:nvSpPr>
          <p:spPr bwMode="auto">
            <a:xfrm>
              <a:off x="3764" y="1680"/>
              <a:ext cx="0" cy="91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直线 25"/>
            <p:cNvSpPr>
              <a:spLocks noChangeShapeType="1"/>
            </p:cNvSpPr>
            <p:nvPr/>
          </p:nvSpPr>
          <p:spPr bwMode="auto">
            <a:xfrm flipH="1">
              <a:off x="2290" y="1680"/>
              <a:ext cx="1474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35"/>
          <p:cNvGrpSpPr>
            <a:grpSpLocks/>
          </p:cNvGrpSpPr>
          <p:nvPr/>
        </p:nvGrpSpPr>
        <p:grpSpPr bwMode="auto">
          <a:xfrm>
            <a:off x="3911827" y="3552453"/>
            <a:ext cx="2592388" cy="196850"/>
            <a:chOff x="2812" y="1979"/>
            <a:chExt cx="839" cy="45"/>
          </a:xfrm>
        </p:grpSpPr>
        <p:sp>
          <p:nvSpPr>
            <p:cNvPr id="11" name="直线 27"/>
            <p:cNvSpPr>
              <a:spLocks noChangeShapeType="1"/>
            </p:cNvSpPr>
            <p:nvPr/>
          </p:nvSpPr>
          <p:spPr bwMode="auto">
            <a:xfrm>
              <a:off x="2812" y="1979"/>
              <a:ext cx="0" cy="4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直线 28"/>
            <p:cNvSpPr>
              <a:spLocks noChangeShapeType="1"/>
            </p:cNvSpPr>
            <p:nvPr/>
          </p:nvSpPr>
          <p:spPr bwMode="auto">
            <a:xfrm flipV="1">
              <a:off x="2812" y="2024"/>
              <a:ext cx="839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文本框 29"/>
          <p:cNvSpPr txBox="1">
            <a:spLocks noChangeArrowheads="1"/>
          </p:cNvSpPr>
          <p:nvPr/>
        </p:nvSpPr>
        <p:spPr bwMode="auto">
          <a:xfrm>
            <a:off x="5656490" y="2734890"/>
            <a:ext cx="641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消息</a:t>
            </a:r>
          </a:p>
        </p:txBody>
      </p:sp>
      <p:sp>
        <p:nvSpPr>
          <p:cNvPr id="14" name="文本框 30"/>
          <p:cNvSpPr txBox="1">
            <a:spLocks noChangeArrowheads="1"/>
          </p:cNvSpPr>
          <p:nvPr/>
        </p:nvSpPr>
        <p:spPr bwMode="auto">
          <a:xfrm>
            <a:off x="5658077" y="3101603"/>
            <a:ext cx="641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标题</a:t>
            </a:r>
          </a:p>
        </p:txBody>
      </p:sp>
      <p:grpSp>
        <p:nvGrpSpPr>
          <p:cNvPr id="15" name="组合 33"/>
          <p:cNvGrpSpPr>
            <a:grpSpLocks/>
          </p:cNvGrpSpPr>
          <p:nvPr/>
        </p:nvGrpSpPr>
        <p:grpSpPr bwMode="auto">
          <a:xfrm>
            <a:off x="4391252" y="2776165"/>
            <a:ext cx="3024188" cy="900113"/>
            <a:chOff x="2744" y="1499"/>
            <a:chExt cx="1406" cy="434"/>
          </a:xfrm>
        </p:grpSpPr>
        <p:sp>
          <p:nvSpPr>
            <p:cNvPr id="16" name="直线 26"/>
            <p:cNvSpPr>
              <a:spLocks noChangeShapeType="1"/>
            </p:cNvSpPr>
            <p:nvPr/>
          </p:nvSpPr>
          <p:spPr bwMode="auto">
            <a:xfrm>
              <a:off x="2744" y="1499"/>
              <a:ext cx="140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直线 31"/>
            <p:cNvSpPr>
              <a:spLocks noChangeShapeType="1"/>
            </p:cNvSpPr>
            <p:nvPr/>
          </p:nvSpPr>
          <p:spPr bwMode="auto">
            <a:xfrm>
              <a:off x="4150" y="1502"/>
              <a:ext cx="0" cy="43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文本框 32"/>
          <p:cNvSpPr txBox="1">
            <a:spLocks noChangeArrowheads="1"/>
          </p:cNvSpPr>
          <p:nvPr/>
        </p:nvSpPr>
        <p:spPr bwMode="auto">
          <a:xfrm>
            <a:off x="5646965" y="3706440"/>
            <a:ext cx="641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6600"/>
                </a:solidFill>
              </a:rPr>
              <a:t>图标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编程风格和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常见错误类型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编程风格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66033" y="1798639"/>
            <a:ext cx="10274178" cy="45340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良好的编程风格有利于减少错误，产生容易阅读、易于理解的代码。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注释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类和方法前使用文档注释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方法步骤前使用行注释。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命名：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类名的每个单词的首字母大写：使用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UpperCamelCase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驼峰式命名法）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StudentInfomation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变量和方法名使用小写，如果有多个单词，第一个单词首字母小写，其它单词首字母大写。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常量使用大写，单词间以下划线分隔。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缩进、空格、块样式（在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ctrl+shift+f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编程风格和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常见错误类型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编程风格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66032" y="1798639"/>
            <a:ext cx="11046069" cy="453406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noProof="0" dirty="0">
                <a:latin typeface="微软雅黑" pitchFamily="34" charset="-122"/>
                <a:ea typeface="微软雅黑" pitchFamily="34" charset="-122"/>
              </a:rPr>
              <a:t>有用的资源</a:t>
            </a:r>
            <a:endParaRPr lang="en-US" altLang="zh-CN" sz="2400" noProof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CheckStyle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：开源的代码风格检查工具</a:t>
            </a:r>
            <a:r>
              <a:rPr lang="zh-CN" altLang="en-US" sz="2000" dirty="0">
                <a:latin typeface="Arial" panose="020B0604020202020204" pitchFamily="34" charset="0"/>
                <a:ea typeface="Open Sans"/>
              </a:rPr>
              <a:t>，</a:t>
            </a:r>
            <a:r>
              <a:rPr lang="zh-CN" altLang="zh-CN" sz="2000" dirty="0">
                <a:latin typeface="Arial" panose="020B0604020202020204" pitchFamily="34" charset="0"/>
                <a:ea typeface="Open Sans"/>
              </a:rPr>
              <a:t> http://checkstyle.sourceforge.net/checks.html </a:t>
            </a:r>
            <a:endParaRPr lang="en-US" altLang="zh-CN" sz="2000" dirty="0">
              <a:latin typeface="Arial" panose="020B0604020202020204" pitchFamily="34" charset="0"/>
              <a:ea typeface="Open San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官方代码规范，</a:t>
            </a:r>
            <a:r>
              <a:rPr lang="zh-CN" altLang="zh-CN" sz="2000" dirty="0">
                <a:latin typeface="Arial" panose="020B0604020202020204" pitchFamily="34" charset="0"/>
                <a:ea typeface="Open Sans"/>
              </a:rPr>
              <a:t> https://google.github.io/styleguide/javaguide.html</a:t>
            </a:r>
            <a:endParaRPr lang="en-US" altLang="zh-CN" sz="2000" dirty="0">
              <a:latin typeface="Arial" panose="020B0604020202020204" pitchFamily="34" charset="0"/>
              <a:ea typeface="Open San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Sun官方代码规范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000" dirty="0">
                <a:latin typeface="Arial" panose="020B0604020202020204" pitchFamily="34" charset="0"/>
                <a:ea typeface="Open Sans"/>
              </a:rPr>
              <a:t> http://java.sun.com/docs/books/jls/second_edition/html/index.html</a:t>
            </a:r>
            <a:endParaRPr lang="en-US" altLang="zh-CN" sz="2000" dirty="0">
              <a:latin typeface="Arial" panose="020B0604020202020204" pitchFamily="34" charset="0"/>
              <a:ea typeface="Open San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IDEA Checkstyle插件主页</a:t>
            </a:r>
            <a:r>
              <a:rPr lang="zh-CN" altLang="en-US" sz="2000" dirty="0">
                <a:latin typeface="Arial" panose="020B0604020202020204" pitchFamily="34" charset="0"/>
                <a:ea typeface="Open Sans"/>
              </a:rPr>
              <a:t>，</a:t>
            </a:r>
            <a:r>
              <a:rPr lang="zh-CN" altLang="zh-CN" sz="2000" dirty="0">
                <a:latin typeface="Arial" panose="020B0604020202020204" pitchFamily="34" charset="0"/>
                <a:ea typeface="Open Sans"/>
              </a:rPr>
              <a:t>http://plugins.jetbrains.com/plugin/1065-checkstyle-idea</a:t>
            </a:r>
            <a:endParaRPr lang="zh-CN" altLang="zh-CN" sz="3200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u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u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DEC83B-BF61-458B-A0E2-B764CEAB3F43}"/>
              </a:ext>
            </a:extLst>
          </p:cNvPr>
          <p:cNvSpPr txBox="1"/>
          <p:nvPr/>
        </p:nvSpPr>
        <p:spPr>
          <a:xfrm>
            <a:off x="3116062" y="5353235"/>
            <a:ext cx="507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www.apache.org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最大的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开源社区网站</a:t>
            </a:r>
          </a:p>
        </p:txBody>
      </p:sp>
    </p:spTree>
    <p:extLst>
      <p:ext uri="{BB962C8B-B14F-4D97-AF65-F5344CB8AC3E}">
        <p14:creationId xmlns:p14="http://schemas.microsoft.com/office/powerpoint/2010/main" val="18329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847065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编程风格和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常见错误类型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常见错误类型</a:t>
            </a:r>
          </a:p>
        </p:txBody>
      </p:sp>
      <p:sp>
        <p:nvSpPr>
          <p:cNvPr id="42" name="矩形 3"/>
          <p:cNvSpPr txBox="1">
            <a:spLocks noChangeArrowheads="1"/>
          </p:cNvSpPr>
          <p:nvPr/>
        </p:nvSpPr>
        <p:spPr>
          <a:xfrm>
            <a:off x="674422" y="1798639"/>
            <a:ext cx="10274178" cy="3855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语法错误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(syntax error)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在编译期间产生的错误，编译报错。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运行时错误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(runtime error)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导致程序非正常终止的错误，编译不会报错。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逻辑错误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(logic error)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程序不能按预期的方式执行，编译不会报错。</a:t>
            </a: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从控制台读取输入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173408" y="1394191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标准输入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输出流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System.out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：标准输出流类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OutputStream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的对象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System.in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标准输入流类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InputStream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的对象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类（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java.util.Scanner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= new Scanner(System.in);</a:t>
            </a:r>
          </a:p>
          <a:p>
            <a:pPr marL="471487"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构造函数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Scanner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的参数类型也可为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java.io.File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71487" lvl="1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这是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就从文件而不是标准输入流读取数据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double d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scanner.nextDouble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); </a:t>
            </a: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nextByte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nextShort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nextLong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nextFloat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nextDouble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 )</a:t>
            </a: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next( 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读入一个字符串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71487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从控制台读取输入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2177" y="1204547"/>
            <a:ext cx="1041009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package  test;   //</a:t>
            </a:r>
            <a:r>
              <a:rPr lang="zh-CN" altLang="en-US" sz="1600" dirty="0"/>
              <a:t>类必须在一个包中</a:t>
            </a:r>
            <a:endParaRPr lang="en-US" altLang="zh-CN" sz="1600" dirty="0"/>
          </a:p>
          <a:p>
            <a:r>
              <a:rPr lang="en-US" altLang="zh-CN" sz="1600" dirty="0"/>
              <a:t>import </a:t>
            </a:r>
            <a:r>
              <a:rPr lang="en-US" altLang="zh-CN" sz="1600" dirty="0" err="1"/>
              <a:t>java.util.Scanner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TestScanner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	public static void main(String[ 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		// Create a scanner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Scanner </a:t>
            </a:r>
            <a:r>
              <a:rPr lang="en-US" altLang="zh-CN" sz="1600" dirty="0" err="1">
                <a:solidFill>
                  <a:srgbClr val="FF0000"/>
                </a:solidFill>
              </a:rPr>
              <a:t>scanner</a:t>
            </a:r>
            <a:r>
              <a:rPr lang="en-US" altLang="zh-CN" sz="1600" dirty="0">
                <a:solidFill>
                  <a:srgbClr val="FF0000"/>
                </a:solidFill>
              </a:rPr>
              <a:t> = new Scanner(</a:t>
            </a:r>
            <a:r>
              <a:rPr lang="en-US" altLang="zh-CN" sz="1600" dirty="0" err="1">
                <a:solidFill>
                  <a:srgbClr val="FF0000"/>
                </a:solidFill>
              </a:rPr>
              <a:t>System.in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</a:p>
          <a:p>
            <a:r>
              <a:rPr lang="zh-CN" altLang="en-US" sz="1600" dirty="0"/>
              <a:t>		</a:t>
            </a:r>
          </a:p>
          <a:p>
            <a:r>
              <a:rPr lang="en-US" altLang="zh-CN" sz="1600" dirty="0"/>
              <a:t>		// Prompt the user to enter an integer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("Enter an integer: ");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>
                <a:solidFill>
                  <a:srgbClr val="FF0000"/>
                </a:solidFill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intValue</a:t>
            </a:r>
            <a:r>
              <a:rPr lang="en-US" altLang="zh-CN" sz="1600" dirty="0">
                <a:solidFill>
                  <a:srgbClr val="FF0000"/>
                </a:solidFill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</a:rPr>
              <a:t>scanner.nextInt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("You entered the integer: " + </a:t>
            </a:r>
            <a:r>
              <a:rPr lang="en-US" altLang="zh-CN" sz="1600" dirty="0" err="1"/>
              <a:t>intValue</a:t>
            </a:r>
            <a:r>
              <a:rPr lang="en-US" altLang="zh-CN" sz="1600" dirty="0"/>
              <a:t>);</a:t>
            </a:r>
          </a:p>
          <a:p>
            <a:r>
              <a:rPr lang="zh-CN" altLang="en-US" sz="1600" dirty="0"/>
              <a:t>		</a:t>
            </a:r>
          </a:p>
          <a:p>
            <a:r>
              <a:rPr lang="en-US" altLang="zh-CN" sz="1600" dirty="0"/>
              <a:t>		// Prompt the user to enter a double value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("Enter a double value: ");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double </a:t>
            </a:r>
            <a:r>
              <a:rPr lang="en-US" altLang="zh-CN" sz="1600" dirty="0" err="1">
                <a:solidFill>
                  <a:srgbClr val="FF0000"/>
                </a:solidFill>
              </a:rPr>
              <a:t>doubleValue</a:t>
            </a:r>
            <a:r>
              <a:rPr lang="en-US" altLang="zh-CN" sz="1600" dirty="0">
                <a:solidFill>
                  <a:srgbClr val="FF0000"/>
                </a:solidFill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</a:rPr>
              <a:t>scanner.nextDouble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("You entered the double value: " + </a:t>
            </a:r>
            <a:r>
              <a:rPr lang="en-US" altLang="zh-CN" sz="1600" dirty="0" err="1"/>
              <a:t>doubleValue</a:t>
            </a:r>
            <a:r>
              <a:rPr lang="en-US" altLang="zh-CN" sz="1600" dirty="0"/>
              <a:t>);</a:t>
            </a:r>
          </a:p>
          <a:p>
            <a:r>
              <a:rPr lang="zh-CN" altLang="en-US" sz="1600" dirty="0"/>
              <a:t>		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</a:t>
            </a:r>
            <a:r>
              <a:rPr lang="en-US" altLang="zh-CN" sz="1600" dirty="0"/>
              <a:t>("Enter a string without space: ");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FF0000"/>
                </a:solidFill>
              </a:rPr>
              <a:t>String </a:t>
            </a:r>
            <a:r>
              <a:rPr lang="en-US" altLang="zh-CN" sz="1600" dirty="0" err="1">
                <a:solidFill>
                  <a:srgbClr val="FF0000"/>
                </a:solidFill>
              </a:rPr>
              <a:t>string</a:t>
            </a:r>
            <a:r>
              <a:rPr lang="en-US" altLang="zh-CN" sz="1600" dirty="0">
                <a:solidFill>
                  <a:srgbClr val="FF0000"/>
                </a:solidFill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</a:rPr>
              <a:t>scanner.next</a:t>
            </a:r>
            <a:r>
              <a:rPr lang="en-US" altLang="zh-CN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("You entered the string: " + string);</a:t>
            </a:r>
          </a:p>
          <a:p>
            <a:r>
              <a:rPr lang="zh-CN" altLang="en-US" sz="1600" dirty="0"/>
              <a:t>	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CA2680-926E-43DC-B731-41E240F52F1A}"/>
              </a:ext>
            </a:extLst>
          </p:cNvPr>
          <p:cNvGrpSpPr/>
          <p:nvPr/>
        </p:nvGrpSpPr>
        <p:grpSpPr>
          <a:xfrm>
            <a:off x="6387739" y="3007545"/>
            <a:ext cx="4572020" cy="695840"/>
            <a:chOff x="234176" y="4569843"/>
            <a:chExt cx="2955073" cy="1131769"/>
          </a:xfrm>
        </p:grpSpPr>
        <p:sp>
          <p:nvSpPr>
            <p:cNvPr id="7" name="对话气泡: 圆角矩形 6">
              <a:extLst>
                <a:ext uri="{FF2B5EF4-FFF2-40B4-BE49-F238E27FC236}">
                  <a16:creationId xmlns:a16="http://schemas.microsoft.com/office/drawing/2014/main" id="{F5D91CC2-33CE-43D8-95F5-156C994C4338}"/>
                </a:ext>
              </a:extLst>
            </p:cNvPr>
            <p:cNvSpPr/>
            <p:nvPr/>
          </p:nvSpPr>
          <p:spPr>
            <a:xfrm>
              <a:off x="234176" y="4569843"/>
              <a:ext cx="2955073" cy="1131769"/>
            </a:xfrm>
            <a:prstGeom prst="wedgeRoundRectCallout">
              <a:avLst>
                <a:gd name="adj1" fmla="val -72482"/>
                <a:gd name="adj2" fmla="val 30527"/>
                <a:gd name="adj3" fmla="val 1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964F6B9-55BD-45B5-B7D5-2FF0536BF98B}"/>
                </a:ext>
              </a:extLst>
            </p:cNvPr>
            <p:cNvSpPr txBox="1"/>
            <p:nvPr/>
          </p:nvSpPr>
          <p:spPr>
            <a:xfrm>
              <a:off x="234176" y="4671311"/>
              <a:ext cx="2955073" cy="10270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/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注意如果输入的不是一个合法的整数，该语句会抛出异常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>
          <a:xfrm>
            <a:off x="670631" y="1956900"/>
            <a:ext cx="8766984" cy="3797948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(identifier)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来命名变量、常量、方法、类、包等实体。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标识符命名规则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标识符是由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字母、数字、下划线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(_)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、美元符号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($)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组成的字符序列。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标识符必须以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字母、下划线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(_)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、美元符号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($)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开头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。不能以数字开头。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标识符不能是保留字。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标识符不能为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true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false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null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等事实上的保留字（参见英文维基网）。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标识符可以为任意长度，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但编译通常只接受前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128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字符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$2, area, radius,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showMessageDialog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是合法的标识符；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2A, d+4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是非法的标识符</a:t>
            </a: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标识符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1088821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保留字：</a:t>
            </a:r>
          </a:p>
        </p:txBody>
      </p:sp>
      <p:sp>
        <p:nvSpPr>
          <p:cNvPr id="2" name="矩形 1"/>
          <p:cNvSpPr/>
          <p:nvPr/>
        </p:nvSpPr>
        <p:spPr>
          <a:xfrm>
            <a:off x="646651" y="2041612"/>
            <a:ext cx="1023114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abstract</a:t>
            </a:r>
            <a:r>
              <a:rPr lang="en-US" altLang="zh-CN" sz="2000" dirty="0"/>
              <a:t>	        	default 		if	        	package	       	this   </a:t>
            </a:r>
          </a:p>
          <a:p>
            <a:r>
              <a:rPr lang="en-US" altLang="zh-CN" sz="2000" dirty="0"/>
              <a:t>assert       	do                      	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           	</a:t>
            </a: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/>
              <a:t>         	throw   </a:t>
            </a:r>
          </a:p>
          <a:p>
            <a:r>
              <a:rPr lang="en-US" altLang="zh-CN" sz="2000" dirty="0" err="1">
                <a:solidFill>
                  <a:srgbClr val="00B050"/>
                </a:solidFill>
              </a:rPr>
              <a:t>boolean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00B050"/>
                </a:solidFill>
              </a:rPr>
              <a:t>double</a:t>
            </a:r>
            <a:r>
              <a:rPr lang="en-US" altLang="zh-CN" sz="2000" dirty="0"/>
              <a:t>             	implements	</a:t>
            </a:r>
            <a:r>
              <a:rPr lang="en-US" altLang="zh-CN" sz="2000" dirty="0">
                <a:solidFill>
                  <a:srgbClr val="FF0000"/>
                </a:solidFill>
              </a:rPr>
              <a:t>protected</a:t>
            </a:r>
            <a:r>
              <a:rPr lang="en-US" altLang="zh-CN" sz="2000" dirty="0"/>
              <a:t> 	throws        </a:t>
            </a:r>
          </a:p>
          <a:p>
            <a:r>
              <a:rPr lang="en-US" altLang="zh-CN" sz="2000" dirty="0"/>
              <a:t>break 	        	else	                import	        	</a:t>
            </a: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FF0000"/>
                </a:solidFill>
              </a:rPr>
              <a:t>transient(</a:t>
            </a:r>
            <a:r>
              <a:rPr lang="zh-CN" altLang="en-US" sz="1400" dirty="0">
                <a:solidFill>
                  <a:srgbClr val="FF0000"/>
                </a:solidFill>
              </a:rPr>
              <a:t>非序列化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byte</a:t>
            </a:r>
            <a:r>
              <a:rPr lang="en-US" altLang="zh-CN" sz="2000" dirty="0"/>
              <a:t>	        	</a:t>
            </a:r>
            <a:r>
              <a:rPr lang="en-US" altLang="zh-CN" sz="2000" dirty="0" err="1">
                <a:solidFill>
                  <a:srgbClr val="00B050"/>
                </a:solidFill>
              </a:rPr>
              <a:t>enum</a:t>
            </a:r>
            <a:r>
              <a:rPr lang="en-US" altLang="zh-CN" sz="2000" dirty="0"/>
              <a:t>		</a:t>
            </a:r>
            <a:r>
              <a:rPr lang="en-US" altLang="zh-CN" sz="2000" dirty="0" err="1"/>
              <a:t>instanceof</a:t>
            </a:r>
            <a:r>
              <a:rPr lang="en-US" altLang="zh-CN" sz="2000" dirty="0"/>
              <a:t>	return        	true</a:t>
            </a:r>
          </a:p>
          <a:p>
            <a:r>
              <a:rPr lang="en-US" altLang="zh-CN" sz="2000" dirty="0"/>
              <a:t>case	        	extends		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00B050"/>
                </a:solidFill>
              </a:rPr>
              <a:t>short</a:t>
            </a:r>
            <a:r>
              <a:rPr lang="en-US" altLang="zh-CN" sz="2000" dirty="0"/>
              <a:t>	        	try</a:t>
            </a:r>
          </a:p>
          <a:p>
            <a:r>
              <a:rPr lang="en-US" altLang="zh-CN" sz="2000" dirty="0"/>
              <a:t>catch	        	false	                interface       	</a:t>
            </a:r>
            <a:r>
              <a:rPr lang="en-US" altLang="zh-CN" sz="2000" dirty="0">
                <a:solidFill>
                  <a:srgbClr val="FF0000"/>
                </a:solidFill>
              </a:rPr>
              <a:t>static</a:t>
            </a:r>
            <a:r>
              <a:rPr lang="en-US" altLang="zh-CN" sz="2000" dirty="0"/>
              <a:t>	        	void</a:t>
            </a:r>
          </a:p>
          <a:p>
            <a:r>
              <a:rPr lang="en-US" altLang="zh-CN" sz="2000" dirty="0">
                <a:solidFill>
                  <a:srgbClr val="00B050"/>
                </a:solidFill>
              </a:rPr>
              <a:t>char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FF0000"/>
                </a:solidFill>
              </a:rPr>
              <a:t>final </a:t>
            </a:r>
            <a:r>
              <a:rPr lang="en-US" altLang="zh-CN" sz="2000" dirty="0"/>
              <a:t>                  	</a:t>
            </a:r>
            <a:r>
              <a:rPr lang="en-US" altLang="zh-CN" sz="2000" dirty="0">
                <a:solidFill>
                  <a:srgbClr val="00B050"/>
                </a:solidFill>
              </a:rPr>
              <a:t>long</a:t>
            </a:r>
            <a:r>
              <a:rPr lang="en-US" altLang="zh-CN" sz="2000" dirty="0"/>
              <a:t>            	</a:t>
            </a:r>
            <a:r>
              <a:rPr lang="en-US" altLang="zh-CN" sz="2000" dirty="0" err="1">
                <a:solidFill>
                  <a:srgbClr val="FF0000"/>
                </a:solidFill>
              </a:rPr>
              <a:t>strictfp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1400" dirty="0">
                <a:solidFill>
                  <a:srgbClr val="FF0000"/>
                </a:solidFill>
              </a:rPr>
              <a:t>严格浮点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  	</a:t>
            </a:r>
            <a:r>
              <a:rPr lang="en-US" altLang="zh-CN" sz="2000" dirty="0">
                <a:solidFill>
                  <a:srgbClr val="FF0000"/>
                </a:solidFill>
              </a:rPr>
              <a:t>volatile</a:t>
            </a:r>
            <a:r>
              <a:rPr lang="en-US" altLang="zh-CN" sz="2000" dirty="0"/>
              <a:t>          </a:t>
            </a:r>
          </a:p>
          <a:p>
            <a:r>
              <a:rPr lang="en-US" altLang="zh-CN" sz="2000" dirty="0"/>
              <a:t>class                 	finally		</a:t>
            </a:r>
            <a:r>
              <a:rPr lang="en-US" altLang="zh-CN" sz="2000" dirty="0">
                <a:solidFill>
                  <a:srgbClr val="FF0000"/>
                </a:solidFill>
              </a:rPr>
              <a:t>native(</a:t>
            </a:r>
            <a:r>
              <a:rPr lang="zh-CN" altLang="en-US" sz="1400" dirty="0">
                <a:solidFill>
                  <a:srgbClr val="FF0000"/>
                </a:solidFill>
              </a:rPr>
              <a:t>本地方法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    	super	        	while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	        	</a:t>
            </a:r>
            <a:r>
              <a:rPr lang="en-US" altLang="zh-CN" sz="2000" dirty="0">
                <a:solidFill>
                  <a:srgbClr val="00B050"/>
                </a:solidFill>
              </a:rPr>
              <a:t>float</a:t>
            </a:r>
            <a:r>
              <a:rPr lang="en-US" altLang="zh-CN" sz="2000" dirty="0"/>
              <a:t>	               	new     		switch	        </a:t>
            </a:r>
          </a:p>
          <a:p>
            <a:r>
              <a:rPr lang="en-US" altLang="zh-CN" sz="2000" dirty="0"/>
              <a:t>continue	        	for                     	null 	        	</a:t>
            </a:r>
            <a:r>
              <a:rPr lang="en-US" altLang="zh-CN" sz="2000" dirty="0">
                <a:solidFill>
                  <a:srgbClr val="FF0000"/>
                </a:solidFill>
              </a:rPr>
              <a:t>synchronized</a:t>
            </a:r>
            <a:r>
              <a:rPr lang="en-US" altLang="zh-CN" sz="2000" dirty="0"/>
              <a:t>	 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42C6DF-BF02-422C-B23D-7A169B5CA536}"/>
              </a:ext>
            </a:extLst>
          </p:cNvPr>
          <p:cNvSpPr/>
          <p:nvPr/>
        </p:nvSpPr>
        <p:spPr>
          <a:xfrm>
            <a:off x="646652" y="5629755"/>
            <a:ext cx="10888210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保留字中：红色的为</a:t>
            </a:r>
            <a:r>
              <a:rPr lang="zh-CN" altLang="en-US" sz="28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修饰符，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可一个或多个用于修饰类型、变量、参数和返回值。例如</a:t>
            </a:r>
            <a:r>
              <a:rPr lang="en-US" altLang="zh-CN" sz="2800" b="1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public static </a:t>
            </a:r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一起修饰一个方法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>
          <a:xfrm>
            <a:off x="874468" y="1904146"/>
            <a:ext cx="10115110" cy="46783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(variable)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用于保存数据输入、数据输出和中间值。可以向变量赋予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类型匹配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的值。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声明变量语法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variableName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或者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v1, v2, … , v3;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x;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double radius, area;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>
          <a:xfrm>
            <a:off x="698622" y="1860185"/>
            <a:ext cx="9008086" cy="43225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u="sng" dirty="0">
                <a:latin typeface="微软雅黑" pitchFamily="34" charset="-122"/>
                <a:ea typeface="微软雅黑" pitchFamily="34" charset="-122"/>
              </a:rPr>
              <a:t>常量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(constant)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是一旦初始化后就不能再改变的数据。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语法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datatype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CONSTANT_NAME = value;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局部常量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的声明和初始化必须同时完成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final double PI = 3.14159;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使用常量的好处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避免重复输入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便于程序修改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便于程序阅读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常量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2.3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标识符，变量，常量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652" y="1228245"/>
            <a:ext cx="647024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常量</a:t>
            </a:r>
          </a:p>
        </p:txBody>
      </p:sp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662002" y="1788076"/>
            <a:ext cx="1002557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ComputeAreaConst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public static void main(String[]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args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double radius;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double area;</a:t>
            </a:r>
          </a:p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final double PI = 3.14159; // 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常量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指定半径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radius = 20;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计算面积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area = radius * radius * 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//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显示结果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("The circle for the circle of radius " + radius + " is " + area);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5|138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.5|1.8|0.4|1.3|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6.4|25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3|114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5|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|4.5|13.8|9.9|7.2|23.1|1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5.8|14.1|6.3|8.9|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6|10.3|8.5|4.3|4.2|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4|75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3368</Words>
  <Application>Microsoft Office PowerPoint</Application>
  <PresentationFormat>宽屏</PresentationFormat>
  <Paragraphs>409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Tahoma</vt:lpstr>
      <vt:lpstr>微软雅黑</vt:lpstr>
      <vt:lpstr>Calibri Light</vt:lpstr>
      <vt:lpstr>Arial</vt:lpstr>
      <vt:lpstr>Calibri</vt:lpstr>
      <vt:lpstr>华文细黑</vt:lpstr>
      <vt:lpstr>宋体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希武 辜</cp:lastModifiedBy>
  <cp:revision>234</cp:revision>
  <dcterms:created xsi:type="dcterms:W3CDTF">2018-01-23T14:33:00Z</dcterms:created>
  <dcterms:modified xsi:type="dcterms:W3CDTF">2025-02-27T16:36:11Z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