
<file path=[Content_Types].xml><?xml version="1.0" encoding="utf-8"?>
<Types xmlns="http://schemas.openxmlformats.org/package/2006/content-types">
  <Default Extension="emf" ContentType="image/x-emf"/>
  <Default Extension="fntdata" ContentType="application/x-fontdata"/>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0"/>
  </p:notesMasterIdLst>
  <p:sldIdLst>
    <p:sldId id="324" r:id="rId2"/>
    <p:sldId id="262" r:id="rId3"/>
    <p:sldId id="294" r:id="rId4"/>
    <p:sldId id="289" r:id="rId5"/>
    <p:sldId id="273" r:id="rId6"/>
    <p:sldId id="275" r:id="rId7"/>
    <p:sldId id="274" r:id="rId8"/>
    <p:sldId id="276" r:id="rId9"/>
    <p:sldId id="290" r:id="rId10"/>
    <p:sldId id="280" r:id="rId11"/>
    <p:sldId id="278" r:id="rId12"/>
    <p:sldId id="279" r:id="rId13"/>
    <p:sldId id="305" r:id="rId14"/>
    <p:sldId id="306" r:id="rId15"/>
    <p:sldId id="321" r:id="rId16"/>
    <p:sldId id="322" r:id="rId17"/>
    <p:sldId id="323" r:id="rId18"/>
    <p:sldId id="307" r:id="rId19"/>
    <p:sldId id="308" r:id="rId20"/>
    <p:sldId id="316" r:id="rId21"/>
    <p:sldId id="309" r:id="rId22"/>
    <p:sldId id="310" r:id="rId23"/>
    <p:sldId id="311" r:id="rId24"/>
    <p:sldId id="272" r:id="rId25"/>
    <p:sldId id="263" r:id="rId26"/>
    <p:sldId id="295" r:id="rId27"/>
    <p:sldId id="264" r:id="rId28"/>
    <p:sldId id="281" r:id="rId29"/>
    <p:sldId id="325" r:id="rId30"/>
    <p:sldId id="312" r:id="rId31"/>
    <p:sldId id="313" r:id="rId32"/>
    <p:sldId id="314" r:id="rId33"/>
    <p:sldId id="315" r:id="rId34"/>
    <p:sldId id="282" r:id="rId35"/>
    <p:sldId id="286" r:id="rId36"/>
    <p:sldId id="293" r:id="rId37"/>
    <p:sldId id="296" r:id="rId38"/>
    <p:sldId id="327" r:id="rId39"/>
    <p:sldId id="328" r:id="rId40"/>
    <p:sldId id="317" r:id="rId41"/>
    <p:sldId id="326" r:id="rId42"/>
    <p:sldId id="320" r:id="rId43"/>
    <p:sldId id="319" r:id="rId44"/>
    <p:sldId id="297" r:id="rId45"/>
    <p:sldId id="285" r:id="rId46"/>
    <p:sldId id="298" r:id="rId47"/>
    <p:sldId id="284" r:id="rId48"/>
    <p:sldId id="299" r:id="rId49"/>
    <p:sldId id="300" r:id="rId50"/>
    <p:sldId id="301" r:id="rId51"/>
    <p:sldId id="287" r:id="rId52"/>
    <p:sldId id="302" r:id="rId53"/>
    <p:sldId id="288" r:id="rId54"/>
    <p:sldId id="303" r:id="rId55"/>
    <p:sldId id="329" r:id="rId56"/>
    <p:sldId id="267" r:id="rId57"/>
    <p:sldId id="304" r:id="rId58"/>
    <p:sldId id="292" r:id="rId59"/>
  </p:sldIdLst>
  <p:sldSz cx="12192000" cy="6858000"/>
  <p:notesSz cx="7104063" cy="10234613"/>
  <p:embeddedFontLst>
    <p:embeddedFont>
      <p:font typeface="Calibri" panose="020F0502020204030204" pitchFamily="34" charset="0"/>
      <p:regular r:id="rId61"/>
      <p:bold r:id="rId62"/>
      <p:italic r:id="rId63"/>
      <p:boldItalic r:id="rId64"/>
    </p:embeddedFont>
    <p:embeddedFont>
      <p:font typeface="Calibri Light" panose="020F0302020204030204" pitchFamily="34" charset="0"/>
      <p:regular r:id="rId65"/>
      <p:italic r:id="rId66"/>
    </p:embeddedFont>
    <p:embeddedFont>
      <p:font typeface="Lucida Sans" panose="020B0602040502020204" pitchFamily="34" charset="0"/>
      <p:regular r:id="rId67"/>
    </p:embeddedFont>
    <p:embeddedFont>
      <p:font typeface="Microsoft Sans Serif" panose="020B0604020202020204" pitchFamily="34" charset="0"/>
      <p:regular r:id="rId68"/>
    </p:embeddedFont>
    <p:embeddedFont>
      <p:font typeface="华文细黑" panose="02010600040101010101" pitchFamily="2" charset="-122"/>
      <p:regular r:id="rId69"/>
    </p:embeddedFont>
    <p:embeddedFont>
      <p:font typeface="华文新魏" panose="02010800040101010101" pitchFamily="2" charset="-122"/>
      <p:regular r:id="rId70"/>
    </p:embeddedFont>
    <p:embeddedFont>
      <p:font typeface="微软雅黑" panose="020B0503020204020204" pitchFamily="34" charset="-122"/>
      <p:regular r:id="rId71"/>
      <p:bold r:id="rId7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3415" autoAdjust="0"/>
  </p:normalViewPr>
  <p:slideViewPr>
    <p:cSldViewPr snapToGrid="0">
      <p:cViewPr varScale="1">
        <p:scale>
          <a:sx n="102" d="100"/>
          <a:sy n="102" d="100"/>
        </p:scale>
        <p:origin x="894" y="114"/>
      </p:cViewPr>
      <p:guideLst>
        <p:guide orient="horz" pos="2160"/>
        <p:guide pos="3840"/>
      </p:guideLst>
    </p:cSldViewPr>
  </p:slideViewPr>
  <p:notesTextViewPr>
    <p:cViewPr>
      <p:scale>
        <a:sx n="1" d="1"/>
        <a:sy n="1" d="1"/>
      </p:scale>
      <p:origin x="0" y="0"/>
    </p:cViewPr>
  </p:notesTextViewPr>
  <p:sorterViewPr>
    <p:cViewPr>
      <p:scale>
        <a:sx n="100" d="100"/>
        <a:sy n="100" d="100"/>
      </p:scale>
      <p:origin x="0" y="1553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3.fntdata"/><Relationship Id="rId68" Type="http://schemas.openxmlformats.org/officeDocument/2006/relationships/font" Target="fonts/font8.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6.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4.fntdata"/><Relationship Id="rId69"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24437D94-7247-40E5-BC74-57DD4E13EFE5}" type="datetimeFigureOut">
              <a:rPr lang="zh-CN" altLang="en-US" smtClean="0"/>
              <a:pPr/>
              <a:t>2024/3/31</a:t>
            </a:fld>
            <a:endParaRPr lang="zh-CN" altLang="en-US"/>
          </a:p>
        </p:txBody>
      </p:sp>
      <p:sp>
        <p:nvSpPr>
          <p:cNvPr id="4" name="幻灯片图像占位符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860925"/>
            <a:ext cx="5683250" cy="4605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0740F25A-37DE-4281-9B3C-B9A788C5A4DF}" type="slidenum">
              <a:rPr lang="zh-CN" altLang="en-US" smtClean="0"/>
              <a:pPr/>
              <a:t>‹#›</a:t>
            </a:fld>
            <a:endParaRPr lang="zh-CN" altLang="en-US"/>
          </a:p>
        </p:txBody>
      </p:sp>
    </p:spTree>
    <p:extLst>
      <p:ext uri="{BB962C8B-B14F-4D97-AF65-F5344CB8AC3E}">
        <p14:creationId xmlns:p14="http://schemas.microsoft.com/office/powerpoint/2010/main" val="547523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lib.csdn.net/base/java"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29</a:t>
            </a:fld>
            <a:endParaRPr lang="zh-CN" altLang="en-US"/>
          </a:p>
        </p:txBody>
      </p:sp>
    </p:spTree>
    <p:extLst>
      <p:ext uri="{BB962C8B-B14F-4D97-AF65-F5344CB8AC3E}">
        <p14:creationId xmlns:p14="http://schemas.microsoft.com/office/powerpoint/2010/main" val="5337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方法和</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方法的作用其实一样，在</a:t>
            </a:r>
            <a:r>
              <a:rPr lang="en-US" altLang="zh-CN" sz="1200" b="0" i="0" u="none" strike="noStrike" kern="1200" dirty="0">
                <a:solidFill>
                  <a:schemeClr val="tx1"/>
                </a:solidFill>
                <a:latin typeface="+mn-lt"/>
                <a:ea typeface="+mn-ea"/>
                <a:cs typeface="+mn-cs"/>
                <a:hlinkClick r:id="rId3" tooltip="Java 知识库"/>
              </a:rPr>
              <a:t>Java</a:t>
            </a:r>
            <a:r>
              <a:rPr lang="zh-CN" altLang="en-US" sz="1200" b="0" i="0" kern="1200" dirty="0">
                <a:solidFill>
                  <a:schemeClr val="tx1"/>
                </a:solidFill>
                <a:latin typeface="+mn-lt"/>
                <a:ea typeface="+mn-ea"/>
                <a:cs typeface="+mn-cs"/>
              </a:rPr>
              <a:t>里都是用来对比两个对象是否相等一致，那么</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既然已经能实现对比的功能了，为什么还要</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呢？</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因为重写的</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（）里一般比较的比较全面比较复杂，这样效率就比较低，而利用</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进行对比，则只要生成一个</a:t>
            </a:r>
            <a:r>
              <a:rPr lang="en-US" altLang="zh-CN" sz="1200" b="0" i="0" kern="1200" dirty="0">
                <a:solidFill>
                  <a:schemeClr val="tx1"/>
                </a:solidFill>
                <a:latin typeface="+mn-lt"/>
                <a:ea typeface="+mn-ea"/>
                <a:cs typeface="+mn-cs"/>
              </a:rPr>
              <a:t>hash</a:t>
            </a:r>
            <a:r>
              <a:rPr lang="zh-CN" altLang="en-US" sz="1200" b="0" i="0" kern="1200" dirty="0">
                <a:solidFill>
                  <a:schemeClr val="tx1"/>
                </a:solidFill>
                <a:latin typeface="+mn-lt"/>
                <a:ea typeface="+mn-ea"/>
                <a:cs typeface="+mn-cs"/>
              </a:rPr>
              <a:t>值进行比较就可以了，效率很高，那么</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既然效率这么高为什么还要</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呢？</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因为</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并不是完全可靠，有时候不同的对象他们生成的</a:t>
            </a:r>
            <a:r>
              <a:rPr lang="en-US" altLang="zh-CN" sz="1200" b="0" i="0" kern="1200" dirty="0" err="1">
                <a:solidFill>
                  <a:schemeClr val="tx1"/>
                </a:solidFill>
                <a:latin typeface="+mn-lt"/>
                <a:ea typeface="+mn-ea"/>
                <a:cs typeface="+mn-cs"/>
              </a:rPr>
              <a:t>hashcode</a:t>
            </a:r>
            <a:r>
              <a:rPr lang="zh-CN" altLang="en-US" sz="1200" b="0" i="0" kern="1200" dirty="0">
                <a:solidFill>
                  <a:schemeClr val="tx1"/>
                </a:solidFill>
                <a:latin typeface="+mn-lt"/>
                <a:ea typeface="+mn-ea"/>
                <a:cs typeface="+mn-cs"/>
              </a:rPr>
              <a:t>也会一样（生成</a:t>
            </a:r>
            <a:r>
              <a:rPr lang="en-US" altLang="zh-CN" sz="1200" b="0" i="0" kern="1200" dirty="0">
                <a:solidFill>
                  <a:schemeClr val="tx1"/>
                </a:solidFill>
                <a:latin typeface="+mn-lt"/>
                <a:ea typeface="+mn-ea"/>
                <a:cs typeface="+mn-cs"/>
              </a:rPr>
              <a:t>hash</a:t>
            </a:r>
            <a:r>
              <a:rPr lang="zh-CN" altLang="en-US" sz="1200" b="0" i="0" kern="1200" dirty="0">
                <a:solidFill>
                  <a:schemeClr val="tx1"/>
                </a:solidFill>
                <a:latin typeface="+mn-lt"/>
                <a:ea typeface="+mn-ea"/>
                <a:cs typeface="+mn-cs"/>
              </a:rPr>
              <a:t>值得公式可能存在的问题），所以</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只能说是大部分时候可靠，并不是绝对可靠，所以我们可以得出：</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1.equal()</a:t>
            </a:r>
            <a:r>
              <a:rPr lang="zh-CN" altLang="en-US" sz="1200" b="0" i="0" kern="1200" dirty="0">
                <a:solidFill>
                  <a:schemeClr val="tx1"/>
                </a:solidFill>
                <a:latin typeface="+mn-lt"/>
                <a:ea typeface="+mn-ea"/>
                <a:cs typeface="+mn-cs"/>
              </a:rPr>
              <a:t>相等的两个对象他们的</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肯定相等，也就是用</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对比是绝对可靠的。</a:t>
            </a:r>
          </a:p>
          <a:p>
            <a:r>
              <a:rPr lang="zh-CN" altLang="en-US" sz="1200" b="0" i="0" kern="1200" dirty="0">
                <a:solidFill>
                  <a:schemeClr val="tx1"/>
                </a:solidFill>
                <a:latin typeface="+mn-lt"/>
                <a:ea typeface="+mn-ea"/>
                <a:cs typeface="+mn-cs"/>
              </a:rPr>
              <a:t>         </a:t>
            </a:r>
            <a:r>
              <a:rPr lang="en-US" altLang="zh-CN" sz="1200" b="0" i="0" kern="1200" dirty="0">
                <a:solidFill>
                  <a:schemeClr val="tx1"/>
                </a:solidFill>
                <a:latin typeface="+mn-lt"/>
                <a:ea typeface="+mn-ea"/>
                <a:cs typeface="+mn-cs"/>
              </a:rPr>
              <a:t>2.hashCode()</a:t>
            </a:r>
            <a:r>
              <a:rPr lang="zh-CN" altLang="en-US" sz="1200" b="0" i="0" kern="1200" dirty="0">
                <a:solidFill>
                  <a:schemeClr val="tx1"/>
                </a:solidFill>
                <a:latin typeface="+mn-lt"/>
                <a:ea typeface="+mn-ea"/>
                <a:cs typeface="+mn-cs"/>
              </a:rPr>
              <a:t>相等的两个对象他们的</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不一定相等，也就是</a:t>
            </a:r>
            <a:r>
              <a:rPr lang="en-US" altLang="zh-CN" sz="1200" b="0" i="0" kern="1200" dirty="0" err="1">
                <a:solidFill>
                  <a:schemeClr val="tx1"/>
                </a:solidFill>
                <a:latin typeface="+mn-lt"/>
                <a:ea typeface="+mn-ea"/>
                <a:cs typeface="+mn-cs"/>
              </a:rPr>
              <a:t>hashCode</a:t>
            </a:r>
            <a:r>
              <a:rPr lang="en-US" altLang="zh-CN" sz="1200" b="0" i="0" kern="1200" dirty="0">
                <a:solidFill>
                  <a:schemeClr val="tx1"/>
                </a:solidFill>
                <a:latin typeface="+mn-lt"/>
                <a:ea typeface="+mn-ea"/>
                <a:cs typeface="+mn-cs"/>
              </a:rPr>
              <a:t>()</a:t>
            </a:r>
            <a:r>
              <a:rPr lang="zh-CN" altLang="en-US" sz="1200" b="0" i="0" kern="1200" dirty="0">
                <a:solidFill>
                  <a:schemeClr val="tx1"/>
                </a:solidFill>
                <a:latin typeface="+mn-lt"/>
                <a:ea typeface="+mn-ea"/>
                <a:cs typeface="+mn-cs"/>
              </a:rPr>
              <a:t>不是绝对可靠的。</a:t>
            </a:r>
          </a:p>
          <a:p>
            <a:r>
              <a:rPr lang="zh-CN" altLang="en-US" sz="1200" b="0" i="0" kern="1200" dirty="0">
                <a:solidFill>
                  <a:schemeClr val="tx1"/>
                </a:solidFill>
                <a:latin typeface="+mn-lt"/>
                <a:ea typeface="+mn-ea"/>
                <a:cs typeface="+mn-cs"/>
              </a:rPr>
              <a:t> </a:t>
            </a:r>
          </a:p>
          <a:p>
            <a:r>
              <a:rPr lang="zh-CN" altLang="en-US" sz="1200" b="0" i="0" kern="1200" dirty="0">
                <a:solidFill>
                  <a:schemeClr val="tx1"/>
                </a:solidFill>
                <a:latin typeface="+mn-lt"/>
                <a:ea typeface="+mn-ea"/>
                <a:cs typeface="+mn-cs"/>
              </a:rPr>
              <a:t>所有对于需要大量并且快速的对比的话如果都用</a:t>
            </a:r>
            <a:r>
              <a:rPr lang="en-US" altLang="zh-CN" sz="1200" b="0" i="0" kern="1200" dirty="0">
                <a:solidFill>
                  <a:schemeClr val="tx1"/>
                </a:solidFill>
                <a:latin typeface="+mn-lt"/>
                <a:ea typeface="+mn-ea"/>
                <a:cs typeface="+mn-cs"/>
              </a:rPr>
              <a:t>equal()</a:t>
            </a:r>
            <a:r>
              <a:rPr lang="zh-CN" altLang="en-US" sz="1200" b="0" i="0" kern="1200" dirty="0">
                <a:solidFill>
                  <a:schemeClr val="tx1"/>
                </a:solidFill>
                <a:latin typeface="+mn-lt"/>
                <a:ea typeface="+mn-ea"/>
                <a:cs typeface="+mn-cs"/>
              </a:rPr>
              <a:t>去做显然效率太低，</a:t>
            </a:r>
            <a:r>
              <a:rPr lang="zh-CN" altLang="en-US" sz="1200" b="1" i="0" kern="1200" dirty="0">
                <a:solidFill>
                  <a:schemeClr val="tx1"/>
                </a:solidFill>
                <a:latin typeface="+mn-lt"/>
                <a:ea typeface="+mn-ea"/>
                <a:cs typeface="+mn-cs"/>
              </a:rPr>
              <a:t>所以解决方式是，每当需要对比的时候，首先用</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去对比，如果</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不一样，则表示这两个对象肯定不相等（也就是不必再用</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去再对比了）</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如果</a:t>
            </a:r>
            <a:r>
              <a:rPr lang="en-US" altLang="zh-CN" sz="1200" b="1" i="0" kern="1200" dirty="0" err="1">
                <a:solidFill>
                  <a:schemeClr val="tx1"/>
                </a:solidFill>
                <a:latin typeface="+mn-lt"/>
                <a:ea typeface="+mn-ea"/>
                <a:cs typeface="+mn-cs"/>
              </a:rPr>
              <a:t>hashCode</a:t>
            </a:r>
            <a:r>
              <a:rPr lang="en-US" altLang="zh-CN" sz="1200" b="1" i="0" kern="1200" dirty="0">
                <a:solidFill>
                  <a:schemeClr val="tx1"/>
                </a:solidFill>
                <a:latin typeface="+mn-lt"/>
                <a:ea typeface="+mn-ea"/>
                <a:cs typeface="+mn-cs"/>
              </a:rPr>
              <a:t>()</a:t>
            </a:r>
            <a:r>
              <a:rPr lang="zh-CN" altLang="en-US" sz="1200" b="1" i="0" kern="1200" dirty="0">
                <a:solidFill>
                  <a:schemeClr val="tx1"/>
                </a:solidFill>
                <a:latin typeface="+mn-lt"/>
                <a:ea typeface="+mn-ea"/>
                <a:cs typeface="+mn-cs"/>
              </a:rPr>
              <a:t>相同，此时再对比他们的</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，如果</a:t>
            </a:r>
            <a:r>
              <a:rPr lang="en-US" altLang="zh-CN" sz="1200" b="1" i="0" kern="1200" dirty="0">
                <a:solidFill>
                  <a:schemeClr val="tx1"/>
                </a:solidFill>
                <a:latin typeface="+mn-lt"/>
                <a:ea typeface="+mn-ea"/>
                <a:cs typeface="+mn-cs"/>
              </a:rPr>
              <a:t>equal()</a:t>
            </a:r>
            <a:r>
              <a:rPr lang="zh-CN" altLang="en-US" sz="1200" b="1" i="0" kern="1200" dirty="0">
                <a:solidFill>
                  <a:schemeClr val="tx1"/>
                </a:solidFill>
                <a:latin typeface="+mn-lt"/>
                <a:ea typeface="+mn-ea"/>
                <a:cs typeface="+mn-cs"/>
              </a:rPr>
              <a:t>也相同，则表示这两个对象是真的相同了，这样既能大大提高了效率也保证了对比的绝对正确性！</a:t>
            </a:r>
            <a:endParaRPr lang="zh-CN" altLang="en-US" sz="1200" b="0" i="0" kern="1200" dirty="0">
              <a:solidFill>
                <a:schemeClr val="tx1"/>
              </a:solidFill>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super.clone</a:t>
            </a:r>
            <a:r>
              <a:rPr lang="zh-CN" altLang="en-US" sz="1200" kern="1200" dirty="0">
                <a:solidFill>
                  <a:schemeClr val="tx1"/>
                </a:solidFill>
                <a:effectLst/>
                <a:latin typeface="+mn-lt"/>
                <a:ea typeface="+mn-ea"/>
                <a:cs typeface="+mn-cs"/>
              </a:rPr>
              <a:t>返回</a:t>
            </a:r>
            <a:r>
              <a:rPr lang="en-US" altLang="zh-CN" sz="1200" kern="1200" dirty="0">
                <a:solidFill>
                  <a:schemeClr val="tx1"/>
                </a:solidFill>
                <a:effectLst/>
                <a:latin typeface="+mn-lt"/>
                <a:ea typeface="+mn-ea"/>
                <a:cs typeface="+mn-cs"/>
              </a:rPr>
              <a:t>Object</a:t>
            </a:r>
            <a:r>
              <a:rPr lang="zh-CN" altLang="en-US" sz="1200" kern="1200" dirty="0">
                <a:solidFill>
                  <a:schemeClr val="tx1"/>
                </a:solidFill>
                <a:effectLst/>
                <a:latin typeface="+mn-lt"/>
                <a:ea typeface="+mn-ea"/>
                <a:cs typeface="+mn-cs"/>
              </a:rPr>
              <a:t>在运行时就是</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类型（</a:t>
            </a:r>
            <a:r>
              <a:rPr lang="en-US" altLang="zh-CN" sz="1200" kern="1200" dirty="0">
                <a:solidFill>
                  <a:schemeClr val="tx1"/>
                </a:solidFill>
                <a:effectLst/>
                <a:latin typeface="+mn-lt"/>
                <a:ea typeface="+mn-ea"/>
                <a:cs typeface="+mn-cs"/>
              </a:rPr>
              <a:t>Object.clone</a:t>
            </a:r>
            <a:r>
              <a:rPr lang="zh-CN" altLang="en-US" sz="1200" kern="1200" dirty="0">
                <a:solidFill>
                  <a:schemeClr val="tx1"/>
                </a:solidFill>
                <a:effectLst/>
                <a:latin typeface="+mn-lt"/>
                <a:ea typeface="+mn-ea"/>
                <a:cs typeface="+mn-cs"/>
              </a:rPr>
              <a:t>是本地方法，看不到实现</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估计是编译器保证了这一点）</a:t>
            </a:r>
            <a:endParaRPr lang="zh-CN" altLang="en-US" dirty="0"/>
          </a:p>
        </p:txBody>
      </p:sp>
      <p:sp>
        <p:nvSpPr>
          <p:cNvPr id="4" name="灯片编号占位符 3"/>
          <p:cNvSpPr>
            <a:spLocks noGrp="1"/>
          </p:cNvSpPr>
          <p:nvPr>
            <p:ph type="sldNum" sz="quarter" idx="5"/>
          </p:nvPr>
        </p:nvSpPr>
        <p:spPr/>
        <p:txBody>
          <a:bodyPr/>
          <a:lstStyle/>
          <a:p>
            <a:fld id="{0740F25A-37DE-4281-9B3C-B9A788C5A4DF}" type="slidenum">
              <a:rPr lang="zh-CN" altLang="en-US" smtClean="0"/>
              <a:pPr/>
              <a:t>41</a:t>
            </a:fld>
            <a:endParaRPr lang="zh-CN" altLang="en-US"/>
          </a:p>
        </p:txBody>
      </p:sp>
    </p:spTree>
    <p:extLst>
      <p:ext uri="{BB962C8B-B14F-4D97-AF65-F5344CB8AC3E}">
        <p14:creationId xmlns:p14="http://schemas.microsoft.com/office/powerpoint/2010/main" val="73654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51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740F25A-37DE-4281-9B3C-B9A788C5A4DF}" type="slidenum">
              <a:rPr lang="zh-CN" altLang="en-US" smtClean="0"/>
              <a:pPr/>
              <a:t>58</a:t>
            </a:fld>
            <a:endParaRPr lang="zh-CN" altLang="en-US"/>
          </a:p>
        </p:txBody>
      </p:sp>
    </p:spTree>
    <p:extLst>
      <p:ext uri="{BB962C8B-B14F-4D97-AF65-F5344CB8AC3E}">
        <p14:creationId xmlns:p14="http://schemas.microsoft.com/office/powerpoint/2010/main" val="2651453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2024/3/31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2024/3/31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2024/3/31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2024/3/31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2024/3/31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2024/3/31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2024/3/31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2024/3/31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2024/3/31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2024/3/31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2024/3/31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11.xml"/><Relationship Id="rId1" Type="http://schemas.openxmlformats.org/officeDocument/2006/relationships/tags" Target="../tags/tag1.x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763826"/>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39" y="1854631"/>
            <a:ext cx="600545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11</a:t>
            </a:r>
            <a:r>
              <a:rPr lang="en-US" sz="2400" b="1" cap="small" dirty="0">
                <a:solidFill>
                  <a:srgbClr val="21537D"/>
                </a:solidFill>
                <a:latin typeface="微软雅黑" panose="020B0503020204020204" charset="-122"/>
                <a:ea typeface="微软雅黑" panose="020B0503020204020204" charset="-122"/>
              </a:rPr>
              <a:t>.1 </a:t>
            </a:r>
            <a:r>
              <a:rPr lang="zh-CN" altLang="en-US" sz="2400" b="1" cap="small" dirty="0">
                <a:solidFill>
                  <a:srgbClr val="21537D"/>
                </a:solidFill>
                <a:latin typeface="微软雅黑" panose="020B0503020204020204" charset="-122"/>
                <a:ea typeface="微软雅黑" panose="020B0503020204020204" charset="-122"/>
              </a:rPr>
              <a:t>类继承、子类和父类的</a:t>
            </a:r>
            <a:r>
              <a:rPr lang="en-US" altLang="zh-CN" sz="2400" b="1" cap="small" dirty="0" err="1">
                <a:solidFill>
                  <a:srgbClr val="21537D"/>
                </a:solidFill>
                <a:latin typeface="微软雅黑" panose="020B0503020204020204" charset="-122"/>
                <a:ea typeface="微软雅黑" panose="020B0503020204020204" charset="-122"/>
              </a:rPr>
              <a:t>isA</a:t>
            </a:r>
            <a:r>
              <a:rPr lang="zh-CN" altLang="en-US" sz="2400" b="1" cap="small" dirty="0">
                <a:solidFill>
                  <a:srgbClr val="21537D"/>
                </a:solidFill>
                <a:latin typeface="微软雅黑" panose="020B0503020204020204" charset="-122"/>
                <a:ea typeface="微软雅黑" panose="020B0503020204020204" charset="-122"/>
              </a:rPr>
              <a:t>关系</a:t>
            </a:r>
            <a:endParaRPr lang="en-US" altLang="zh-CN"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85118" y="2635681"/>
            <a:ext cx="262845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defRPr/>
            </a:pPr>
            <a:r>
              <a:rPr lang="en-US" altLang="zh-CN" sz="2400" b="1" cap="small" dirty="0">
                <a:solidFill>
                  <a:srgbClr val="21537D"/>
                </a:solidFill>
                <a:latin typeface="微软雅黑" panose="020B0503020204020204" charset="-122"/>
                <a:ea typeface="微软雅黑" panose="020B0503020204020204" charset="-122"/>
              </a:rPr>
              <a:t>11.2 super</a:t>
            </a:r>
            <a:r>
              <a:rPr lang="zh-CN" altLang="en-US" sz="2400" b="1" cap="small" dirty="0">
                <a:solidFill>
                  <a:srgbClr val="21537D"/>
                </a:solidFill>
                <a:latin typeface="微软雅黑" panose="020B0503020204020204" charset="-122"/>
                <a:ea typeface="微软雅黑" panose="020B0503020204020204" charset="-122"/>
              </a:rPr>
              <a:t>关键字</a:t>
            </a:r>
            <a:endParaRPr lang="en-US" sz="2400" b="1" cap="small" dirty="0">
              <a:solidFill>
                <a:srgbClr val="21537D"/>
              </a:solidFill>
              <a:latin typeface="微软雅黑" panose="020B0503020204020204" charset="-122"/>
              <a:ea typeface="微软雅黑" panose="020B0503020204020204" charset="-122"/>
            </a:endParaRPr>
          </a:p>
        </p:txBody>
      </p:sp>
      <p:sp>
        <p:nvSpPr>
          <p:cNvPr id="33" name="Copyright Notice"/>
          <p:cNvSpPr/>
          <p:nvPr/>
        </p:nvSpPr>
        <p:spPr bwMode="auto">
          <a:xfrm>
            <a:off x="5593439" y="3416731"/>
            <a:ext cx="4564714"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11.3 </a:t>
            </a:r>
            <a:r>
              <a:rPr lang="zh-CN" altLang="en-US" sz="2400" b="1" cap="small" dirty="0">
                <a:solidFill>
                  <a:srgbClr val="21537D"/>
                </a:solidFill>
                <a:latin typeface="微软雅黑" panose="020B0503020204020204" charset="-122"/>
                <a:ea typeface="微软雅黑" panose="020B0503020204020204" charset="-122"/>
              </a:rPr>
              <a:t>实例方法覆盖</a:t>
            </a:r>
          </a:p>
        </p:txBody>
      </p:sp>
      <p:sp>
        <p:nvSpPr>
          <p:cNvPr id="51" name="Copyright Notice"/>
          <p:cNvSpPr/>
          <p:nvPr/>
        </p:nvSpPr>
        <p:spPr bwMode="auto">
          <a:xfrm>
            <a:off x="5630572" y="4197781"/>
            <a:ext cx="3426754"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11.4 Object</a:t>
            </a:r>
            <a:r>
              <a:rPr lang="zh-CN" altLang="en-US" sz="2400" b="1" cap="small" dirty="0">
                <a:solidFill>
                  <a:srgbClr val="21537D"/>
                </a:solidFill>
                <a:latin typeface="微软雅黑" panose="020B0503020204020204" charset="-122"/>
                <a:ea typeface="微软雅黑" panose="020B0503020204020204" charset="-122"/>
              </a:rPr>
              <a:t>类中的方法</a:t>
            </a:r>
          </a:p>
        </p:txBody>
      </p:sp>
      <p:sp>
        <p:nvSpPr>
          <p:cNvPr id="3" name="文本框 2"/>
          <p:cNvSpPr txBox="1"/>
          <p:nvPr/>
        </p:nvSpPr>
        <p:spPr>
          <a:xfrm>
            <a:off x="365760" y="154305"/>
            <a:ext cx="7371080" cy="707886"/>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11</a:t>
            </a:r>
            <a:r>
              <a:rPr lang="zh-CN" altLang="en-US" sz="4000" dirty="0">
                <a:solidFill>
                  <a:schemeClr val="bg1"/>
                </a:solidFill>
                <a:latin typeface="微软雅黑" panose="020B0503020204020204" charset="-122"/>
                <a:ea typeface="微软雅黑" panose="020B0503020204020204" charset="-122"/>
                <a:sym typeface="+mn-ea"/>
              </a:rPr>
              <a:t>章  继承和多态</a:t>
            </a:r>
          </a:p>
        </p:txBody>
      </p:sp>
      <p:grpSp>
        <p:nvGrpSpPr>
          <p:cNvPr id="12" name="组合 10"/>
          <p:cNvGrpSpPr/>
          <p:nvPr/>
        </p:nvGrpSpPr>
        <p:grpSpPr bwMode="auto">
          <a:xfrm>
            <a:off x="4525645" y="2544876"/>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545965" y="3325926"/>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4106976"/>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38" name="Copyright Notice"/>
          <p:cNvSpPr/>
          <p:nvPr/>
        </p:nvSpPr>
        <p:spPr bwMode="auto">
          <a:xfrm>
            <a:off x="5651091" y="5712941"/>
            <a:ext cx="5770595"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squar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11.6</a:t>
            </a:r>
            <a:r>
              <a:rPr lang="zh-CN" altLang="en-US" sz="2400" b="1" cap="small" dirty="0">
                <a:solidFill>
                  <a:srgbClr val="21537D"/>
                </a:solidFill>
                <a:latin typeface="微软雅黑" panose="020B0503020204020204" charset="-122"/>
                <a:ea typeface="微软雅黑" panose="020B0503020204020204" charset="-122"/>
              </a:rPr>
              <a:t>访问控制符和修饰符</a:t>
            </a:r>
            <a:r>
              <a:rPr lang="en-US" altLang="zh-CN" sz="2400" b="1" cap="small" dirty="0">
                <a:solidFill>
                  <a:srgbClr val="21537D"/>
                </a:solidFill>
                <a:latin typeface="微软雅黑" panose="020B0503020204020204" charset="-122"/>
                <a:ea typeface="微软雅黑" panose="020B0503020204020204" charset="-122"/>
              </a:rPr>
              <a:t>final</a:t>
            </a:r>
            <a:endParaRPr lang="zh-CN" altLang="en-US" sz="2400" b="1" cap="small" dirty="0">
              <a:solidFill>
                <a:srgbClr val="21537D"/>
              </a:solidFill>
              <a:latin typeface="微软雅黑" panose="020B0503020204020204" charset="-122"/>
              <a:ea typeface="微软雅黑" panose="020B0503020204020204" charset="-122"/>
            </a:endParaRPr>
          </a:p>
        </p:txBody>
      </p:sp>
      <p:grpSp>
        <p:nvGrpSpPr>
          <p:cNvPr id="39" name="组合 10"/>
          <p:cNvGrpSpPr/>
          <p:nvPr/>
        </p:nvGrpSpPr>
        <p:grpSpPr bwMode="auto">
          <a:xfrm>
            <a:off x="4551245" y="5622136"/>
            <a:ext cx="729615" cy="652145"/>
            <a:chOff x="1469675" y="2728606"/>
            <a:chExt cx="2187070" cy="2162788"/>
          </a:xfrm>
        </p:grpSpPr>
        <p:grpSp>
          <p:nvGrpSpPr>
            <p:cNvPr id="40" name="组合 4"/>
            <p:cNvGrpSpPr/>
            <p:nvPr/>
          </p:nvGrpSpPr>
          <p:grpSpPr bwMode="auto">
            <a:xfrm flipH="1">
              <a:off x="1469675" y="2728606"/>
              <a:ext cx="2187070" cy="1081394"/>
              <a:chOff x="4956670" y="4443106"/>
              <a:chExt cx="4884016" cy="2414894"/>
            </a:xfrm>
          </p:grpSpPr>
          <p:sp>
            <p:nvSpPr>
              <p:cNvPr id="44" name="等腰三角形 4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7" name="任意多边形 4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41" name="组合 7"/>
            <p:cNvGrpSpPr/>
            <p:nvPr/>
          </p:nvGrpSpPr>
          <p:grpSpPr bwMode="auto">
            <a:xfrm flipV="1">
              <a:off x="1469675" y="3810000"/>
              <a:ext cx="2187070" cy="1081394"/>
              <a:chOff x="4956670" y="4443106"/>
              <a:chExt cx="4884016" cy="2414894"/>
            </a:xfrm>
          </p:grpSpPr>
          <p:sp>
            <p:nvSpPr>
              <p:cNvPr id="42" name="等腰三角形 4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43" name="任意多边形 42"/>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8" name="Copyright Notice"/>
          <p:cNvSpPr/>
          <p:nvPr/>
        </p:nvSpPr>
        <p:spPr bwMode="auto">
          <a:xfrm>
            <a:off x="5642300" y="4921661"/>
            <a:ext cx="6341013"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11.5</a:t>
            </a:r>
            <a:r>
              <a:rPr lang="zh-CN" altLang="en-US" sz="2400" b="1" cap="small" dirty="0">
                <a:solidFill>
                  <a:srgbClr val="21537D"/>
                </a:solidFill>
                <a:latin typeface="微软雅黑" panose="020B0503020204020204" charset="-122"/>
                <a:ea typeface="微软雅黑" panose="020B0503020204020204" charset="-122"/>
              </a:rPr>
              <a:t>多态性、动态绑定和对象的强制类型转换</a:t>
            </a:r>
          </a:p>
        </p:txBody>
      </p:sp>
      <p:grpSp>
        <p:nvGrpSpPr>
          <p:cNvPr id="49" name="组合 10"/>
          <p:cNvGrpSpPr/>
          <p:nvPr/>
        </p:nvGrpSpPr>
        <p:grpSpPr bwMode="auto">
          <a:xfrm>
            <a:off x="4542453" y="4830856"/>
            <a:ext cx="729615" cy="652145"/>
            <a:chOff x="1469675" y="2728606"/>
            <a:chExt cx="2187070" cy="2162788"/>
          </a:xfrm>
        </p:grpSpPr>
        <p:grpSp>
          <p:nvGrpSpPr>
            <p:cNvPr id="50" name="组合 4"/>
            <p:cNvGrpSpPr/>
            <p:nvPr/>
          </p:nvGrpSpPr>
          <p:grpSpPr bwMode="auto">
            <a:xfrm flipH="1">
              <a:off x="1469675" y="2728606"/>
              <a:ext cx="2187070" cy="1081394"/>
              <a:chOff x="4956670" y="4443106"/>
              <a:chExt cx="4884016" cy="2414894"/>
            </a:xfrm>
          </p:grpSpPr>
          <p:sp>
            <p:nvSpPr>
              <p:cNvPr id="62" name="等腰三角形 61"/>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3" name="任意多边形 62"/>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9" name="组合 7"/>
            <p:cNvGrpSpPr/>
            <p:nvPr/>
          </p:nvGrpSpPr>
          <p:grpSpPr bwMode="auto">
            <a:xfrm flipV="1">
              <a:off x="1469675" y="3810000"/>
              <a:ext cx="2187070" cy="1081394"/>
              <a:chOff x="4956670" y="4443106"/>
              <a:chExt cx="4884016" cy="2414894"/>
            </a:xfrm>
          </p:grpSpPr>
          <p:sp>
            <p:nvSpPr>
              <p:cNvPr id="60" name="等腰三角形 59"/>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1" name="任意多边形 60"/>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Tree>
    <p:extLst>
      <p:ext uri="{BB962C8B-B14F-4D97-AF65-F5344CB8AC3E}">
        <p14:creationId xmlns:p14="http://schemas.microsoft.com/office/powerpoint/2010/main" val="2137887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4" name="Text Box 6"/>
          <p:cNvSpPr txBox="1">
            <a:spLocks noChangeArrowheads="1"/>
          </p:cNvSpPr>
          <p:nvPr/>
        </p:nvSpPr>
        <p:spPr bwMode="auto">
          <a:xfrm>
            <a:off x="665163" y="2055600"/>
            <a:ext cx="3411537" cy="13208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私有属性：</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color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dateCreated</a:t>
            </a:r>
            <a:endPar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5" name="Text Box 7"/>
          <p:cNvSpPr txBox="1">
            <a:spLocks noChangeArrowheads="1"/>
          </p:cNvSpPr>
          <p:nvPr/>
        </p:nvSpPr>
        <p:spPr bwMode="auto">
          <a:xfrm>
            <a:off x="657225" y="3810225"/>
            <a:ext cx="3411538"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公有方法：</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3" name="矩形 2"/>
          <p:cNvSpPr/>
          <p:nvPr/>
        </p:nvSpPr>
        <p:spPr>
          <a:xfrm>
            <a:off x="665163" y="1113941"/>
            <a:ext cx="9110604"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64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8" name="Text Box 4"/>
          <p:cNvSpPr txBox="1">
            <a:spLocks noChangeArrowheads="1"/>
          </p:cNvSpPr>
          <p:nvPr/>
        </p:nvSpPr>
        <p:spPr bwMode="auto">
          <a:xfrm>
            <a:off x="565413" y="5582450"/>
            <a:ext cx="3411537" cy="7112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自己的私有属性：</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radius</a:t>
            </a:r>
            <a:endPar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Text Box 5"/>
          <p:cNvSpPr txBox="1">
            <a:spLocks noChangeArrowheads="1"/>
          </p:cNvSpPr>
          <p:nvPr/>
        </p:nvSpPr>
        <p:spPr bwMode="auto">
          <a:xfrm>
            <a:off x="6390945" y="4407700"/>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自己实现的公有方法：</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getRadius</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setRadius</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getArea</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getDiameter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getPerimeter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0" name="Text Box 6"/>
          <p:cNvSpPr txBox="1">
            <a:spLocks noChangeArrowheads="1"/>
          </p:cNvSpPr>
          <p:nvPr/>
        </p:nvSpPr>
        <p:spPr bwMode="auto">
          <a:xfrm>
            <a:off x="6400470" y="1746700"/>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父类的公有方法：</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1" name="Text Box 8"/>
          <p:cNvSpPr txBox="1">
            <a:spLocks noChangeArrowheads="1"/>
          </p:cNvSpPr>
          <p:nvPr/>
        </p:nvSpPr>
        <p:spPr bwMode="auto">
          <a:xfrm>
            <a:off x="6860845" y="3902875"/>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CC0000"/>
                </a:solidFill>
                <a:effectLst/>
                <a:uLnTx/>
                <a:uFillTx/>
                <a:latin typeface="宋体" charset="-122"/>
                <a:ea typeface="宋体" charset="-122"/>
              </a:rPr>
              <a:t>+</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从父类继承的公有方法</a:t>
            </a:r>
          </a:p>
        </p:txBody>
      </p:sp>
      <p:sp>
        <p:nvSpPr>
          <p:cNvPr id="12" name="Line 9"/>
          <p:cNvSpPr>
            <a:spLocks noChangeShapeType="1"/>
          </p:cNvSpPr>
          <p:nvPr/>
        </p:nvSpPr>
        <p:spPr bwMode="auto">
          <a:xfrm>
            <a:off x="9203995" y="3677100"/>
            <a:ext cx="0" cy="67945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13" name="Text Box 10"/>
          <p:cNvSpPr txBox="1">
            <a:spLocks noChangeArrowheads="1"/>
          </p:cNvSpPr>
          <p:nvPr/>
        </p:nvSpPr>
        <p:spPr bwMode="auto">
          <a:xfrm>
            <a:off x="422500" y="1735888"/>
            <a:ext cx="48013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1"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GeometricObject</a:t>
            </a: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的私有属性在子类中</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不可见（即不能在子类里直接访问）</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但可以通过所继承的</a:t>
            </a:r>
            <a:r>
              <a:rPr kumimoji="0" lang="en-US" altLang="zh-CN"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get</a:t>
            </a: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和</a:t>
            </a:r>
            <a:r>
              <a:rPr kumimoji="0" lang="en-US" altLang="zh-CN"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set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方法设置和访问</a:t>
            </a:r>
          </a:p>
        </p:txBody>
      </p:sp>
      <p:sp>
        <p:nvSpPr>
          <p:cNvPr id="3" name="矩形 2"/>
          <p:cNvSpPr/>
          <p:nvPr/>
        </p:nvSpPr>
        <p:spPr>
          <a:xfrm>
            <a:off x="481397" y="1131147"/>
            <a:ext cx="3986989"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4525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linds(horizont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p:txBody>
      </p:sp>
      <p:sp>
        <p:nvSpPr>
          <p:cNvPr id="4" name="Text Box 4"/>
          <p:cNvSpPr txBox="1">
            <a:spLocks noChangeArrowheads="1"/>
          </p:cNvSpPr>
          <p:nvPr/>
        </p:nvSpPr>
        <p:spPr bwMode="auto">
          <a:xfrm>
            <a:off x="598663" y="5249338"/>
            <a:ext cx="3411537" cy="10160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kern="0" dirty="0">
                <a:solidFill>
                  <a:srgbClr val="000000"/>
                </a:solidFill>
                <a:latin typeface="微软雅黑" panose="020B0503020204020204" pitchFamily="34" charset="-122"/>
                <a:ea typeface="微软雅黑" panose="020B0503020204020204" pitchFamily="34" charset="-122"/>
              </a:rPr>
              <a:t>自己的私有属性：</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微软雅黑" panose="020B0503020204020204" pitchFamily="34" charset="-122"/>
                <a:ea typeface="微软雅黑" panose="020B0503020204020204" pitchFamily="34" charset="-122"/>
              </a:rPr>
              <a:t>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微软雅黑" panose="020B0503020204020204" pitchFamily="34" charset="-122"/>
                <a:ea typeface="微软雅黑" panose="020B0503020204020204" pitchFamily="34" charset="-122"/>
              </a:rPr>
              <a:t>height</a:t>
            </a:r>
            <a:endParaRPr lang="zh-CN" altLang="en-US" sz="2000" kern="0" dirty="0">
              <a:solidFill>
                <a:srgbClr val="000000"/>
              </a:solidFill>
              <a:latin typeface="微软雅黑" panose="020B0503020204020204" pitchFamily="34" charset="-122"/>
              <a:ea typeface="微软雅黑" panose="020B0503020204020204" pitchFamily="34" charset="-122"/>
            </a:endParaRPr>
          </a:p>
        </p:txBody>
      </p:sp>
      <p:sp>
        <p:nvSpPr>
          <p:cNvPr id="5" name="Text Box 5"/>
          <p:cNvSpPr txBox="1">
            <a:spLocks noChangeArrowheads="1"/>
          </p:cNvSpPr>
          <p:nvPr/>
        </p:nvSpPr>
        <p:spPr bwMode="auto">
          <a:xfrm>
            <a:off x="6816433" y="4077763"/>
            <a:ext cx="3411537" cy="22352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R="0" lvl="0" indent="0" eaLnBrk="1" fontAlgn="base" hangingPunct="1">
              <a:lnSpc>
                <a:spcPct val="100000"/>
              </a:lnSpc>
              <a:spcBef>
                <a:spcPct val="0"/>
              </a:spcBef>
              <a:spcAft>
                <a:spcPct val="0"/>
              </a:spcAft>
              <a:buClrTx/>
              <a:buSzTx/>
              <a:buNone/>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自己实现的公有方法：</a:t>
            </a: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getWidth</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setWidth</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getHeight</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setHeight</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getArea</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R="0" lvl="0" indent="0" eaLnBrk="1" fontAlgn="base" hangingPunct="1">
              <a:lnSpc>
                <a:spcPct val="100000"/>
              </a:lnSpc>
              <a:spcBef>
                <a:spcPct val="0"/>
              </a:spcBef>
              <a:spcAft>
                <a:spcPct val="0"/>
              </a:spcAft>
              <a:buClrTx/>
              <a:buSzTx/>
              <a:buNone/>
              <a:tabLst/>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getPerimeter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Text Box 6"/>
          <p:cNvSpPr txBox="1">
            <a:spLocks noChangeArrowheads="1"/>
          </p:cNvSpPr>
          <p:nvPr/>
        </p:nvSpPr>
        <p:spPr bwMode="auto">
          <a:xfrm>
            <a:off x="6825958" y="1509675"/>
            <a:ext cx="3411537" cy="193040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父类的公有方法：</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getColor</a:t>
            </a:r>
            <a:r>
              <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setColor</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IsFilled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setFilled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spcBef>
                <a:spcPct val="0"/>
              </a:spcBef>
              <a:spcAft>
                <a:spcPct val="0"/>
              </a:spcAft>
              <a:buClrTx/>
              <a:buNone/>
              <a:defRPr/>
            </a:pPr>
            <a:r>
              <a:rPr lang="en-US" altLang="zh-CN" sz="20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getDataCreated</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7" name="Text Box 7"/>
          <p:cNvSpPr txBox="1">
            <a:spLocks noChangeArrowheads="1"/>
          </p:cNvSpPr>
          <p:nvPr/>
        </p:nvSpPr>
        <p:spPr bwMode="auto">
          <a:xfrm>
            <a:off x="7286333" y="3672950"/>
            <a:ext cx="234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CC0000"/>
                </a:solidFill>
                <a:effectLst/>
                <a:uLnTx/>
                <a:uFillTx/>
                <a:latin typeface="宋体" charset="-122"/>
                <a:ea typeface="宋体" charset="-122"/>
              </a:rPr>
              <a:t>+</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从父类继承的公有方法</a:t>
            </a:r>
          </a:p>
        </p:txBody>
      </p:sp>
      <p:sp>
        <p:nvSpPr>
          <p:cNvPr id="8" name="Line 8"/>
          <p:cNvSpPr>
            <a:spLocks noChangeShapeType="1"/>
          </p:cNvSpPr>
          <p:nvPr/>
        </p:nvSpPr>
        <p:spPr bwMode="auto">
          <a:xfrm>
            <a:off x="9629483" y="3440075"/>
            <a:ext cx="0" cy="665163"/>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9" name="Text Box 9"/>
          <p:cNvSpPr txBox="1">
            <a:spLocks noChangeArrowheads="1"/>
          </p:cNvSpPr>
          <p:nvPr/>
        </p:nvSpPr>
        <p:spPr bwMode="auto">
          <a:xfrm>
            <a:off x="472375" y="1918763"/>
            <a:ext cx="480131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b="1" kern="0" dirty="0" err="1">
                <a:solidFill>
                  <a:srgbClr val="CC0000"/>
                </a:solidFill>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的私有属性在子类中</a:t>
            </a: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不可见（即不能在子类里直接访问）</a:t>
            </a:r>
          </a:p>
          <a:p>
            <a:pPr marL="0" marR="0" lvl="0" indent="0" algn="l" defTabSz="914400" eaLnBrk="1" fontAlgn="base" latinLnBrk="0" hangingPunct="1">
              <a:lnSpc>
                <a:spcPct val="100000"/>
              </a:lnSpc>
              <a:spcBef>
                <a:spcPct val="0"/>
              </a:spcBef>
              <a:spcAft>
                <a:spcPct val="0"/>
              </a:spcAft>
              <a:buClrTx/>
              <a:buSzTx/>
              <a:buFontTx/>
              <a:buNone/>
              <a:tabLst/>
              <a:defRPr/>
            </a:pPr>
            <a:endPar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但可以通过所继承的</a:t>
            </a:r>
            <a:r>
              <a:rPr lang="en-US" altLang="zh-CN"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get</a:t>
            </a: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set</a:t>
            </a:r>
          </a:p>
          <a:p>
            <a:pPr marL="0" marR="0" lvl="0" indent="0" algn="l" defTabSz="914400" eaLnBrk="1" fontAlgn="base" latinLnBrk="0" hangingPunct="1">
              <a:lnSpc>
                <a:spcPct val="100000"/>
              </a:lnSpc>
              <a:spcBef>
                <a:spcPct val="0"/>
              </a:spcBef>
              <a:spcAft>
                <a:spcPct val="0"/>
              </a:spcAft>
              <a:buClrTx/>
              <a:buSzTx/>
              <a:buFontTx/>
              <a:buNone/>
              <a:tabLst/>
              <a:defRPr/>
            </a:pPr>
            <a:r>
              <a:rPr lang="zh-CN" altLang="en-US" sz="2000" b="1"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方法设置和访问</a:t>
            </a:r>
          </a:p>
        </p:txBody>
      </p:sp>
      <p:sp>
        <p:nvSpPr>
          <p:cNvPr id="2" name="矩形 1"/>
          <p:cNvSpPr/>
          <p:nvPr/>
        </p:nvSpPr>
        <p:spPr>
          <a:xfrm>
            <a:off x="543338" y="1201898"/>
            <a:ext cx="4631396" cy="52322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Rectangle</a:t>
            </a:r>
            <a:r>
              <a:rPr kumimoji="0" lang="zh-CN" altLang="en-US" sz="2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类的属性和方法</a:t>
            </a:r>
            <a:endParaRPr kumimoji="0" lang="zh-CN" altLang="en-US" sz="2800" b="0" i="0" u="none" strike="noStrike" kern="0" cap="none" spc="0" normalizeH="0" baseline="0" noProof="0" dirty="0">
              <a:ln>
                <a:noFill/>
              </a:ln>
              <a:solidFill>
                <a:sysClr val="windowText" lastClr="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64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linds(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Rectangle 3"/>
          <p:cNvSpPr txBox="1">
            <a:spLocks noChangeArrowheads="1"/>
          </p:cNvSpPr>
          <p:nvPr/>
        </p:nvSpPr>
        <p:spPr>
          <a:xfrm>
            <a:off x="736857" y="1866768"/>
            <a:ext cx="10491124" cy="4678362"/>
          </a:xfrm>
          <a:prstGeom prst="rect">
            <a:avLst/>
          </a:prstGeom>
        </p:spPr>
        <p:txBody>
          <a:bodyPr/>
          <a:lstStyle/>
          <a:p>
            <a:pPr marL="228600" lvl="0" indent="-228600">
              <a:lnSpc>
                <a:spcPct val="130000"/>
              </a:lnSpc>
              <a:spcBef>
                <a:spcPts val="1000"/>
              </a:spcBef>
              <a:buFont typeface="Arial" panose="020B0604020202020204" pitchFamily="34" charset="0"/>
              <a:buChar char="•"/>
              <a:defRPr/>
            </a:pPr>
            <a:r>
              <a:rPr lang="zh-CN" altLang="en-US" sz="2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初始化块</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Java</a:t>
            </a:r>
            <a:r>
              <a:rPr lang="zh-CN" altLang="en-US" sz="2400" dirty="0">
                <a:latin typeface="Courier New" panose="02070309020205020404" pitchFamily="49" charset="0"/>
                <a:ea typeface="微软雅黑" panose="020B0503020204020204" pitchFamily="34" charset="-122"/>
                <a:cs typeface="Courier New" panose="02070309020205020404" pitchFamily="49" charset="0"/>
              </a:rPr>
              <a:t>类中可以出现的第四种成员（前三种包括属性、方法、构造函数），分为实例初始化块和静态初始化块。</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实例初始化模块</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 initialization block</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IIB</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是一个用大括号括住的语句块</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，直接嵌套于类体中，不在方法内。</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它的作用就像把它放在了类中每个构造方法的最开始位置。用于初始化对象。</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实例初始化块先于构造函数执行</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作用：如果多个构造方法共享一段代码，并且每个构造方法不会调用其他构造方法，那么可以把这段公共代码放在初始化模块中。</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一个类可以有多个初始化模块，模块按照在类中出现的顺序执行</a:t>
            </a:r>
          </a:p>
        </p:txBody>
      </p:sp>
    </p:spTree>
    <p:extLst>
      <p:ext uri="{BB962C8B-B14F-4D97-AF65-F5344CB8AC3E}">
        <p14:creationId xmlns:p14="http://schemas.microsoft.com/office/powerpoint/2010/main" val="634267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8001000"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初始化模块可以简化构造方法的代码</a:t>
            </a:r>
          </a:p>
        </p:txBody>
      </p:sp>
      <p:sp>
        <p:nvSpPr>
          <p:cNvPr id="9" name="Text Box 4"/>
          <p:cNvSpPr txBox="1">
            <a:spLocks noChangeArrowheads="1"/>
          </p:cNvSpPr>
          <p:nvPr/>
        </p:nvSpPr>
        <p:spPr bwMode="auto">
          <a:xfrm>
            <a:off x="205540" y="2434837"/>
            <a:ext cx="5129701" cy="4247317"/>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Book{</a:t>
            </a:r>
          </a:p>
          <a:p>
            <a:pPr algn="l"/>
            <a:r>
              <a:rPr lang="en-US" altLang="zh-CN" dirty="0">
                <a:latin typeface="Courier New" panose="02070309020205020404" pitchFamily="49" charset="0"/>
                <a:cs typeface="Courier New" panose="02070309020205020404" pitchFamily="49" charset="0"/>
              </a:rPr>
              <a:t>  private static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numOfObjects</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private String title</a:t>
            </a: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public Book(String title){</a:t>
            </a:r>
          </a:p>
          <a:p>
            <a:pPr algn="l"/>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this.title</a:t>
            </a:r>
            <a:r>
              <a:rPr lang="en-US" altLang="zh-CN" dirty="0">
                <a:latin typeface="Courier New" panose="02070309020205020404" pitchFamily="49" charset="0"/>
                <a:cs typeface="Courier New" panose="02070309020205020404" pitchFamily="49" charset="0"/>
              </a:rPr>
              <a:t> = title;</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public Book(</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this.id = id</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a:t>
            </a:r>
          </a:p>
          <a:p>
            <a:pPr algn="l"/>
            <a:r>
              <a:rPr lang="en-US" altLang="zh-CN" dirty="0">
                <a:solidFill>
                  <a:srgbClr val="FF0000"/>
                </a:solidFill>
                <a:latin typeface="Courier New" panose="02070309020205020404" pitchFamily="49" charset="0"/>
                <a:cs typeface="Courier New" panose="02070309020205020404" pitchFamily="49" charset="0"/>
              </a:rPr>
              <a:t>  {</a:t>
            </a:r>
          </a:p>
          <a:p>
            <a:pPr algn="l"/>
            <a:r>
              <a:rPr lang="en-US" altLang="zh-CN" dirty="0">
                <a:solidFill>
                  <a:srgbClr val="FF0000"/>
                </a:solidFill>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solidFill>
                  <a:srgbClr val="FF0000"/>
                </a:solidFill>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0" name="Text Box 6"/>
          <p:cNvSpPr txBox="1">
            <a:spLocks noChangeArrowheads="1"/>
          </p:cNvSpPr>
          <p:nvPr/>
        </p:nvSpPr>
        <p:spPr bwMode="auto">
          <a:xfrm>
            <a:off x="6636998" y="2452974"/>
            <a:ext cx="5133797" cy="4247317"/>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Book{</a:t>
            </a:r>
          </a:p>
          <a:p>
            <a:pPr algn="l"/>
            <a:r>
              <a:rPr lang="en-US" altLang="zh-CN" dirty="0">
                <a:latin typeface="Courier New" panose="02070309020205020404" pitchFamily="49" charset="0"/>
                <a:cs typeface="Courier New" panose="02070309020205020404" pitchFamily="49" charset="0"/>
              </a:rPr>
              <a:t>  private static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numOfObjects</a:t>
            </a:r>
            <a:r>
              <a:rPr lang="en-US" altLang="zh-CN" dirty="0">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private String title</a:t>
            </a: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public Book(String title){</a:t>
            </a:r>
          </a:p>
          <a:p>
            <a:pPr algn="l"/>
            <a:r>
              <a:rPr lang="en-US" altLang="zh-CN" dirty="0">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this.title</a:t>
            </a:r>
            <a:r>
              <a:rPr lang="en-US" altLang="zh-CN" dirty="0">
                <a:latin typeface="Courier New" panose="02070309020205020404" pitchFamily="49" charset="0"/>
                <a:cs typeface="Courier New" panose="02070309020205020404" pitchFamily="49" charset="0"/>
              </a:rPr>
              <a:t> = title;</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public Book(</a:t>
            </a:r>
            <a:r>
              <a:rPr lang="en-US" altLang="zh-CN" dirty="0" err="1">
                <a:latin typeface="Courier New" panose="02070309020205020404" pitchFamily="49" charset="0"/>
                <a:cs typeface="Courier New" panose="02070309020205020404" pitchFamily="49" charset="0"/>
              </a:rPr>
              <a:t>int</a:t>
            </a:r>
            <a:r>
              <a:rPr lang="en-US" altLang="zh-CN" dirty="0">
                <a:latin typeface="Courier New" panose="02070309020205020404" pitchFamily="49" charset="0"/>
                <a:cs typeface="Courier New" panose="02070309020205020404" pitchFamily="49" charset="0"/>
              </a:rPr>
              <a:t> id){</a:t>
            </a:r>
          </a:p>
          <a:p>
            <a:pPr algn="l"/>
            <a:r>
              <a:rPr lang="en-US" altLang="zh-CN" dirty="0">
                <a:latin typeface="Courier New" panose="02070309020205020404" pitchFamily="49" charset="0"/>
                <a:cs typeface="Courier New" panose="02070309020205020404" pitchFamily="49" charset="0"/>
              </a:rPr>
              <a:t>    </a:t>
            </a:r>
            <a:r>
              <a:rPr lang="en-US" altLang="zh-CN" dirty="0" err="1">
                <a:solidFill>
                  <a:srgbClr val="FF0000"/>
                </a:solidFill>
                <a:latin typeface="Courier New" panose="02070309020205020404" pitchFamily="49" charset="0"/>
                <a:cs typeface="Courier New" panose="02070309020205020404" pitchFamily="49" charset="0"/>
              </a:rPr>
              <a:t>numOfObjects</a:t>
            </a:r>
            <a:r>
              <a:rPr lang="en-US" altLang="zh-CN" dirty="0">
                <a:solidFill>
                  <a:srgbClr val="FF0000"/>
                </a:solidFill>
                <a:latin typeface="Courier New" panose="02070309020205020404" pitchFamily="49" charset="0"/>
                <a:cs typeface="Courier New" panose="02070309020205020404" pitchFamily="49" charset="0"/>
              </a:rPr>
              <a:t>++;</a:t>
            </a:r>
          </a:p>
          <a:p>
            <a:pPr algn="l"/>
            <a:r>
              <a:rPr lang="en-US" altLang="zh-CN" dirty="0">
                <a:latin typeface="Courier New" panose="02070309020205020404" pitchFamily="49" charset="0"/>
                <a:cs typeface="Courier New" panose="02070309020205020404" pitchFamily="49" charset="0"/>
              </a:rPr>
              <a:t>    this.id = id</a:t>
            </a:r>
          </a:p>
          <a:p>
            <a:pPr algn="l"/>
            <a:r>
              <a:rPr lang="en-US" altLang="zh-CN" dirty="0">
                <a:latin typeface="Courier New" panose="02070309020205020404" pitchFamily="49" charset="0"/>
                <a:cs typeface="Courier New" panose="02070309020205020404" pitchFamily="49" charset="0"/>
              </a:rPr>
              <a:t>  }</a:t>
            </a:r>
          </a:p>
          <a:p>
            <a:pPr algn="l"/>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1" name="AutoShape 8"/>
          <p:cNvSpPr>
            <a:spLocks noChangeArrowheads="1"/>
          </p:cNvSpPr>
          <p:nvPr/>
        </p:nvSpPr>
        <p:spPr bwMode="auto">
          <a:xfrm>
            <a:off x="5514671" y="4105939"/>
            <a:ext cx="852487" cy="225425"/>
          </a:xfrm>
          <a:prstGeom prst="leftRightArrow">
            <a:avLst>
              <a:gd name="adj1" fmla="val 50000"/>
              <a:gd name="adj2" fmla="val 75634"/>
            </a:avLst>
          </a:prstGeom>
          <a:noFill/>
          <a:ln w="9525" algn="ctr">
            <a:solidFill>
              <a:schemeClr val="tx1"/>
            </a:solidFill>
            <a:miter lim="800000"/>
            <a:headEnd/>
            <a:tailEnd/>
          </a:ln>
        </p:spPr>
        <p:txBody>
          <a:bodyPr wrap="none" anchor="ctr"/>
          <a:lstStyle/>
          <a:p>
            <a:endParaRPr lang="zh-CN" altLang="en-US"/>
          </a:p>
        </p:txBody>
      </p:sp>
      <p:sp>
        <p:nvSpPr>
          <p:cNvPr id="12" name="Text Box 9"/>
          <p:cNvSpPr txBox="1">
            <a:spLocks noChangeArrowheads="1"/>
          </p:cNvSpPr>
          <p:nvPr/>
        </p:nvSpPr>
        <p:spPr bwMode="auto">
          <a:xfrm>
            <a:off x="5641671" y="4345652"/>
            <a:ext cx="590550" cy="336550"/>
          </a:xfrm>
          <a:prstGeom prst="rect">
            <a:avLst/>
          </a:prstGeom>
          <a:noFill/>
          <a:ln w="9525" algn="ctr">
            <a:noFill/>
            <a:miter lim="800000"/>
            <a:headEnd/>
            <a:tailEnd/>
          </a:ln>
        </p:spPr>
        <p:txBody>
          <a:bodyPr wrap="none">
            <a:spAutoFit/>
          </a:bodyPr>
          <a:lstStyle/>
          <a:p>
            <a:r>
              <a:rPr lang="zh-CN" altLang="en-US" dirty="0"/>
              <a:t>等价</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Tree>
    <p:custDataLst>
      <p:tags r:id="rId1"/>
    </p:custDataLst>
    <p:extLst>
      <p:ext uri="{BB962C8B-B14F-4D97-AF65-F5344CB8AC3E}">
        <p14:creationId xmlns:p14="http://schemas.microsoft.com/office/powerpoint/2010/main" val="63426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8001000"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实例初始化模块还有个作用是可以截获异常</a:t>
            </a:r>
          </a:p>
        </p:txBody>
      </p:sp>
      <p:sp>
        <p:nvSpPr>
          <p:cNvPr id="9" name="Text Box 4"/>
          <p:cNvSpPr txBox="1">
            <a:spLocks noChangeArrowheads="1"/>
          </p:cNvSpPr>
          <p:nvPr/>
        </p:nvSpPr>
        <p:spPr bwMode="auto">
          <a:xfrm>
            <a:off x="308861" y="2179655"/>
            <a:ext cx="11107502" cy="1477328"/>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a:t>
            </a:r>
          </a:p>
          <a:p>
            <a:pPr algn="l"/>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下面数据成员初始化语句可能会抛出异常，所以下面语句不成立</a:t>
            </a:r>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private </a:t>
            </a:r>
            <a:r>
              <a:rPr lang="en-US" altLang="zh-CN" dirty="0" err="1">
                <a:solidFill>
                  <a:srgbClr val="FF0000"/>
                </a:solidFill>
                <a:latin typeface="Courier New" panose="02070309020205020404" pitchFamily="49" charset="0"/>
                <a:cs typeface="Courier New" panose="02070309020205020404" pitchFamily="49" charset="0"/>
              </a:rPr>
              <a:t>InputStream</a:t>
            </a:r>
            <a:r>
              <a:rPr lang="en-US" altLang="zh-CN" dirty="0">
                <a:solidFill>
                  <a:srgbClr val="FF0000"/>
                </a:solidFill>
                <a:latin typeface="Courier New" panose="02070309020205020404" pitchFamily="49" charset="0"/>
                <a:cs typeface="Courier New" panose="02070309020205020404" pitchFamily="49" charset="0"/>
              </a:rPr>
              <a:t> fs = new </a:t>
            </a:r>
            <a:r>
              <a:rPr lang="en-US" altLang="zh-CN" dirty="0" err="1">
                <a:solidFill>
                  <a:srgbClr val="FF0000"/>
                </a:solidFill>
                <a:latin typeface="Courier New" panose="02070309020205020404" pitchFamily="49" charset="0"/>
                <a:cs typeface="Courier New" panose="02070309020205020404" pitchFamily="49" charset="0"/>
              </a:rPr>
              <a:t>FileInputStream</a:t>
            </a:r>
            <a:r>
              <a:rPr lang="en-US" altLang="zh-CN" dirty="0">
                <a:solidFill>
                  <a:srgbClr val="FF0000"/>
                </a:solidFill>
                <a:latin typeface="Courier New" panose="02070309020205020404" pitchFamily="49" charset="0"/>
                <a:cs typeface="Courier New" panose="02070309020205020404" pitchFamily="49" charset="0"/>
              </a:rPr>
              <a:t>(new File(“C:\\1.txt”));</a:t>
            </a:r>
          </a:p>
          <a:p>
            <a:pPr algn="l"/>
            <a:r>
              <a:rPr lang="en-US" altLang="zh-CN" dirty="0">
                <a:latin typeface="Courier New" panose="02070309020205020404" pitchFamily="49" charset="0"/>
                <a:cs typeface="Courier New" panose="02070309020205020404" pitchFamily="49" charset="0"/>
              </a:rPr>
              <a:t>    private int i = 0</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14" name="Text Box 4"/>
          <p:cNvSpPr txBox="1">
            <a:spLocks noChangeArrowheads="1"/>
          </p:cNvSpPr>
          <p:nvPr/>
        </p:nvSpPr>
        <p:spPr bwMode="auto">
          <a:xfrm>
            <a:off x="308861" y="3948201"/>
            <a:ext cx="11107502" cy="2862322"/>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cs typeface="Courier New" panose="02070309020205020404" pitchFamily="49" charset="0"/>
              </a:rPr>
              <a:t>public class A{</a:t>
            </a:r>
          </a:p>
          <a:p>
            <a:pPr algn="l"/>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在实例初始化块里初始化数据成员可以截获异常</a:t>
            </a:r>
            <a:endParaRPr lang="en-US" altLang="zh-CN" dirty="0">
              <a:latin typeface="Courier New" panose="02070309020205020404" pitchFamily="49" charset="0"/>
              <a:cs typeface="Courier New" panose="02070309020205020404" pitchFamily="49" charset="0"/>
            </a:endParaRPr>
          </a:p>
          <a:p>
            <a:pPr algn="l"/>
            <a:r>
              <a:rPr lang="en-US" altLang="zh-CN" dirty="0">
                <a:latin typeface="Courier New" panose="02070309020205020404" pitchFamily="49" charset="0"/>
                <a:cs typeface="Courier New" panose="02070309020205020404" pitchFamily="49" charset="0"/>
              </a:rPr>
              <a:t>    private </a:t>
            </a:r>
            <a:r>
              <a:rPr lang="en-US" altLang="zh-CN" dirty="0" err="1">
                <a:latin typeface="Courier New" panose="02070309020205020404" pitchFamily="49" charset="0"/>
                <a:cs typeface="Courier New" panose="02070309020205020404" pitchFamily="49" charset="0"/>
              </a:rPr>
              <a:t>InputStream</a:t>
            </a:r>
            <a:r>
              <a:rPr lang="en-US" altLang="zh-CN" dirty="0">
                <a:latin typeface="Courier New" panose="02070309020205020404" pitchFamily="49" charset="0"/>
                <a:cs typeface="Courier New" panose="02070309020205020404" pitchFamily="49" charset="0"/>
              </a:rPr>
              <a:t> fs = null;</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      try{ fs = new </a:t>
            </a:r>
            <a:r>
              <a:rPr lang="en-US" altLang="zh-CN" dirty="0" err="1">
                <a:latin typeface="Courier New" panose="02070309020205020404" pitchFamily="49" charset="0"/>
                <a:cs typeface="Courier New" panose="02070309020205020404" pitchFamily="49" charset="0"/>
              </a:rPr>
              <a:t>FileInputStream</a:t>
            </a:r>
            <a:r>
              <a:rPr lang="en-US" altLang="zh-CN" dirty="0">
                <a:latin typeface="Courier New" panose="02070309020205020404" pitchFamily="49" charset="0"/>
                <a:cs typeface="Courier New" panose="02070309020205020404" pitchFamily="49" charset="0"/>
              </a:rPr>
              <a:t>(new File(“C:\\1.txt”));}</a:t>
            </a:r>
          </a:p>
          <a:p>
            <a:r>
              <a:rPr lang="en-US" altLang="zh-CN" dirty="0">
                <a:latin typeface="Courier New" panose="02070309020205020404" pitchFamily="49" charset="0"/>
                <a:cs typeface="Courier New" panose="02070309020205020404" pitchFamily="49" charset="0"/>
              </a:rPr>
              <a:t>      catch(Exception e){ …}</a:t>
            </a:r>
          </a:p>
          <a:p>
            <a:pPr algn="l"/>
            <a:r>
              <a:rPr lang="en-US" altLang="zh-CN" dirty="0">
                <a:latin typeface="Courier New" panose="02070309020205020404" pitchFamily="49" charset="0"/>
                <a:cs typeface="Courier New" panose="02070309020205020404" pitchFamily="49" charset="0"/>
              </a:rPr>
              <a:t>    } 	</a:t>
            </a:r>
          </a:p>
          <a:p>
            <a:pPr algn="l"/>
            <a:r>
              <a:rPr lang="en-US" altLang="zh-CN" dirty="0">
                <a:latin typeface="Courier New" panose="02070309020205020404" pitchFamily="49" charset="0"/>
                <a:cs typeface="Courier New" panose="02070309020205020404" pitchFamily="49" charset="0"/>
              </a:rPr>
              <a:t>    public A(){ … }</a:t>
            </a:r>
          </a:p>
          <a:p>
            <a:pPr algn="l"/>
            <a:r>
              <a:rPr lang="en-US" altLang="zh-CN" dirty="0">
                <a:latin typeface="Courier New" panose="02070309020205020404" pitchFamily="49" charset="0"/>
                <a:cs typeface="Courier New" panose="02070309020205020404" pitchFamily="49" charset="0"/>
              </a:rPr>
              <a:t>    </a:t>
            </a:r>
          </a:p>
          <a:p>
            <a:pPr algn="l"/>
            <a:r>
              <a:rPr lang="en-US" altLang="zh-CN"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142093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59" y="1766758"/>
            <a:ext cx="11012103"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实例初始化模块最重要的作用是当我们需要写一个内部匿名类时：匿名类不可能有构造函数，这时可以用实例初始化块来初始化数据成员</a:t>
            </a: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Text Box 4"/>
          <p:cNvSpPr txBox="1">
            <a:spLocks noChangeArrowheads="1"/>
          </p:cNvSpPr>
          <p:nvPr/>
        </p:nvSpPr>
        <p:spPr bwMode="auto">
          <a:xfrm>
            <a:off x="393922" y="2395850"/>
            <a:ext cx="11546440" cy="4278094"/>
          </a:xfrm>
          <a:prstGeom prst="rect">
            <a:avLst/>
          </a:prstGeom>
          <a:noFill/>
          <a:ln w="9525" algn="ctr">
            <a:solidFill>
              <a:schemeClr val="accent2"/>
            </a:solidFill>
            <a:miter lim="800000"/>
            <a:headEnd/>
            <a:tailEnd/>
          </a:ln>
        </p:spPr>
        <p:txBody>
          <a:bodyPr wrap="square">
            <a:spAutoFit/>
          </a:bodyPr>
          <a:lstStyle/>
          <a:p>
            <a:r>
              <a:rPr lang="en-US" altLang="zh-CN" sz="1600" dirty="0">
                <a:latin typeface="Courier New" panose="02070309020205020404" pitchFamily="49" charset="0"/>
                <a:cs typeface="Courier New" panose="02070309020205020404" pitchFamily="49" charset="0"/>
              </a:rPr>
              <a:t>interface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public abstract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InstanceInitializationBlockTest</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static void main(String[] args){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say = new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   //</a:t>
            </a:r>
            <a:r>
              <a:rPr lang="zh-CN" altLang="en-US" sz="1600" dirty="0">
                <a:latin typeface="Courier New" panose="02070309020205020404" pitchFamily="49" charset="0"/>
                <a:cs typeface="Courier New" panose="02070309020205020404" pitchFamily="49" charset="0"/>
              </a:rPr>
              <a:t>这里定义了一个实现了</a:t>
            </a:r>
            <a:r>
              <a:rPr lang="en-US" altLang="zh-CN" sz="1600" dirty="0" err="1">
                <a:latin typeface="Courier New" panose="02070309020205020404" pitchFamily="49" charset="0"/>
                <a:cs typeface="Courier New" panose="02070309020205020404" pitchFamily="49" charset="0"/>
              </a:rPr>
              <a:t>ISay</a:t>
            </a:r>
            <a:r>
              <a:rPr lang="zh-CN" altLang="en-US" sz="1600" dirty="0">
                <a:latin typeface="Courier New" panose="02070309020205020404" pitchFamily="49" charset="0"/>
                <a:cs typeface="Courier New" panose="02070309020205020404" pitchFamily="49" charset="0"/>
              </a:rPr>
              <a:t>接口的匿名类</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//final</a:t>
            </a:r>
            <a:r>
              <a:rPr lang="zh-CN" altLang="en-US" sz="1600" dirty="0">
                <a:latin typeface="Courier New" panose="02070309020205020404" pitchFamily="49" charset="0"/>
                <a:cs typeface="Courier New" panose="02070309020205020404" pitchFamily="49" charset="0"/>
              </a:rPr>
              <a:t>类型变量一般情况下必须马上初始化，一种例外是：</a:t>
            </a:r>
            <a:r>
              <a:rPr lang="en-US" altLang="zh-CN" sz="1600" dirty="0">
                <a:latin typeface="Courier New" panose="02070309020205020404" pitchFamily="49" charset="0"/>
                <a:cs typeface="Courier New" panose="02070309020205020404" pitchFamily="49" charset="0"/>
              </a:rPr>
              <a:t>final</a:t>
            </a:r>
            <a:r>
              <a:rPr lang="zh-CN" altLang="en-US" sz="1600" dirty="0">
                <a:latin typeface="Courier New" panose="02070309020205020404" pitchFamily="49" charset="0"/>
                <a:cs typeface="Courier New" panose="02070309020205020404" pitchFamily="49" charset="0"/>
              </a:rPr>
              <a:t>实例变量可以在构造函数里再初始化。</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但是匿名类又不可能有构造函数，因此只能利用实例初始化块</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private final int j;  //</a:t>
            </a:r>
            <a:r>
              <a:rPr lang="zh-CN" altLang="en-US" sz="1600" dirty="0">
                <a:latin typeface="Courier New" panose="02070309020205020404" pitchFamily="49" charset="0"/>
                <a:cs typeface="Courier New" panose="02070309020205020404" pitchFamily="49" charset="0"/>
              </a:rPr>
              <a:t>为了演示实例初始化块的作用，这里特意没有初始化常量</a:t>
            </a:r>
            <a:r>
              <a:rPr lang="en-US" altLang="zh-CN" sz="1600" dirty="0">
                <a:latin typeface="Courier New" panose="02070309020205020404" pitchFamily="49" charset="0"/>
                <a:cs typeface="Courier New" panose="02070309020205020404" pitchFamily="49" charset="0"/>
              </a:rPr>
              <a:t>j</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j = 0;  //</a:t>
            </a:r>
            <a:r>
              <a:rPr lang="zh-CN" altLang="en-US" sz="1600" dirty="0">
                <a:solidFill>
                  <a:srgbClr val="FF0000"/>
                </a:solidFill>
                <a:latin typeface="Courier New" panose="02070309020205020404" pitchFamily="49" charset="0"/>
                <a:cs typeface="Courier New" panose="02070309020205020404" pitchFamily="49" charset="0"/>
              </a:rPr>
              <a:t>在实例初始化块里初始化</a:t>
            </a:r>
            <a:r>
              <a:rPr lang="en-US" altLang="zh-CN" sz="1600" dirty="0">
                <a:solidFill>
                  <a:srgbClr val="FF0000"/>
                </a:solidFill>
                <a:latin typeface="Courier New" panose="02070309020205020404" pitchFamily="49" charset="0"/>
                <a:cs typeface="Courier New" panose="02070309020205020404" pitchFamily="49" charset="0"/>
              </a:rPr>
              <a:t>j</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@Override</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 System.out.println("Hello");}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say.sayHello</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p>
        </p:txBody>
      </p:sp>
      <p:sp>
        <p:nvSpPr>
          <p:cNvPr id="2" name="矩形 1"/>
          <p:cNvSpPr/>
          <p:nvPr/>
        </p:nvSpPr>
        <p:spPr>
          <a:xfrm>
            <a:off x="1364374" y="3403949"/>
            <a:ext cx="10345479" cy="2519916"/>
          </a:xfrm>
          <a:prstGeom prst="rect">
            <a:avLst/>
          </a:prstGeom>
          <a:solidFill>
            <a:schemeClr val="accent4">
              <a:lumMod val="20000"/>
              <a:lumOff val="80000"/>
              <a:alpha val="37000"/>
            </a:schemeClr>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892854" y="4391247"/>
            <a:ext cx="5252225" cy="786809"/>
          </a:xfrm>
          <a:prstGeom prst="rect">
            <a:avLst/>
          </a:prstGeom>
          <a:solidFill>
            <a:srgbClr val="FF0066">
              <a:alpha val="16863"/>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5869172" y="6176703"/>
            <a:ext cx="1605516" cy="536833"/>
            <a:chOff x="5869172" y="6176703"/>
            <a:chExt cx="1605516" cy="536833"/>
          </a:xfrm>
        </p:grpSpPr>
        <p:sp>
          <p:nvSpPr>
            <p:cNvPr id="4" name="圆角矩形标注 3"/>
            <p:cNvSpPr/>
            <p:nvPr/>
          </p:nvSpPr>
          <p:spPr>
            <a:xfrm>
              <a:off x="5869172" y="6176703"/>
              <a:ext cx="1605516" cy="536833"/>
            </a:xfrm>
            <a:prstGeom prst="wedgeRoundRectCallout">
              <a:avLst>
                <a:gd name="adj1" fmla="val -43350"/>
                <a:gd name="adj2" fmla="val -91988"/>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5995728" y="626045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内部匿名类</a:t>
              </a:r>
            </a:p>
          </p:txBody>
        </p:sp>
      </p:grpSp>
      <p:grpSp>
        <p:nvGrpSpPr>
          <p:cNvPr id="15" name="组合 14"/>
          <p:cNvGrpSpPr/>
          <p:nvPr/>
        </p:nvGrpSpPr>
        <p:grpSpPr>
          <a:xfrm>
            <a:off x="7800757" y="4622689"/>
            <a:ext cx="2395871" cy="536833"/>
            <a:chOff x="5869172" y="6176703"/>
            <a:chExt cx="1927049" cy="536833"/>
          </a:xfrm>
        </p:grpSpPr>
        <p:sp>
          <p:nvSpPr>
            <p:cNvPr id="16" name="圆角矩形标注 15"/>
            <p:cNvSpPr/>
            <p:nvPr/>
          </p:nvSpPr>
          <p:spPr>
            <a:xfrm>
              <a:off x="5869172" y="6176703"/>
              <a:ext cx="1605516" cy="536833"/>
            </a:xfrm>
            <a:prstGeom prst="wedgeRoundRectCallout">
              <a:avLst>
                <a:gd name="adj1" fmla="val -79774"/>
                <a:gd name="adj2" fmla="val -32570"/>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995728" y="6260453"/>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实例初始化模块</a:t>
              </a:r>
            </a:p>
          </p:txBody>
        </p:sp>
      </p:grpSp>
    </p:spTree>
    <p:extLst>
      <p:ext uri="{BB962C8B-B14F-4D97-AF65-F5344CB8AC3E}">
        <p14:creationId xmlns:p14="http://schemas.microsoft.com/office/powerpoint/2010/main" val="2896964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59" y="1766758"/>
            <a:ext cx="11012103"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13" name="Rectangle 2">
            <a:extLst>
              <a:ext uri="{FF2B5EF4-FFF2-40B4-BE49-F238E27FC236}">
                <a16:creationId xmlns:a16="http://schemas.microsoft.com/office/drawing/2014/main" id="{D6EFBC21-18B8-4E5F-AE91-F54FC76A82C5}"/>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
        <p:nvSpPr>
          <p:cNvPr id="8" name="Text Box 4"/>
          <p:cNvSpPr txBox="1">
            <a:spLocks noChangeArrowheads="1"/>
          </p:cNvSpPr>
          <p:nvPr/>
        </p:nvSpPr>
        <p:spPr bwMode="auto">
          <a:xfrm>
            <a:off x="553409" y="1874854"/>
            <a:ext cx="11107502" cy="4770537"/>
          </a:xfrm>
          <a:prstGeom prst="rect">
            <a:avLst/>
          </a:prstGeom>
          <a:noFill/>
          <a:ln w="9525" algn="ctr">
            <a:solidFill>
              <a:schemeClr val="accent2"/>
            </a:solidFill>
            <a:miter lim="800000"/>
            <a:headEnd/>
            <a:tailEnd/>
          </a:ln>
        </p:spPr>
        <p:txBody>
          <a:bodyPr wrap="square">
            <a:spAutoFit/>
          </a:bodyPr>
          <a:lstStyle/>
          <a:p>
            <a:r>
              <a:rPr lang="en-US" altLang="zh-CN" sz="1600" dirty="0">
                <a:latin typeface="Courier New" panose="02070309020205020404" pitchFamily="49" charset="0"/>
                <a:cs typeface="Courier New" panose="02070309020205020404" pitchFamily="49" charset="0"/>
              </a:rPr>
              <a:t>interface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public abstract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InstanceInitializationBlockTest</a:t>
            </a: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static void main(String[] args){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 say = new </a:t>
            </a:r>
            <a:r>
              <a:rPr lang="en-US" altLang="zh-CN" sz="1600" dirty="0" err="1">
                <a:latin typeface="Courier New" panose="02070309020205020404" pitchFamily="49" charset="0"/>
                <a:cs typeface="Courier New" panose="02070309020205020404" pitchFamily="49" charset="0"/>
              </a:rPr>
              <a:t>ISay</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   //</a:t>
            </a:r>
            <a:r>
              <a:rPr lang="zh-CN" altLang="en-US" sz="1600" dirty="0">
                <a:latin typeface="Courier New" panose="02070309020205020404" pitchFamily="49" charset="0"/>
                <a:cs typeface="Courier New" panose="02070309020205020404" pitchFamily="49" charset="0"/>
              </a:rPr>
              <a:t>这里定义了一个实现了</a:t>
            </a:r>
            <a:r>
              <a:rPr lang="en-US" altLang="zh-CN" sz="1600" dirty="0" err="1">
                <a:latin typeface="Courier New" panose="02070309020205020404" pitchFamily="49" charset="0"/>
                <a:cs typeface="Courier New" panose="02070309020205020404" pitchFamily="49" charset="0"/>
              </a:rPr>
              <a:t>ISay</a:t>
            </a:r>
            <a:r>
              <a:rPr lang="zh-CN" altLang="en-US" sz="1600" dirty="0">
                <a:latin typeface="Courier New" panose="02070309020205020404" pitchFamily="49" charset="0"/>
                <a:cs typeface="Courier New" panose="02070309020205020404" pitchFamily="49" charset="0"/>
              </a:rPr>
              <a:t>接口的匿名类</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必须使用实例初始化块的另外一种场景：下面语句会抛出异常，所以编译错误</a:t>
            </a:r>
            <a:br>
              <a:rPr lang="zh-CN" altLang="en-US" sz="1600" dirty="0">
                <a:latin typeface="Courier New" panose="02070309020205020404" pitchFamily="49" charset="0"/>
                <a:cs typeface="Courier New" panose="02070309020205020404" pitchFamily="49" charset="0"/>
              </a:rPr>
            </a:b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//private </a:t>
            </a:r>
            <a:r>
              <a:rPr lang="en-US" altLang="zh-CN" sz="1600" dirty="0" err="1">
                <a:latin typeface="Courier New" panose="02070309020205020404" pitchFamily="49" charset="0"/>
                <a:cs typeface="Courier New" panose="02070309020205020404" pitchFamily="49" charset="0"/>
              </a:rPr>
              <a:t>InputStream</a:t>
            </a:r>
            <a:r>
              <a:rPr lang="en-US" altLang="zh-CN" sz="1600" dirty="0">
                <a:latin typeface="Courier New" panose="02070309020205020404" pitchFamily="49" charset="0"/>
                <a:cs typeface="Courier New" panose="02070309020205020404" pitchFamily="49" charset="0"/>
              </a:rPr>
              <a:t> s = new </a:t>
            </a:r>
            <a:r>
              <a:rPr lang="en-US" altLang="zh-CN" sz="1600" dirty="0" err="1">
                <a:latin typeface="Courier New" panose="02070309020205020404" pitchFamily="49" charset="0"/>
                <a:cs typeface="Courier New" panose="02070309020205020404" pitchFamily="49" charset="0"/>
              </a:rPr>
              <a:t>FileInputStream</a:t>
            </a:r>
            <a:r>
              <a:rPr lang="en-US" altLang="zh-CN" sz="1600" dirty="0">
                <a:latin typeface="Courier New" panose="02070309020205020404" pitchFamily="49" charset="0"/>
                <a:cs typeface="Courier New" panose="02070309020205020404" pitchFamily="49" charset="0"/>
              </a:rPr>
              <a:t>(new File("C:\\1.txt"));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private </a:t>
            </a:r>
            <a:r>
              <a:rPr lang="en-US" altLang="zh-CN" sz="1600" dirty="0" err="1">
                <a:latin typeface="Courier New" panose="02070309020205020404" pitchFamily="49" charset="0"/>
                <a:cs typeface="Courier New" panose="02070309020205020404" pitchFamily="49" charset="0"/>
              </a:rPr>
              <a:t>InputStream</a:t>
            </a:r>
            <a:r>
              <a:rPr lang="en-US" altLang="zh-CN" sz="1600" dirty="0">
                <a:latin typeface="Courier New" panose="02070309020205020404" pitchFamily="49" charset="0"/>
                <a:cs typeface="Courier New" panose="02070309020205020404" pitchFamily="49" charset="0"/>
              </a:rPr>
              <a:t> s;</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try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s = new </a:t>
            </a:r>
            <a:r>
              <a:rPr lang="en-US" altLang="zh-CN" sz="1600" dirty="0" err="1">
                <a:solidFill>
                  <a:srgbClr val="FF0000"/>
                </a:solidFill>
                <a:latin typeface="Courier New" panose="02070309020205020404" pitchFamily="49" charset="0"/>
                <a:cs typeface="Courier New" panose="02070309020205020404" pitchFamily="49" charset="0"/>
              </a:rPr>
              <a:t>FileInputStream</a:t>
            </a:r>
            <a:r>
              <a:rPr lang="en-US" altLang="zh-CN" sz="1600" dirty="0">
                <a:solidFill>
                  <a:srgbClr val="FF0000"/>
                </a:solidFill>
                <a:latin typeface="Courier New" panose="02070309020205020404" pitchFamily="49" charset="0"/>
                <a:cs typeface="Courier New" panose="02070309020205020404" pitchFamily="49" charset="0"/>
              </a:rPr>
              <a:t>(new File("C:\\1.txt"));</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 catch (</a:t>
            </a:r>
            <a:r>
              <a:rPr lang="en-US" altLang="zh-CN" sz="1600" dirty="0" err="1">
                <a:solidFill>
                  <a:srgbClr val="FF0000"/>
                </a:solidFill>
                <a:latin typeface="Courier New" panose="02070309020205020404" pitchFamily="49" charset="0"/>
                <a:cs typeface="Courier New" panose="02070309020205020404" pitchFamily="49" charset="0"/>
              </a:rPr>
              <a:t>FileNotFoundException</a:t>
            </a:r>
            <a:r>
              <a:rPr lang="en-US" altLang="zh-CN" sz="1600" dirty="0">
                <a:solidFill>
                  <a:srgbClr val="FF0000"/>
                </a:solidFill>
                <a:latin typeface="Courier New" panose="02070309020205020404" pitchFamily="49" charset="0"/>
                <a:cs typeface="Courier New" panose="02070309020205020404" pitchFamily="49" charset="0"/>
              </a:rPr>
              <a:t> e) { </a:t>
            </a:r>
            <a:r>
              <a:rPr lang="en-US" altLang="zh-CN" sz="1600" dirty="0" err="1">
                <a:solidFill>
                  <a:srgbClr val="FF0000"/>
                </a:solidFill>
                <a:latin typeface="Courier New" panose="02070309020205020404" pitchFamily="49" charset="0"/>
                <a:cs typeface="Courier New" panose="02070309020205020404" pitchFamily="49" charset="0"/>
              </a:rPr>
              <a:t>e.printStackTrace</a:t>
            </a: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solidFill>
                  <a:srgbClr val="FF0000"/>
                </a:solidFill>
                <a:latin typeface="Courier New" panose="02070309020205020404" pitchFamily="49" charset="0"/>
                <a:cs typeface="Courier New" panose="02070309020205020404" pitchFamily="49" charset="0"/>
              </a:rPr>
              <a:t>            }</a:t>
            </a:r>
            <a:br>
              <a:rPr lang="en-US" altLang="zh-CN" sz="1600" dirty="0">
                <a:solidFill>
                  <a:srgbClr val="FF0000"/>
                </a:solidFill>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@Override</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sayHello</a:t>
            </a:r>
            <a:r>
              <a:rPr lang="en-US" altLang="zh-CN" sz="1600" dirty="0">
                <a:latin typeface="Courier New" panose="02070309020205020404" pitchFamily="49" charset="0"/>
                <a:cs typeface="Courier New" panose="02070309020205020404" pitchFamily="49" charset="0"/>
              </a:rPr>
              <a:t>() { System.out.println("Hello");}</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say.sayHello</a:t>
            </a:r>
            <a:r>
              <a:rPr lang="en-US" altLang="zh-CN" sz="1600" dirty="0">
                <a:latin typeface="Courier New" panose="02070309020205020404" pitchFamily="49" charset="0"/>
                <a:cs typeface="Courier New" panose="02070309020205020404" pitchFamily="49" charset="0"/>
              </a:rPr>
              <a:t>();</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    }</a:t>
            </a:r>
            <a:br>
              <a:rPr lang="en-US" altLang="zh-CN" sz="1600" dirty="0">
                <a:latin typeface="Courier New" panose="02070309020205020404" pitchFamily="49" charset="0"/>
                <a:cs typeface="Courier New" panose="02070309020205020404" pitchFamily="49" charset="0"/>
              </a:rPr>
            </a:br>
            <a:r>
              <a:rPr lang="en-US" altLang="zh-CN" sz="1600" dirty="0">
                <a:latin typeface="Courier New" panose="02070309020205020404" pitchFamily="49" charset="0"/>
                <a:cs typeface="Courier New" panose="02070309020205020404" pitchFamily="49" charset="0"/>
              </a:rPr>
              <a:t>}</a:t>
            </a:r>
          </a:p>
        </p:txBody>
      </p:sp>
      <p:sp>
        <p:nvSpPr>
          <p:cNvPr id="7" name="矩形 6"/>
          <p:cNvSpPr/>
          <p:nvPr/>
        </p:nvSpPr>
        <p:spPr>
          <a:xfrm>
            <a:off x="1509662" y="2899510"/>
            <a:ext cx="9934359" cy="2954073"/>
          </a:xfrm>
          <a:prstGeom prst="rect">
            <a:avLst/>
          </a:prstGeom>
          <a:solidFill>
            <a:schemeClr val="accent4">
              <a:lumMod val="20000"/>
              <a:lumOff val="80000"/>
              <a:alpha val="37000"/>
            </a:schemeClr>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031077" y="3866717"/>
            <a:ext cx="7804039" cy="1226278"/>
          </a:xfrm>
          <a:prstGeom prst="rect">
            <a:avLst/>
          </a:prstGeom>
          <a:solidFill>
            <a:srgbClr val="FF0066">
              <a:alpha val="16863"/>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p:nvGrpSpPr>
        <p:grpSpPr>
          <a:xfrm>
            <a:off x="5869172" y="6144804"/>
            <a:ext cx="1605516" cy="536833"/>
            <a:chOff x="5869172" y="6176703"/>
            <a:chExt cx="1605516" cy="536833"/>
          </a:xfrm>
        </p:grpSpPr>
        <p:sp>
          <p:nvSpPr>
            <p:cNvPr id="12" name="圆角矩形标注 11"/>
            <p:cNvSpPr/>
            <p:nvPr/>
          </p:nvSpPr>
          <p:spPr>
            <a:xfrm>
              <a:off x="5869172" y="6176703"/>
              <a:ext cx="1605516" cy="536833"/>
            </a:xfrm>
            <a:prstGeom prst="wedgeRoundRectCallout">
              <a:avLst>
                <a:gd name="adj1" fmla="val -43350"/>
                <a:gd name="adj2" fmla="val -91988"/>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995728" y="6260453"/>
              <a:ext cx="1338828"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内部匿名类</a:t>
              </a:r>
            </a:p>
          </p:txBody>
        </p:sp>
      </p:grpSp>
      <p:grpSp>
        <p:nvGrpSpPr>
          <p:cNvPr id="15" name="组合 14"/>
          <p:cNvGrpSpPr/>
          <p:nvPr/>
        </p:nvGrpSpPr>
        <p:grpSpPr>
          <a:xfrm>
            <a:off x="8939177" y="5199372"/>
            <a:ext cx="2395871" cy="536833"/>
            <a:chOff x="5869172" y="6176703"/>
            <a:chExt cx="1927049" cy="536833"/>
          </a:xfrm>
        </p:grpSpPr>
        <p:sp>
          <p:nvSpPr>
            <p:cNvPr id="16" name="圆角矩形标注 15"/>
            <p:cNvSpPr/>
            <p:nvPr/>
          </p:nvSpPr>
          <p:spPr>
            <a:xfrm>
              <a:off x="5869172" y="6176703"/>
              <a:ext cx="1605516" cy="536833"/>
            </a:xfrm>
            <a:prstGeom prst="wedgeRoundRectCallout">
              <a:avLst>
                <a:gd name="adj1" fmla="val -73915"/>
                <a:gd name="adj2" fmla="val -62279"/>
                <a:gd name="adj3" fmla="val 16667"/>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6"/>
            <p:cNvSpPr txBox="1"/>
            <p:nvPr/>
          </p:nvSpPr>
          <p:spPr>
            <a:xfrm>
              <a:off x="5995728" y="6260453"/>
              <a:ext cx="180049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实例初始化模块</a:t>
              </a:r>
            </a:p>
          </p:txBody>
        </p:sp>
      </p:grpSp>
    </p:spTree>
    <p:extLst>
      <p:ext uri="{BB962C8B-B14F-4D97-AF65-F5344CB8AC3E}">
        <p14:creationId xmlns:p14="http://schemas.microsoft.com/office/powerpoint/2010/main" val="129202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460428" y="1788024"/>
            <a:ext cx="11033368" cy="4678362"/>
          </a:xfrm>
          <a:prstGeom prst="rect">
            <a:avLst/>
          </a:prstGeom>
        </p:spPr>
        <p:txBody>
          <a:bodyPr/>
          <a:lstStyle/>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实例初始化模块只有在创建类的实例时才会调用。</a:t>
            </a:r>
            <a:endParaRPr lang="en-US" altLang="zh-CN" sz="2000" dirty="0">
              <a:latin typeface="微软雅黑" panose="020B0503020204020204" pitchFamily="34" charset="-122"/>
              <a:ea typeface="微软雅黑" panose="020B0503020204020204" pitchFamily="34" charset="-122"/>
            </a:endParaRPr>
          </a:p>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定义并初始化类的实例变量等价于实例初始化块：</a:t>
            </a:r>
            <a:r>
              <a:rPr lang="en-US" altLang="zh-CN" sz="2000" dirty="0">
                <a:latin typeface="微软雅黑" panose="020B0503020204020204" pitchFamily="34" charset="-122"/>
                <a:ea typeface="微软雅黑" panose="020B0503020204020204" pitchFamily="34" charset="-122"/>
              </a:rPr>
              <a:t>private int id = 0</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一个类可以有多个实例初始化块，对象被实例化时，模块按照在类中出现的顺序执行，构造函数最后运行。</a:t>
            </a:r>
          </a:p>
          <a:p>
            <a:pPr marL="228600" indent="-228600">
              <a:lnSpc>
                <a:spcPct val="90000"/>
              </a:lnSpc>
              <a:spcBef>
                <a:spcPts val="1000"/>
              </a:spcBef>
              <a:buFont typeface="Arial" panose="020B0604020202020204" pitchFamily="34" charset="0"/>
              <a:buChar char="•"/>
            </a:pPr>
            <a:endParaRPr lang="en-US" altLang="zh-CN" sz="2400" dirty="0">
              <a:latin typeface="宋体" charset="-122"/>
              <a:ea typeface="宋体" charset="-122"/>
            </a:endParaRPr>
          </a:p>
          <a:p>
            <a:pPr marL="228600" indent="-228600">
              <a:lnSpc>
                <a:spcPct val="90000"/>
              </a:lnSpc>
              <a:spcBef>
                <a:spcPts val="1000"/>
              </a:spcBef>
              <a:buFont typeface="Arial" panose="020B0604020202020204" pitchFamily="34" charset="0"/>
              <a:buChar char="•"/>
            </a:pPr>
            <a:endParaRPr lang="zh-CN" altLang="en-US" sz="2400" dirty="0">
              <a:latin typeface="宋体" charset="-122"/>
              <a:ea typeface="宋体"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9" name="Text Box 4"/>
          <p:cNvSpPr txBox="1">
            <a:spLocks noChangeArrowheads="1"/>
          </p:cNvSpPr>
          <p:nvPr/>
        </p:nvSpPr>
        <p:spPr bwMode="auto">
          <a:xfrm>
            <a:off x="2514441" y="3050066"/>
            <a:ext cx="8128750" cy="3416320"/>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Book{</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private int id = 0;</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Book(int id){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4</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this.id = id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2</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3</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261FDBE9-45F9-40C0-97E4-FE154CD69679}"/>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实例初始化模块</a:t>
            </a:r>
          </a:p>
        </p:txBody>
      </p:sp>
    </p:spTree>
    <p:extLst>
      <p:ext uri="{BB962C8B-B14F-4D97-AF65-F5344CB8AC3E}">
        <p14:creationId xmlns:p14="http://schemas.microsoft.com/office/powerpoint/2010/main" val="634267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521426" y="1875992"/>
            <a:ext cx="11216917" cy="4678362"/>
          </a:xfrm>
          <a:prstGeom prst="rect">
            <a:avLst/>
          </a:prstGeom>
        </p:spPr>
        <p:txBody>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静态初始化模块是由</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修饰的初始化模块</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，只能访问类的静态成员，并且</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JVM</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Loader</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将类装入内存时调用</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。（类的装入和类的实例化是两个不同步骤，首先是将类装入内存，然后再实例化类的对象）。</a:t>
            </a:r>
            <a:endParaRPr lang="en-US" altLang="zh-CN" sz="2400" dirty="0">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在类体里直接定义静态变量相当于静态初始化块</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Text Box 4"/>
          <p:cNvSpPr txBox="1">
            <a:spLocks noChangeArrowheads="1"/>
          </p:cNvSpPr>
          <p:nvPr/>
        </p:nvSpPr>
        <p:spPr bwMode="auto">
          <a:xfrm>
            <a:off x="1821432" y="3513206"/>
            <a:ext cx="9263911" cy="3170099"/>
          </a:xfrm>
          <a:prstGeom prst="rect">
            <a:avLst/>
          </a:prstGeom>
          <a:noFill/>
          <a:ln w="9525" algn="ctr">
            <a:solidFill>
              <a:schemeClr val="accent2"/>
            </a:solidFill>
            <a:miter lim="800000"/>
            <a:headEnd/>
            <a:tailEnd/>
          </a:ln>
        </p:spPr>
        <p:txBody>
          <a:bodyPr wrap="square">
            <a:spAutoFit/>
          </a:bodyPr>
          <a:lstStyle/>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public class A{</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类的属性和方法定义</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实例初始化模块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static {</a:t>
            </a:r>
          </a:p>
          <a:p>
            <a:pPr algn="l"/>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静态初始化模块</a:t>
            </a:r>
          </a:p>
          <a:p>
            <a:pPr algn="l"/>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r>
              <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public static int i = 0;//</a:t>
            </a:r>
            <a:r>
              <a:rPr lang="zh-CN" altLang="en-US"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直接定义静态变量相当于静态初始化块</a:t>
            </a:r>
            <a:endParaRPr lang="en-US" altLang="zh-CN" sz="20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sz="20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DC1E9C92-7B2D-4C8A-8CD2-B15C942ECE8A}"/>
              </a:ext>
            </a:extLst>
          </p:cNvPr>
          <p:cNvSpPr txBox="1">
            <a:spLocks noChangeArrowheads="1"/>
          </p:cNvSpPr>
          <p:nvPr/>
        </p:nvSpPr>
        <p:spPr>
          <a:xfrm>
            <a:off x="237439" y="1189038"/>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静态初始化模块</a:t>
            </a:r>
          </a:p>
        </p:txBody>
      </p:sp>
    </p:spTree>
    <p:extLst>
      <p:ext uri="{BB962C8B-B14F-4D97-AF65-F5344CB8AC3E}">
        <p14:creationId xmlns:p14="http://schemas.microsoft.com/office/powerpoint/2010/main" val="634267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100" y="1520825"/>
            <a:ext cx="2049463"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3352006" y="1378316"/>
            <a:ext cx="5791994"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Employee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name;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salary;</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Date </a:t>
            </a:r>
            <a:r>
              <a:rPr kumimoji="0" lang="en-US" altLang="zh-CN" sz="19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birthDate</a:t>
            </a: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a:t>
            </a:r>
            <a:r>
              <a:rPr kumimoji="0" lang="en-US" altLang="zh-CN" sz="19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getDetails</a:t>
            </a: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9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3860800"/>
            <a:ext cx="21844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3240088" y="3716338"/>
            <a:ext cx="7201084"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public class Manager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name;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double salary;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Date </a:t>
            </a:r>
            <a:r>
              <a:rPr lang="en-US" altLang="zh-CN" sz="1900" kern="0" dirty="0" err="1">
                <a:solidFill>
                  <a:srgbClr val="000000"/>
                </a:solidFill>
                <a:latin typeface="Courier New" panose="02070309020205020404" pitchFamily="49" charset="0"/>
                <a:cs typeface="Courier New" panose="02070309020205020404" pitchFamily="49" charset="0"/>
              </a:rPr>
              <a:t>birthDate</a:t>
            </a:r>
            <a:r>
              <a:rPr lang="en-US" altLang="zh-CN" sz="1900" kern="0" dirty="0">
                <a:solidFill>
                  <a:srgbClr val="000000"/>
                </a:solidFill>
                <a:latin typeface="Courier New" panose="02070309020205020404" pitchFamily="49" charset="0"/>
                <a:cs typeface="Courier New" panose="02070309020205020404" pitchFamily="49" charset="0"/>
              </a:rPr>
              <a:t>; //</a:t>
            </a:r>
            <a:r>
              <a:rPr lang="zh-CN" altLang="en-US" sz="1900" kern="0" dirty="0">
                <a:solidFill>
                  <a:srgbClr val="000000"/>
                </a:solidFill>
                <a:latin typeface="Courier New" panose="02070309020205020404" pitchFamily="49" charset="0"/>
                <a:cs typeface="Courier New" panose="02070309020205020404" pitchFamily="49" charset="0"/>
              </a:rPr>
              <a:t>同名成员</a:t>
            </a:r>
            <a:endParaRPr lang="en-US" altLang="zh-CN" sz="19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department;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    public String </a:t>
            </a:r>
            <a:r>
              <a:rPr lang="en-US" altLang="zh-CN" sz="1900" kern="0" dirty="0" err="1">
                <a:solidFill>
                  <a:srgbClr val="000000"/>
                </a:solidFill>
                <a:latin typeface="Courier New" panose="02070309020205020404" pitchFamily="49" charset="0"/>
                <a:cs typeface="Courier New" panose="02070309020205020404" pitchFamily="49" charset="0"/>
              </a:rPr>
              <a:t>getDetails</a:t>
            </a:r>
            <a:r>
              <a:rPr lang="en-US" altLang="zh-CN" sz="19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900" kern="0" dirty="0">
                <a:solidFill>
                  <a:srgbClr val="000000"/>
                </a:solidFill>
                <a:latin typeface="Courier New" panose="02070309020205020404" pitchFamily="49" charset="0"/>
                <a:cs typeface="Courier New" panose="02070309020205020404" pitchFamily="49" charset="0"/>
              </a:rPr>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6" name="Rectangle 3"/>
          <p:cNvSpPr txBox="1">
            <a:spLocks noChangeArrowheads="1"/>
          </p:cNvSpPr>
          <p:nvPr/>
        </p:nvSpPr>
        <p:spPr>
          <a:xfrm>
            <a:off x="928260" y="1766758"/>
            <a:ext cx="11033368" cy="4678362"/>
          </a:xfrm>
          <a:prstGeom prst="rect">
            <a:avLst/>
          </a:prstGeom>
        </p:spPr>
        <p:txBody>
          <a:bodyPr/>
          <a:lstStyle/>
          <a:p>
            <a:pPr marL="228600" indent="-228600">
              <a:lnSpc>
                <a:spcPct val="90000"/>
              </a:lnSpc>
              <a:spcBef>
                <a:spcPts val="1000"/>
              </a:spcBef>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一个类可以有多个静态初始化块，类被加载时，这些模块按照在类中出现的顺序执行</a:t>
            </a:r>
          </a:p>
          <a:p>
            <a:pPr marL="228600" indent="-228600">
              <a:lnSpc>
                <a:spcPct val="90000"/>
              </a:lnSpc>
              <a:spcBef>
                <a:spcPts val="1000"/>
              </a:spcBef>
              <a:buFont typeface="Arial" panose="020B0604020202020204" pitchFamily="34" charset="0"/>
              <a:buChar char="•"/>
            </a:pPr>
            <a:endParaRPr lang="en-US" altLang="zh-CN" sz="2400" dirty="0">
              <a:latin typeface="宋体" charset="-122"/>
              <a:ea typeface="宋体" charset="-122"/>
            </a:endParaRPr>
          </a:p>
          <a:p>
            <a:pPr marL="228600" indent="-228600">
              <a:lnSpc>
                <a:spcPct val="90000"/>
              </a:lnSpc>
              <a:spcBef>
                <a:spcPts val="1000"/>
              </a:spcBef>
              <a:buFont typeface="Arial" panose="020B0604020202020204" pitchFamily="34" charset="0"/>
              <a:buChar char="•"/>
            </a:pPr>
            <a:endParaRPr lang="zh-CN" altLang="en-US" sz="2400" dirty="0">
              <a:latin typeface="宋体" charset="-122"/>
              <a:ea typeface="宋体"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9" name="Text Box 4"/>
          <p:cNvSpPr txBox="1">
            <a:spLocks noChangeArrowheads="1"/>
          </p:cNvSpPr>
          <p:nvPr/>
        </p:nvSpPr>
        <p:spPr bwMode="auto">
          <a:xfrm>
            <a:off x="1892854" y="2301992"/>
            <a:ext cx="8128750" cy="3416320"/>
          </a:xfrm>
          <a:prstGeom prst="rect">
            <a:avLst/>
          </a:prstGeom>
          <a:noFill/>
          <a:ln w="9525" algn="ctr">
            <a:solidFill>
              <a:schemeClr val="accent2"/>
            </a:solidFill>
            <a:miter lim="800000"/>
            <a:headEnd/>
            <a:tailEnd/>
          </a:ln>
        </p:spPr>
        <p:txBody>
          <a:bodyPr wrap="square">
            <a:spAutoFit/>
          </a:bodyPr>
          <a:lstStyle/>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public class Book{</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private static int id = 0;</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1</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public Book(int id){</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this.id = id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p>
          <a:p>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static</a:t>
            </a: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2</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static {</a:t>
            </a:r>
          </a:p>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静态初始化块</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执行次序：</a:t>
            </a:r>
            <a:r>
              <a:rPr lang="en-US" altLang="zh-CN" dirty="0">
                <a:latin typeface="Courier New" panose="02070309020205020404" pitchFamily="49" charset="0"/>
                <a:ea typeface="微软雅黑" panose="020B0503020204020204" pitchFamily="34" charset="-122"/>
                <a:cs typeface="Courier New" panose="02070309020205020404" pitchFamily="49" charset="0"/>
              </a:rPr>
              <a:t>3</a:t>
            </a:r>
            <a:endPar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gn="l"/>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gn="l"/>
            <a:r>
              <a:rPr lang="en-US" altLang="zh-CN"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Rectangle 2">
            <a:extLst>
              <a:ext uri="{FF2B5EF4-FFF2-40B4-BE49-F238E27FC236}">
                <a16:creationId xmlns:a16="http://schemas.microsoft.com/office/drawing/2014/main" id="{261FDBE9-45F9-40C0-97E4-FE154CD69679}"/>
              </a:ext>
            </a:extLst>
          </p:cNvPr>
          <p:cNvSpPr txBox="1">
            <a:spLocks noChangeArrowheads="1"/>
          </p:cNvSpPr>
          <p:nvPr/>
        </p:nvSpPr>
        <p:spPr>
          <a:xfrm>
            <a:off x="308861" y="1219201"/>
            <a:ext cx="3167986" cy="535172"/>
          </a:xfrm>
          <a:prstGeom prst="rect">
            <a:avLst/>
          </a:prstGeom>
          <a:solidFill>
            <a:schemeClr val="accent1">
              <a:lumMod val="50000"/>
            </a:schemeClr>
          </a:solidFill>
        </p:spPr>
        <p:txBody>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200" b="1" dirty="0">
                <a:solidFill>
                  <a:schemeClr val="bg1"/>
                </a:solidFill>
                <a:latin typeface="华文细黑" panose="02010600040101010101" pitchFamily="2" charset="-122"/>
                <a:ea typeface="华文细黑" panose="02010600040101010101" pitchFamily="2" charset="-122"/>
              </a:rPr>
              <a:t>静态初始化模块</a:t>
            </a:r>
          </a:p>
        </p:txBody>
      </p:sp>
    </p:spTree>
    <p:custDataLst>
      <p:tags r:id="rId1"/>
    </p:custDataLst>
    <p:extLst>
      <p:ext uri="{BB962C8B-B14F-4D97-AF65-F5344CB8AC3E}">
        <p14:creationId xmlns:p14="http://schemas.microsoft.com/office/powerpoint/2010/main" val="191107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zh-CN" altLang="en-US" sz="3200" b="1" dirty="0">
                <a:latin typeface="华文细黑" panose="02010600040101010101" pitchFamily="2" charset="-122"/>
                <a:ea typeface="华文细黑" panose="02010600040101010101" pitchFamily="2" charset="-122"/>
              </a:rPr>
              <a:t>初始化模块执行顺序</a:t>
            </a:r>
          </a:p>
        </p:txBody>
      </p:sp>
      <p:sp>
        <p:nvSpPr>
          <p:cNvPr id="8" name="Rectangle 3"/>
          <p:cNvSpPr txBox="1">
            <a:spLocks noChangeArrowheads="1"/>
          </p:cNvSpPr>
          <p:nvPr/>
        </p:nvSpPr>
        <p:spPr>
          <a:xfrm>
            <a:off x="1087733" y="1745475"/>
            <a:ext cx="10172146" cy="4678362"/>
          </a:xfrm>
          <a:prstGeom prst="rect">
            <a:avLst/>
          </a:prstGeom>
        </p:spPr>
        <p:txBody>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第一次使用类时装入类</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如果父类没装入则首先装入父类，这是个递归的过程，直到继承链上所有祖先类全部装入</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装入一个类时，类的静态数据成员和静态初始化模块按它们在类中出现的顺序执行</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ourier New" panose="02070309020205020404" pitchFamily="49" charset="0"/>
              </a:rPr>
              <a:t>实例化类的对象</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首先构造父类对象，这是个递归过程，直到继承链上所有祖先类的对象构造好</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构造一个类的对象时，按在类中出现的顺序执行实例数据成员的初始化及实例初始化模块</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Courier New" panose="02070309020205020404" pitchFamily="49" charset="0"/>
              </a:rPr>
              <a:t>执行构造函数函数体</a:t>
            </a:r>
          </a:p>
        </p:txBody>
      </p:sp>
    </p:spTree>
    <p:extLst>
      <p:ext uri="{BB962C8B-B14F-4D97-AF65-F5344CB8AC3E}">
        <p14:creationId xmlns:p14="http://schemas.microsoft.com/office/powerpoint/2010/main" val="634267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zh-CN" altLang="en-US" sz="3200" b="1" dirty="0">
                <a:latin typeface="华文细黑" panose="02010600040101010101" pitchFamily="2" charset="-122"/>
                <a:ea typeface="华文细黑" panose="02010600040101010101" pitchFamily="2" charset="-122"/>
              </a:rPr>
              <a:t>初始化模块执行顺序</a:t>
            </a:r>
          </a:p>
        </p:txBody>
      </p:sp>
      <p:sp>
        <p:nvSpPr>
          <p:cNvPr id="6" name="Rectangle 3"/>
          <p:cNvSpPr txBox="1">
            <a:spLocks noChangeArrowheads="1"/>
          </p:cNvSpPr>
          <p:nvPr/>
        </p:nvSpPr>
        <p:spPr>
          <a:xfrm>
            <a:off x="1587463" y="1702945"/>
            <a:ext cx="8800546" cy="4678362"/>
          </a:xfrm>
          <a:prstGeom prst="rect">
            <a:avLst/>
          </a:prstGeom>
        </p:spPr>
        <p:txBody>
          <a:bodyPr/>
          <a:lstStyle/>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如果声明类的实例变量时具有初始值，如</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radius = 5.0</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变量的初始化就像在实例初始化模块中一样，即等价于</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double radius</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radius = 5.0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13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如果声明类的静态变量时具有初始值，如</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变量的初始化就像在静态初始化模块中一样，即等价于</a:t>
            </a:r>
          </a:p>
          <a:p>
            <a:pPr marL="685800" marR="0" lvl="1" indent="-228600" algn="l" defTabSz="914400" rtl="0" eaLnBrk="1" fontAlgn="auto" latinLnBrk="0" hangingPunct="1">
              <a:lnSpc>
                <a:spcPct val="13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static{ </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numOfObjects</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 0</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634267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479665" y="174695"/>
            <a:ext cx="1071233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子类对象的构造</a:t>
            </a:r>
            <a:endParaRPr lang="en-US" altLang="zh-CN" b="1" dirty="0">
              <a:latin typeface="华文细黑" panose="02010600040101010101" pitchFamily="2" charset="-122"/>
              <a:ea typeface="华文细黑" panose="02010600040101010101" pitchFamily="2" charset="-122"/>
            </a:endParaRPr>
          </a:p>
        </p:txBody>
      </p:sp>
      <p:sp>
        <p:nvSpPr>
          <p:cNvPr id="7" name="Rectangle 2"/>
          <p:cNvSpPr txBox="1">
            <a:spLocks noChangeArrowheads="1"/>
          </p:cNvSpPr>
          <p:nvPr/>
        </p:nvSpPr>
        <p:spPr>
          <a:xfrm>
            <a:off x="308860" y="1219201"/>
            <a:ext cx="6772423" cy="535172"/>
          </a:xfrm>
          <a:prstGeom prst="rect">
            <a:avLst/>
          </a:prstGeom>
        </p:spPr>
        <p:txBody>
          <a:bodyPr/>
          <a:lstStyle/>
          <a:p>
            <a:pPr lvl="0">
              <a:lnSpc>
                <a:spcPct val="90000"/>
              </a:lnSpc>
              <a:spcBef>
                <a:spcPct val="0"/>
              </a:spcBef>
              <a:defRPr/>
            </a:pPr>
            <a:r>
              <a:rPr lang="en-US" altLang="zh-CN" sz="3200" b="1" dirty="0" err="1">
                <a:latin typeface="华文细黑" panose="02010600040101010101" pitchFamily="2" charset="-122"/>
                <a:ea typeface="华文细黑" panose="02010600040101010101" pitchFamily="2" charset="-122"/>
              </a:rPr>
              <a:t>InitializeDemo</a:t>
            </a:r>
            <a:endParaRPr lang="zh-CN" altLang="en-US" sz="3200" b="1" dirty="0">
              <a:latin typeface="华文细黑" panose="02010600040101010101" pitchFamily="2" charset="-122"/>
              <a:ea typeface="华文细黑" panose="02010600040101010101" pitchFamily="2" charset="-122"/>
            </a:endParaRPr>
          </a:p>
        </p:txBody>
      </p:sp>
      <p:sp>
        <p:nvSpPr>
          <p:cNvPr id="8" name="矩形 7"/>
          <p:cNvSpPr/>
          <p:nvPr/>
        </p:nvSpPr>
        <p:spPr>
          <a:xfrm>
            <a:off x="117474" y="1881963"/>
            <a:ext cx="6145103" cy="4524315"/>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new M();</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void main(String[] </a:t>
            </a:r>
            <a:r>
              <a:rPr lang="en-US" altLang="zh-CN" dirty="0" err="1">
                <a:latin typeface="Courier New" panose="02070309020205020404" pitchFamily="49" charset="0"/>
                <a:cs typeface="Courier New" panose="02070309020205020404" pitchFamily="49" charset="0"/>
              </a:rPr>
              <a:t>args</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System.out.println("(1) ");</a:t>
            </a:r>
          </a:p>
          <a:p>
            <a:r>
              <a:rPr lang="en-US" altLang="zh-CN" dirty="0">
                <a:latin typeface="Courier New" panose="02070309020205020404" pitchFamily="49" charset="0"/>
                <a:cs typeface="Courier New" panose="02070309020205020404" pitchFamily="49" charset="0"/>
              </a:rPr>
              <a:t>	  new </a:t>
            </a:r>
            <a:r>
              <a:rPr lang="en-US" altLang="zh-CN" dirty="0" err="1">
                <a:latin typeface="Courier New" panose="02070309020205020404" pitchFamily="49" charset="0"/>
                <a:cs typeface="Courier New" panose="02070309020205020404" pitchFamily="49" charset="0"/>
              </a:rPr>
              <a:t>InitDemo</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System.out.println</a:t>
            </a:r>
            <a:r>
              <a:rPr lang="en-US" altLang="zh-CN" dirty="0">
                <a:latin typeface="Courier New" panose="02070309020205020404" pitchFamily="49" charset="0"/>
                <a:cs typeface="Courier New" panose="02070309020205020404" pitchFamily="49" charset="0"/>
              </a:rPr>
              <a:t>("(2)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a:t>
            </a:r>
          </a:p>
          <a:p>
            <a:r>
              <a:rPr lang="en-US" altLang="zh-CN" dirty="0">
                <a:latin typeface="Courier New" panose="02070309020205020404" pitchFamily="49" charset="0"/>
                <a:cs typeface="Courier New" panose="02070309020205020404" pitchFamily="49" charset="0"/>
              </a:rPr>
              <a:t>        System.out.println("(0)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p>
          <a:p>
            <a:endParaRPr lang="en-US" altLang="zh-CN" dirty="0"/>
          </a:p>
        </p:txBody>
      </p:sp>
      <p:sp>
        <p:nvSpPr>
          <p:cNvPr id="9" name="矩形 8"/>
          <p:cNvSpPr/>
          <p:nvPr/>
        </p:nvSpPr>
        <p:spPr>
          <a:xfrm>
            <a:off x="6030786" y="1604992"/>
            <a:ext cx="6043740" cy="507831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class N{</a:t>
            </a:r>
          </a:p>
          <a:p>
            <a:r>
              <a:rPr lang="en-US" altLang="zh-CN" dirty="0">
                <a:latin typeface="Courier New" panose="02070309020205020404" pitchFamily="49" charset="0"/>
                <a:cs typeface="Courier New" panose="02070309020205020404" pitchFamily="49" charset="0"/>
              </a:rPr>
              <a:t>    N(){ 	System.out.println("(6)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System.out.println("(5)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 {</a:t>
            </a:r>
          </a:p>
          <a:p>
            <a:r>
              <a:rPr lang="en-US" altLang="zh-CN" dirty="0">
                <a:latin typeface="Courier New" panose="02070309020205020404" pitchFamily="49" charset="0"/>
                <a:cs typeface="Courier New" panose="02070309020205020404" pitchFamily="49" charset="0"/>
              </a:rPr>
              <a:t>        System.out.println("(3)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class M extends N{</a:t>
            </a:r>
          </a:p>
          <a:p>
            <a:r>
              <a:rPr lang="en-US" altLang="zh-CN" dirty="0">
                <a:latin typeface="Courier New" panose="02070309020205020404" pitchFamily="49" charset="0"/>
                <a:cs typeface="Courier New" panose="02070309020205020404" pitchFamily="49" charset="0"/>
              </a:rPr>
              <a:t>    M(){ 	System.out.println("(8)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System.out.println("(7)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static {</a:t>
            </a:r>
          </a:p>
          <a:p>
            <a:r>
              <a:rPr lang="en-US" altLang="zh-CN" dirty="0">
                <a:latin typeface="Courier New" panose="02070309020205020404" pitchFamily="49" charset="0"/>
                <a:cs typeface="Courier New" panose="02070309020205020404" pitchFamily="49" charset="0"/>
              </a:rPr>
              <a:t>        System.out.println("(4) "); </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426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224570"/>
            <a:ext cx="10071654"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54" name="Rectangle 3"/>
          <p:cNvSpPr txBox="1">
            <a:spLocks noChangeArrowheads="1"/>
          </p:cNvSpPr>
          <p:nvPr/>
        </p:nvSpPr>
        <p:spPr bwMode="auto">
          <a:xfrm>
            <a:off x="449779" y="1224480"/>
            <a:ext cx="11075914" cy="493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利用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可以显式调用父类的构造函数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parameters</a:t>
            </a:r>
            <a:r>
              <a:rPr kumimoji="0" lang="en-US" altLang="zh-CN" sz="1800" b="0" i="0" u="none" strike="noStrike" kern="0" cap="none" spc="0" normalizeH="0" baseline="-2500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opt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调用父类的的构造函数。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必须是子类构造函数的第</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条且仅</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1</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条语句</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先构造父类</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如果子类构造函数中没有显式地调用父类的构造函数，那么将自动调用父类不带参数的构造函数。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父类的构造函数在子类构造函数之前执行。</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访问父类的成员（包括静态和实例成员）</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buClr>
                <a:srgbClr val="CC0000"/>
              </a:buClr>
              <a:defRPr/>
            </a:pP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不能用于静态上下文（即静态方法和静态初始化块里不能使用</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this</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也不能用于静态上下文</a:t>
            </a:r>
          </a:p>
          <a:p>
            <a:pPr lvl="1" eaLnBrk="1" hangingPunct="1">
              <a:lnSpc>
                <a:spcPct val="120000"/>
              </a:lnSpc>
              <a:buClr>
                <a:srgbClr val="CC0000"/>
              </a:buClr>
              <a:defRPr/>
            </a:pP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super.data</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（如果父类属性在子类可访问，包括实例和静态）</a:t>
            </a:r>
            <a:endPar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buClr>
                <a:srgbClr val="CC0000"/>
              </a:buClr>
              <a:defRPr/>
            </a:pP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super.method</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(parameters)</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（如果父类方法在子类可访问，包括实例和静态）</a:t>
            </a:r>
          </a:p>
          <a:p>
            <a:pPr lvl="1" eaLnBrk="1" hangingPunct="1">
              <a:lnSpc>
                <a:spcPct val="120000"/>
              </a:lnSpc>
              <a:buClr>
                <a:srgbClr val="CC0000"/>
              </a:buClr>
              <a:defRPr/>
            </a:pP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不能使用</a:t>
            </a:r>
            <a:r>
              <a:rPr lang="en-US" altLang="zh-CN" sz="1800" kern="0"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super.super.p</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这样的</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链</a:t>
            </a:r>
          </a:p>
          <a:p>
            <a:pPr lvl="1" eaLnBrk="1" hangingPunct="1">
              <a:lnSpc>
                <a:spcPct val="120000"/>
              </a:lnSpc>
              <a:buClr>
                <a:srgbClr val="CC0000"/>
              </a:buClr>
              <a:defRPr/>
            </a:pPr>
            <a:endPar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568773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25" name="Rectangle 3"/>
          <p:cNvSpPr txBox="1">
            <a:spLocks noChangeArrowheads="1"/>
          </p:cNvSpPr>
          <p:nvPr/>
        </p:nvSpPr>
        <p:spPr bwMode="auto">
          <a:xfrm>
            <a:off x="752474" y="1341438"/>
            <a:ext cx="9571739"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lvl="0" eaLnBrk="1" hangingPunct="1">
              <a:buClr>
                <a:srgbClr val="CC0000"/>
              </a:buClr>
              <a:buNone/>
              <a:defRPr/>
            </a:pP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如果子类中没有显式地调用父类的构造函数</a:t>
            </a:r>
            <a:r>
              <a:rPr lang="zh-CN" altLang="en-US" sz="2000"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，那么将自动调用父类不带参数的构造函数，因为编译器</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会偷偷地在子类构造函数第一条语句前加上</a:t>
            </a:r>
            <a:r>
              <a:rPr kumimoji="0" lang="en-US" altLang="zh-CN"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 </a:t>
            </a:r>
            <a:r>
              <a:rPr kumimoji="0" lang="zh-CN" altLang="en-US" sz="20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grpSp>
        <p:nvGrpSpPr>
          <p:cNvPr id="26" name="Group 16"/>
          <p:cNvGrpSpPr>
            <a:grpSpLocks/>
          </p:cNvGrpSpPr>
          <p:nvPr/>
        </p:nvGrpSpPr>
        <p:grpSpPr bwMode="auto">
          <a:xfrm>
            <a:off x="1206500" y="2908300"/>
            <a:ext cx="7546975" cy="1016000"/>
            <a:chOff x="760" y="1832"/>
            <a:chExt cx="4754" cy="640"/>
          </a:xfrm>
        </p:grpSpPr>
        <p:sp>
          <p:nvSpPr>
            <p:cNvPr id="27" name="Text Box 5"/>
            <p:cNvSpPr txBox="1">
              <a:spLocks noChangeArrowheads="1"/>
            </p:cNvSpPr>
            <p:nvPr/>
          </p:nvSpPr>
          <p:spPr bwMode="auto">
            <a:xfrm>
              <a:off x="760" y="1832"/>
              <a:ext cx="1837" cy="64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A</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
          <p:nvSpPr>
            <p:cNvPr id="28" name="Text Box 6"/>
            <p:cNvSpPr txBox="1">
              <a:spLocks noChangeArrowheads="1"/>
            </p:cNvSpPr>
            <p:nvPr/>
          </p:nvSpPr>
          <p:spPr bwMode="auto">
            <a:xfrm>
              <a:off x="3623" y="1832"/>
              <a:ext cx="1891" cy="640"/>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  super();</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29" name="Line 7"/>
            <p:cNvSpPr>
              <a:spLocks noChangeShapeType="1"/>
            </p:cNvSpPr>
            <p:nvPr/>
          </p:nvSpPr>
          <p:spPr bwMode="auto">
            <a:xfrm>
              <a:off x="2597" y="2132"/>
              <a:ext cx="1026"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0" name="Text Box 8"/>
            <p:cNvSpPr txBox="1">
              <a:spLocks noChangeArrowheads="1"/>
            </p:cNvSpPr>
            <p:nvPr/>
          </p:nvSpPr>
          <p:spPr bwMode="auto">
            <a:xfrm>
              <a:off x="2834" y="1891"/>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等价于</a:t>
              </a:r>
            </a:p>
          </p:txBody>
        </p:sp>
      </p:grpSp>
      <p:grpSp>
        <p:nvGrpSpPr>
          <p:cNvPr id="31" name="Group 15"/>
          <p:cNvGrpSpPr>
            <a:grpSpLocks/>
          </p:cNvGrpSpPr>
          <p:nvPr/>
        </p:nvGrpSpPr>
        <p:grpSpPr bwMode="auto">
          <a:xfrm>
            <a:off x="1206500" y="4392613"/>
            <a:ext cx="7546975" cy="1631950"/>
            <a:chOff x="760" y="2767"/>
            <a:chExt cx="4754" cy="1028"/>
          </a:xfrm>
        </p:grpSpPr>
        <p:sp>
          <p:nvSpPr>
            <p:cNvPr id="32" name="Text Box 11"/>
            <p:cNvSpPr txBox="1">
              <a:spLocks noChangeArrowheads="1"/>
            </p:cNvSpPr>
            <p:nvPr/>
          </p:nvSpPr>
          <p:spPr bwMode="auto">
            <a:xfrm>
              <a:off x="760" y="2767"/>
              <a:ext cx="1837" cy="1028"/>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double d</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//some statements</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20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33" name="Text Box 12"/>
            <p:cNvSpPr txBox="1">
              <a:spLocks noChangeArrowheads="1"/>
            </p:cNvSpPr>
            <p:nvPr/>
          </p:nvSpPr>
          <p:spPr bwMode="auto">
            <a:xfrm>
              <a:off x="3617" y="2767"/>
              <a:ext cx="1897" cy="1028"/>
            </a:xfrm>
            <a:prstGeom prst="rect">
              <a:avLst/>
            </a:prstGeom>
            <a:noFill/>
            <a:ln w="9525" algn="ctr">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public A</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double d</a:t>
              </a:r>
              <a:r>
                <a:rPr lang="zh-CN" altLang="en-US" sz="2000" kern="0" dirty="0">
                  <a:solidFill>
                    <a:srgbClr val="000000"/>
                  </a:solidFill>
                  <a:latin typeface="Courier New" panose="02070309020205020404" pitchFamily="49" charset="0"/>
                  <a:cs typeface="Courier New" panose="02070309020205020404" pitchFamily="49" charset="0"/>
                </a:rPr>
                <a:t>）</a:t>
              </a:r>
              <a:r>
                <a:rPr lang="en-US" altLang="zh-CN" sz="2000" kern="0" dirty="0">
                  <a:solidFill>
                    <a:srgbClr val="000000"/>
                  </a:solidFill>
                  <a:latin typeface="Courier New" panose="02070309020205020404" pitchFamily="49" charset="0"/>
                  <a:cs typeface="Courier New" panose="02070309020205020404" pitchFamily="49" charset="0"/>
                </a:rPr>
                <a:t>{</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  super();</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//some statements</a:t>
              </a:r>
            </a:p>
            <a:p>
              <a:pPr eaLnBrk="1" fontAlgn="base" hangingPunct="1">
                <a:spcBef>
                  <a:spcPct val="0"/>
                </a:spcBef>
                <a:spcAft>
                  <a:spcPct val="0"/>
                </a:spcAft>
                <a:buClrTx/>
                <a:buNone/>
                <a:defRPr/>
              </a:pPr>
              <a:r>
                <a:rPr lang="en-US" altLang="zh-CN" sz="2000" kern="0" dirty="0">
                  <a:solidFill>
                    <a:srgbClr val="000000"/>
                  </a:solidFill>
                  <a:latin typeface="Courier New" panose="02070309020205020404" pitchFamily="49" charset="0"/>
                  <a:cs typeface="Courier New" panose="02070309020205020404" pitchFamily="49" charset="0"/>
                </a:rPr>
                <a:t>}</a:t>
              </a:r>
            </a:p>
          </p:txBody>
        </p:sp>
        <p:sp>
          <p:nvSpPr>
            <p:cNvPr id="34" name="Line 13"/>
            <p:cNvSpPr>
              <a:spLocks noChangeShapeType="1"/>
            </p:cNvSpPr>
            <p:nvPr/>
          </p:nvSpPr>
          <p:spPr bwMode="auto">
            <a:xfrm>
              <a:off x="2597" y="3067"/>
              <a:ext cx="1020" cy="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35" name="Text Box 14"/>
            <p:cNvSpPr txBox="1">
              <a:spLocks noChangeArrowheads="1"/>
            </p:cNvSpPr>
            <p:nvPr/>
          </p:nvSpPr>
          <p:spPr bwMode="auto">
            <a:xfrm>
              <a:off x="2777" y="2826"/>
              <a:ext cx="50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等价于</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174695"/>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endParaRPr lang="en-US" altLang="zh-CN" b="1" dirty="0">
              <a:latin typeface="华文细黑" panose="02010600040101010101" pitchFamily="2" charset="-122"/>
              <a:ea typeface="华文细黑" panose="02010600040101010101" pitchFamily="2" charset="-122"/>
            </a:endParaRPr>
          </a:p>
        </p:txBody>
      </p:sp>
      <p:sp>
        <p:nvSpPr>
          <p:cNvPr id="15" name="Rectangle 3"/>
          <p:cNvSpPr txBox="1">
            <a:spLocks noChangeArrowheads="1"/>
          </p:cNvSpPr>
          <p:nvPr/>
        </p:nvSpPr>
        <p:spPr>
          <a:xfrm>
            <a:off x="752475" y="1341438"/>
            <a:ext cx="9569694" cy="46783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在任何情况下，构造一个类的实例时，会沿着继承链调用所有父类的构造方法，这叫构造方法链。</a:t>
            </a:r>
            <a:endParaRPr kumimoji="0" lang="zh-CN" altLang="en-US" sz="2800" b="0" i="0" u="none" strike="noStrike" kern="120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endParaRPr>
          </a:p>
        </p:txBody>
      </p:sp>
      <p:sp>
        <p:nvSpPr>
          <p:cNvPr id="16" name="Text Box 15"/>
          <p:cNvSpPr txBox="1">
            <a:spLocks noChangeArrowheads="1"/>
          </p:cNvSpPr>
          <p:nvPr/>
        </p:nvSpPr>
        <p:spPr bwMode="auto">
          <a:xfrm>
            <a:off x="1736725" y="4606925"/>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C</a:t>
            </a:r>
          </a:p>
        </p:txBody>
      </p:sp>
      <p:sp>
        <p:nvSpPr>
          <p:cNvPr id="17" name="Text Box 16"/>
          <p:cNvSpPr txBox="1">
            <a:spLocks noChangeArrowheads="1"/>
          </p:cNvSpPr>
          <p:nvPr/>
        </p:nvSpPr>
        <p:spPr bwMode="auto">
          <a:xfrm>
            <a:off x="1736725" y="3789363"/>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B</a:t>
            </a:r>
          </a:p>
        </p:txBody>
      </p:sp>
      <p:sp>
        <p:nvSpPr>
          <p:cNvPr id="18" name="Text Box 17"/>
          <p:cNvSpPr txBox="1">
            <a:spLocks noChangeArrowheads="1"/>
          </p:cNvSpPr>
          <p:nvPr/>
        </p:nvSpPr>
        <p:spPr bwMode="auto">
          <a:xfrm>
            <a:off x="1736725" y="2933700"/>
            <a:ext cx="350838"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A</a:t>
            </a:r>
          </a:p>
        </p:txBody>
      </p:sp>
      <p:sp>
        <p:nvSpPr>
          <p:cNvPr id="19" name="Line 18"/>
          <p:cNvSpPr>
            <a:spLocks noChangeShapeType="1"/>
          </p:cNvSpPr>
          <p:nvPr/>
        </p:nvSpPr>
        <p:spPr bwMode="auto">
          <a:xfrm flipV="1">
            <a:off x="1916113" y="4195763"/>
            <a:ext cx="0" cy="411162"/>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0" name="Line 19"/>
          <p:cNvSpPr>
            <a:spLocks noChangeShapeType="1"/>
          </p:cNvSpPr>
          <p:nvPr/>
        </p:nvSpPr>
        <p:spPr bwMode="auto">
          <a:xfrm flipV="1">
            <a:off x="1916113" y="3340100"/>
            <a:ext cx="0" cy="449263"/>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1" name="Text Box 22"/>
          <p:cNvSpPr txBox="1">
            <a:spLocks noChangeArrowheads="1"/>
          </p:cNvSpPr>
          <p:nvPr/>
        </p:nvSpPr>
        <p:spPr bwMode="auto">
          <a:xfrm>
            <a:off x="6742113" y="4606925"/>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C</a:t>
            </a:r>
          </a:p>
        </p:txBody>
      </p:sp>
      <p:sp>
        <p:nvSpPr>
          <p:cNvPr id="22" name="Text Box 23"/>
          <p:cNvSpPr txBox="1">
            <a:spLocks noChangeArrowheads="1"/>
          </p:cNvSpPr>
          <p:nvPr/>
        </p:nvSpPr>
        <p:spPr bwMode="auto">
          <a:xfrm>
            <a:off x="6742113" y="3789363"/>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B</a:t>
            </a:r>
          </a:p>
        </p:txBody>
      </p:sp>
      <p:sp>
        <p:nvSpPr>
          <p:cNvPr id="23" name="Text Box 24"/>
          <p:cNvSpPr txBox="1">
            <a:spLocks noChangeArrowheads="1"/>
          </p:cNvSpPr>
          <p:nvPr/>
        </p:nvSpPr>
        <p:spPr bwMode="auto">
          <a:xfrm>
            <a:off x="6742113" y="2933700"/>
            <a:ext cx="350837" cy="406400"/>
          </a:xfrm>
          <a:prstGeom prst="rect">
            <a:avLst/>
          </a:prstGeom>
          <a:noFill/>
          <a:ln w="9525" algn="ctr">
            <a:solidFill>
              <a:schemeClr val="accent2"/>
            </a:solidFill>
            <a:miter lim="800000"/>
            <a:headEnd/>
            <a:tailEnd/>
          </a:ln>
        </p:spPr>
        <p:txBody>
          <a:bodyPr>
            <a:spAutoFit/>
          </a:bodyPr>
          <a:lstStyle/>
          <a:p>
            <a:pPr algn="l"/>
            <a:r>
              <a:rPr lang="en-US" altLang="zh-CN" sz="2000">
                <a:latin typeface="Courier New" panose="02070309020205020404" pitchFamily="49" charset="0"/>
                <a:ea typeface="微软雅黑" panose="020B0503020204020204" pitchFamily="34" charset="-122"/>
                <a:cs typeface="Courier New" panose="02070309020205020404" pitchFamily="49" charset="0"/>
              </a:rPr>
              <a:t>A</a:t>
            </a:r>
          </a:p>
        </p:txBody>
      </p:sp>
      <p:sp>
        <p:nvSpPr>
          <p:cNvPr id="24" name="Line 25"/>
          <p:cNvSpPr>
            <a:spLocks noChangeShapeType="1"/>
          </p:cNvSpPr>
          <p:nvPr/>
        </p:nvSpPr>
        <p:spPr bwMode="auto">
          <a:xfrm flipV="1">
            <a:off x="6921500" y="4195763"/>
            <a:ext cx="0" cy="411162"/>
          </a:xfrm>
          <a:prstGeom prst="line">
            <a:avLst/>
          </a:prstGeom>
          <a:noFill/>
          <a:ln w="9525">
            <a:solidFill>
              <a:schemeClr val="accent2"/>
            </a:solidFill>
            <a:round/>
            <a:headEnd type="triangle" w="med" len="med"/>
            <a:tailEn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26" name="Line 26"/>
          <p:cNvSpPr>
            <a:spLocks noChangeShapeType="1"/>
          </p:cNvSpPr>
          <p:nvPr/>
        </p:nvSpPr>
        <p:spPr bwMode="auto">
          <a:xfrm flipV="1">
            <a:off x="6921500" y="3340100"/>
            <a:ext cx="0" cy="449263"/>
          </a:xfrm>
          <a:prstGeom prst="line">
            <a:avLst/>
          </a:prstGeom>
          <a:noFill/>
          <a:ln w="9525">
            <a:solidFill>
              <a:schemeClr val="accent2"/>
            </a:solidFill>
            <a:round/>
            <a:headEnd type="triangle" w="med" len="med"/>
            <a:tailEn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31" name="Text Box 27"/>
          <p:cNvSpPr txBox="1">
            <a:spLocks noChangeArrowheads="1"/>
          </p:cNvSpPr>
          <p:nvPr/>
        </p:nvSpPr>
        <p:spPr bwMode="auto">
          <a:xfrm>
            <a:off x="1528763" y="5432425"/>
            <a:ext cx="877163"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继承链</a:t>
            </a:r>
          </a:p>
        </p:txBody>
      </p:sp>
      <p:sp>
        <p:nvSpPr>
          <p:cNvPr id="36" name="Text Box 28"/>
          <p:cNvSpPr txBox="1">
            <a:spLocks noChangeArrowheads="1"/>
          </p:cNvSpPr>
          <p:nvPr/>
        </p:nvSpPr>
        <p:spPr bwMode="auto">
          <a:xfrm>
            <a:off x="6613525" y="5432425"/>
            <a:ext cx="877163"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构造链</a:t>
            </a:r>
          </a:p>
        </p:txBody>
      </p:sp>
      <p:sp>
        <p:nvSpPr>
          <p:cNvPr id="37" name="Text Box 29"/>
          <p:cNvSpPr txBox="1">
            <a:spLocks noChangeArrowheads="1"/>
          </p:cNvSpPr>
          <p:nvPr/>
        </p:nvSpPr>
        <p:spPr bwMode="auto">
          <a:xfrm>
            <a:off x="3382963" y="3452813"/>
            <a:ext cx="2185214" cy="369332"/>
          </a:xfrm>
          <a:prstGeom prst="rect">
            <a:avLst/>
          </a:prstGeom>
          <a:noFill/>
          <a:ln w="9525" algn="ctr">
            <a:noFill/>
            <a:miter lim="800000"/>
            <a:headEnd/>
            <a:tailEnd/>
          </a:ln>
        </p:spPr>
        <p:txBody>
          <a:bodyPr wrap="none">
            <a:spAutoFit/>
          </a:bodyPr>
          <a:lstStyle/>
          <a:p>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如果要构造</a:t>
            </a:r>
            <a:r>
              <a:rPr lang="en-US" altLang="zh-CN">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类对象</a:t>
            </a:r>
          </a:p>
        </p:txBody>
      </p:sp>
      <p:sp>
        <p:nvSpPr>
          <p:cNvPr id="38" name="Line 30"/>
          <p:cNvSpPr>
            <a:spLocks noChangeShapeType="1"/>
          </p:cNvSpPr>
          <p:nvPr/>
        </p:nvSpPr>
        <p:spPr bwMode="auto">
          <a:xfrm>
            <a:off x="2906713" y="4195763"/>
            <a:ext cx="2790825" cy="0"/>
          </a:xfrm>
          <a:prstGeom prst="line">
            <a:avLst/>
          </a:prstGeom>
          <a:noFill/>
          <a:ln w="9525">
            <a:solidFill>
              <a:schemeClr val="accent2"/>
            </a:solidFill>
            <a:round/>
            <a:headEnd/>
            <a:tailEnd type="triangle" w="med" len="med"/>
          </a:ln>
        </p:spPr>
        <p:txBody>
          <a:bodyPr wrap="none" anchor="ctr"/>
          <a:lstStyle/>
          <a:p>
            <a:endParaRPr lang="zh-CN" altLang="en-US">
              <a:latin typeface="Courier New" panose="02070309020205020404" pitchFamily="49" charset="0"/>
              <a:ea typeface="微软雅黑" panose="020B0503020204020204" pitchFamily="34" charset="-122"/>
              <a:cs typeface="Courier New" panose="02070309020205020404" pitchFamily="49" charset="0"/>
            </a:endParaRPr>
          </a:p>
        </p:txBody>
      </p:sp>
      <p:sp>
        <p:nvSpPr>
          <p:cNvPr id="39" name="Text Box 5"/>
          <p:cNvSpPr txBox="1">
            <a:spLocks noChangeArrowheads="1"/>
          </p:cNvSpPr>
          <p:nvPr/>
        </p:nvSpPr>
        <p:spPr bwMode="auto">
          <a:xfrm>
            <a:off x="539750" y="6230938"/>
            <a:ext cx="7993063" cy="369887"/>
          </a:xfrm>
          <a:prstGeom prst="rect">
            <a:avLst/>
          </a:prstGeom>
          <a:noFill/>
          <a:ln w="9525">
            <a:noFill/>
            <a:miter lim="800000"/>
            <a:headEnd/>
            <a:tailEnd/>
          </a:ln>
        </p:spPr>
        <p:txBody>
          <a:bodyPr>
            <a:spAutoFit/>
          </a:bodyPr>
          <a:lstStyle/>
          <a:p>
            <a:pPr algn="l"/>
            <a:r>
              <a:rPr lang="en-US" altLang="zh-CN" sz="1800" dirty="0">
                <a:latin typeface="Courier New" panose="02070309020205020404" pitchFamily="49" charset="0"/>
                <a:ea typeface="微软雅黑" panose="020B0503020204020204" pitchFamily="34" charset="-122"/>
                <a:cs typeface="Courier New" panose="02070309020205020404" pitchFamily="49" charset="0"/>
              </a:rPr>
              <a:t>Example: </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教材</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11.3.2</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节构造方法链例子</a:t>
            </a:r>
            <a:endParaRPr lang="en-US" altLang="zh-CN" sz="1800" dirty="0">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linds(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linds(horizontal)">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blinds(horizontal)">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blinds(horizontal)">
                                      <p:cBhvr>
                                        <p:cTn id="42" dur="500"/>
                                        <p:tgtEl>
                                          <p:spTgt spid="3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linds(horizontal)">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blinds(horizontal)">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linds(horizontal)">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linds(horizontal)">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31" grpId="0"/>
      <p:bldP spid="36" grpId="0"/>
      <p:bldP spid="37" grpId="0"/>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无参构造函数</a:t>
            </a:r>
            <a:endParaRPr lang="en-US" altLang="zh-CN" b="1" dirty="0">
              <a:latin typeface="华文细黑" panose="02010600040101010101" pitchFamily="2" charset="-122"/>
              <a:ea typeface="华文细黑" panose="02010600040101010101" pitchFamily="2" charset="-122"/>
            </a:endParaRPr>
          </a:p>
        </p:txBody>
      </p:sp>
      <p:sp>
        <p:nvSpPr>
          <p:cNvPr id="19" name="Rectangle 3"/>
          <p:cNvSpPr txBox="1">
            <a:spLocks noChangeArrowheads="1"/>
          </p:cNvSpPr>
          <p:nvPr/>
        </p:nvSpPr>
        <p:spPr bwMode="auto">
          <a:xfrm>
            <a:off x="566737" y="1341438"/>
            <a:ext cx="9874435"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如果一个类自定义了构造函数（不管有无参数），编译器不会自动加上无参构造函数。</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如果一个类没定义</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任何构造函数</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，编译器会自动地加上无参构造函数。</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编译器在为子类添加无参构造函数时，函数体里会用</a:t>
            </a:r>
            <a:r>
              <a:rPr lang="en-US" altLang="zh-CN"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默认调用父类的无参构造函数，如果找不到父类无参构造函数，则编译器为子类添加无参构造函数失败，编译报错。</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如果一个类定义了带参数的构造函数，一定别忘了定义一个无参的构造函数，原因是：由于系统不会再自动加上无参构造函数，就造成该类没有无参构造函数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11.2</a:t>
            </a:r>
          </a:p>
        </p:txBody>
      </p:sp>
      <p:sp>
        <p:nvSpPr>
          <p:cNvPr id="11267" name="文本占位符 2"/>
          <p:cNvSpPr>
            <a:spLocks noGrp="1"/>
          </p:cNvSpPr>
          <p:nvPr>
            <p:ph type="body" sz="quarter" idx="12"/>
          </p:nvPr>
        </p:nvSpPr>
        <p:spPr bwMode="auto">
          <a:xfrm>
            <a:off x="1649290" y="174695"/>
            <a:ext cx="9132123"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super</a:t>
            </a:r>
            <a:r>
              <a:rPr lang="zh-CN" altLang="en-US" b="1" dirty="0">
                <a:latin typeface="华文细黑" panose="02010600040101010101" pitchFamily="2" charset="-122"/>
                <a:ea typeface="华文细黑" panose="02010600040101010101" pitchFamily="2" charset="-122"/>
              </a:rPr>
              <a:t>关键字</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没有无参构造函数的后果</a:t>
            </a:r>
            <a:endParaRPr lang="en-US" altLang="zh-CN" b="1" dirty="0">
              <a:latin typeface="华文细黑" panose="02010600040101010101" pitchFamily="2" charset="-122"/>
              <a:ea typeface="华文细黑" panose="02010600040101010101" pitchFamily="2" charset="-122"/>
            </a:endParaRPr>
          </a:p>
        </p:txBody>
      </p:sp>
      <p:sp>
        <p:nvSpPr>
          <p:cNvPr id="15" name="Rectangle 3"/>
          <p:cNvSpPr txBox="1">
            <a:spLocks noChangeArrowheads="1"/>
          </p:cNvSpPr>
          <p:nvPr/>
        </p:nvSpPr>
        <p:spPr bwMode="auto">
          <a:xfrm>
            <a:off x="483613" y="1341438"/>
            <a:ext cx="9713010" cy="110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微软雅黑" panose="020B0503020204020204" pitchFamily="34" charset="-122"/>
                <a:ea typeface="微软雅黑" panose="020B0503020204020204" pitchFamily="34" charset="-122"/>
              </a:rPr>
              <a:t>如果父类没有无参构造函数，那么子类构造函数里若调用父类无参构造函数就会编译出错。</a:t>
            </a:r>
          </a:p>
        </p:txBody>
      </p:sp>
      <p:sp>
        <p:nvSpPr>
          <p:cNvPr id="16" name="Text Box 4"/>
          <p:cNvSpPr txBox="1">
            <a:spLocks noChangeArrowheads="1"/>
          </p:cNvSpPr>
          <p:nvPr/>
        </p:nvSpPr>
        <p:spPr bwMode="auto">
          <a:xfrm>
            <a:off x="933450" y="2654299"/>
            <a:ext cx="955025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Fruit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Fruit(String name)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0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System.out.println</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Apple extends Fruit {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编译器为</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提供无参构造函数时出错</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没定义任何构造函数，故编译为子类提供无参构造函数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提供的</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Apple()</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会调用父类无参构造函数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因下列原因无法调用</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父类定义了有参构造函数，所以编译没有为父类提供无参</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Fruit( )</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2211150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26" name="Rectangle 3"/>
          <p:cNvSpPr txBox="1">
            <a:spLocks noChangeArrowheads="1"/>
          </p:cNvSpPr>
          <p:nvPr/>
        </p:nvSpPr>
        <p:spPr bwMode="auto">
          <a:xfrm>
            <a:off x="566737" y="1192582"/>
            <a:ext cx="10873896"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1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如果子类重新定义了从父类中继承的</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实例方法</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，称为</a:t>
            </a:r>
            <a:r>
              <a:rPr kumimoji="0" lang="zh-CN" altLang="en-US" sz="24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方法覆盖</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(method override)</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仅当父类方法在子类里是可访问的，该实例方法才能被子类覆盖，即父类</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私有实例方法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不能被子类覆盖，父类实例私有方法自动视为</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final</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不能被覆盖，如果静态方法在子类中重新定义，那么父类方法将被</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隐藏</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10000"/>
              </a:lnSpc>
              <a:buClr>
                <a:srgbClr val="CC0000"/>
              </a:buClr>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覆盖特性：一旦</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父类中的实例方法被子类覆盖，同时用父类型的引用变量引用了子类对象，这时不能通过这个父类型引用变量去访问被覆盖的父类方法</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即这时被覆盖的父类方法不可再被发现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。因为实例方法具有多态性（晚期绑定）</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2" indent="-436563" eaLnBrk="1" hangingPunct="1">
              <a:lnSpc>
                <a:spcPct val="110000"/>
              </a:lnSpc>
              <a:buClr>
                <a:srgbClr val="CC0000"/>
              </a:buClr>
              <a:buFont typeface="Wingdings" pitchFamily="2" charset="2"/>
              <a:buChar char="n"/>
              <a:defRPr/>
            </a:pP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a:t>
            </a:r>
            <a:r>
              <a:rPr kumimoji="0" lang="zh-CN" altLang="en-US" sz="17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子类函数中</a:t>
            </a: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可以使用</a:t>
            </a:r>
            <a:r>
              <a:rPr kumimoji="0" lang="en-US" altLang="zh-CN"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a:t>
            </a:r>
            <a:r>
              <a:rPr lang="zh-CN" altLang="en-US" sz="17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kumimoji="0" lang="zh-CN" altLang="en-US" sz="17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被覆盖的父类方法。</a:t>
            </a:r>
          </a:p>
          <a:p>
            <a:pPr marL="908050" marR="0" lvl="1" indent="-436563" algn="l" defTabSz="914400" rtl="0" eaLnBrk="1" fontAlgn="base" latinLnBrk="0" hangingPunct="1">
              <a:lnSpc>
                <a:spcPct val="110000"/>
              </a:lnSpc>
              <a:spcBef>
                <a:spcPct val="20000"/>
              </a:spcBef>
              <a:spcAft>
                <a:spcPct val="0"/>
              </a:spcAft>
              <a:buClr>
                <a:srgbClr val="CC0000"/>
              </a:buClr>
              <a:buSzTx/>
              <a:buFont typeface="Wingdings" pitchFamily="2" charset="2"/>
              <a:buChar char="n"/>
              <a:tabLst/>
              <a:defRPr/>
            </a:pP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隐藏特性：指父类的</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变量</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（实例变量、静态变量）和</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静态方法</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在子类被重新定义</a:t>
            </a: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，但由于类的变量（实例和静态）和静态方法没有多态性，因此通过</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父类型引用变量访问的一定是父类变量、静态方法</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即被隐藏的可再发现</a:t>
            </a:r>
            <a:r>
              <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0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10000"/>
              </a:lnSpc>
              <a:buClr>
                <a:srgbClr val="CC0000"/>
              </a:buClr>
              <a:defRPr/>
            </a:pPr>
            <a:r>
              <a:rPr lang="zh-CN" altLang="en-US"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方法覆盖的哲学涵义：子对象当然可以修改父类的行为（生物进化除了遗传，还有变异）</a:t>
            </a:r>
            <a:endParaRPr lang="en-US" altLang="zh-CN" sz="20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340973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grpSp>
        <p:nvGrpSpPr>
          <p:cNvPr id="9" name="Group 33"/>
          <p:cNvGrpSpPr>
            <a:grpSpLocks/>
          </p:cNvGrpSpPr>
          <p:nvPr/>
        </p:nvGrpSpPr>
        <p:grpSpPr bwMode="auto">
          <a:xfrm>
            <a:off x="898525" y="1844675"/>
            <a:ext cx="2090738" cy="3965575"/>
            <a:chOff x="501" y="972"/>
            <a:chExt cx="1317" cy="2498"/>
          </a:xfrm>
        </p:grpSpPr>
        <p:sp>
          <p:nvSpPr>
            <p:cNvPr id="10" name="AutoShape 6"/>
            <p:cNvSpPr>
              <a:spLocks noChangeAspect="1" noChangeArrowheads="1" noTextEdit="1"/>
            </p:cNvSpPr>
            <p:nvPr/>
          </p:nvSpPr>
          <p:spPr bwMode="auto">
            <a:xfrm>
              <a:off x="501" y="972"/>
              <a:ext cx="1317" cy="2498"/>
            </a:xfrm>
            <a:prstGeom prst="rect">
              <a:avLst/>
            </a:prstGeom>
            <a:noFill/>
            <a:ln w="9525">
              <a:noFill/>
              <a:miter lim="800000"/>
              <a:headEnd/>
              <a:tailEnd/>
            </a:ln>
          </p:spPr>
          <p:txBody>
            <a:bodyPr/>
            <a:lstStyle/>
            <a:p>
              <a:endParaRPr lang="zh-CN" altLang="en-US"/>
            </a:p>
          </p:txBody>
        </p:sp>
        <p:sp>
          <p:nvSpPr>
            <p:cNvPr id="11" name="Line 8"/>
            <p:cNvSpPr>
              <a:spLocks noChangeShapeType="1"/>
            </p:cNvSpPr>
            <p:nvPr/>
          </p:nvSpPr>
          <p:spPr bwMode="auto">
            <a:xfrm flipV="1">
              <a:off x="1149" y="1434"/>
              <a:ext cx="1" cy="1046"/>
            </a:xfrm>
            <a:prstGeom prst="line">
              <a:avLst/>
            </a:prstGeom>
            <a:noFill/>
            <a:ln w="0">
              <a:solidFill>
                <a:srgbClr val="0000FF"/>
              </a:solidFill>
              <a:round/>
              <a:headEnd/>
              <a:tailEnd/>
            </a:ln>
          </p:spPr>
          <p:txBody>
            <a:bodyPr/>
            <a:lstStyle/>
            <a:p>
              <a:endParaRPr lang="zh-CN" altLang="en-US"/>
            </a:p>
          </p:txBody>
        </p:sp>
        <p:sp>
          <p:nvSpPr>
            <p:cNvPr id="12" name="Freeform 9"/>
            <p:cNvSpPr>
              <a:spLocks/>
            </p:cNvSpPr>
            <p:nvPr/>
          </p:nvSpPr>
          <p:spPr bwMode="auto">
            <a:xfrm>
              <a:off x="1075" y="1857"/>
              <a:ext cx="148" cy="138"/>
            </a:xfrm>
            <a:custGeom>
              <a:avLst/>
              <a:gdLst>
                <a:gd name="T0" fmla="*/ 74 w 148"/>
                <a:gd name="T1" fmla="*/ 0 h 138"/>
                <a:gd name="T2" fmla="*/ 148 w 148"/>
                <a:gd name="T3" fmla="*/ 138 h 138"/>
                <a:gd name="T4" fmla="*/ 0 w 148"/>
                <a:gd name="T5" fmla="*/ 138 h 138"/>
                <a:gd name="T6" fmla="*/ 74 w 148"/>
                <a:gd name="T7" fmla="*/ 0 h 138"/>
                <a:gd name="T8" fmla="*/ 0 60000 65536"/>
                <a:gd name="T9" fmla="*/ 0 60000 65536"/>
                <a:gd name="T10" fmla="*/ 0 60000 65536"/>
                <a:gd name="T11" fmla="*/ 0 60000 65536"/>
                <a:gd name="T12" fmla="*/ 0 w 148"/>
                <a:gd name="T13" fmla="*/ 0 h 138"/>
                <a:gd name="T14" fmla="*/ 148 w 148"/>
                <a:gd name="T15" fmla="*/ 138 h 138"/>
              </a:gdLst>
              <a:ahLst/>
              <a:cxnLst>
                <a:cxn ang="T8">
                  <a:pos x="T0" y="T1"/>
                </a:cxn>
                <a:cxn ang="T9">
                  <a:pos x="T2" y="T3"/>
                </a:cxn>
                <a:cxn ang="T10">
                  <a:pos x="T4" y="T5"/>
                </a:cxn>
                <a:cxn ang="T11">
                  <a:pos x="T6" y="T7"/>
                </a:cxn>
              </a:cxnLst>
              <a:rect l="T12" t="T13" r="T14" b="T15"/>
              <a:pathLst>
                <a:path w="148" h="138">
                  <a:moveTo>
                    <a:pt x="74" y="0"/>
                  </a:moveTo>
                  <a:lnTo>
                    <a:pt x="148" y="138"/>
                  </a:lnTo>
                  <a:lnTo>
                    <a:pt x="0" y="138"/>
                  </a:lnTo>
                  <a:lnTo>
                    <a:pt x="74" y="0"/>
                  </a:lnTo>
                  <a:close/>
                </a:path>
              </a:pathLst>
            </a:custGeom>
            <a:solidFill>
              <a:srgbClr val="FFFFFF"/>
            </a:solidFill>
            <a:ln w="0">
              <a:solidFill>
                <a:srgbClr val="0000FF"/>
              </a:solidFill>
              <a:round/>
              <a:headEnd/>
              <a:tailEnd/>
            </a:ln>
          </p:spPr>
          <p:txBody>
            <a:bodyPr/>
            <a:lstStyle/>
            <a:p>
              <a:endParaRPr lang="zh-CN" altLang="en-US"/>
            </a:p>
          </p:txBody>
        </p:sp>
        <p:sp>
          <p:nvSpPr>
            <p:cNvPr id="13" name="Rectangle 10"/>
            <p:cNvSpPr>
              <a:spLocks noChangeArrowheads="1"/>
            </p:cNvSpPr>
            <p:nvPr/>
          </p:nvSpPr>
          <p:spPr bwMode="auto">
            <a:xfrm>
              <a:off x="512" y="972"/>
              <a:ext cx="1285" cy="872"/>
            </a:xfrm>
            <a:prstGeom prst="rect">
              <a:avLst/>
            </a:prstGeom>
            <a:solidFill>
              <a:srgbClr val="C0FFC0"/>
            </a:solidFill>
            <a:ln w="0">
              <a:solidFill>
                <a:srgbClr val="0000FF"/>
              </a:solidFill>
              <a:miter lim="800000"/>
              <a:headEnd/>
              <a:tailEnd/>
            </a:ln>
          </p:spPr>
          <p:txBody>
            <a:bodyPr/>
            <a:lstStyle/>
            <a:p>
              <a:endParaRPr lang="zh-CN" altLang="en-US"/>
            </a:p>
          </p:txBody>
        </p:sp>
        <p:sp>
          <p:nvSpPr>
            <p:cNvPr id="14" name="Rectangle 11"/>
            <p:cNvSpPr>
              <a:spLocks noChangeArrowheads="1"/>
            </p:cNvSpPr>
            <p:nvPr/>
          </p:nvSpPr>
          <p:spPr bwMode="auto">
            <a:xfrm>
              <a:off x="944" y="993"/>
              <a:ext cx="464"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Employee</a:t>
              </a:r>
              <a:endParaRPr lang="en-US" altLang="zh-CN"/>
            </a:p>
          </p:txBody>
        </p:sp>
        <p:sp>
          <p:nvSpPr>
            <p:cNvPr id="15" name="Line 12"/>
            <p:cNvSpPr>
              <a:spLocks noChangeShapeType="1"/>
            </p:cNvSpPr>
            <p:nvPr/>
          </p:nvSpPr>
          <p:spPr bwMode="auto">
            <a:xfrm>
              <a:off x="512" y="1174"/>
              <a:ext cx="1285" cy="1"/>
            </a:xfrm>
            <a:prstGeom prst="line">
              <a:avLst/>
            </a:prstGeom>
            <a:noFill/>
            <a:ln w="0">
              <a:solidFill>
                <a:srgbClr val="0000FF"/>
              </a:solidFill>
              <a:round/>
              <a:headEnd/>
              <a:tailEnd/>
            </a:ln>
          </p:spPr>
          <p:txBody>
            <a:bodyPr/>
            <a:lstStyle/>
            <a:p>
              <a:endParaRPr lang="zh-CN" altLang="en-US"/>
            </a:p>
          </p:txBody>
        </p:sp>
        <p:sp>
          <p:nvSpPr>
            <p:cNvPr id="16" name="Rectangle 13"/>
            <p:cNvSpPr>
              <a:spLocks noChangeArrowheads="1"/>
            </p:cNvSpPr>
            <p:nvPr/>
          </p:nvSpPr>
          <p:spPr bwMode="auto">
            <a:xfrm>
              <a:off x="582" y="1195"/>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7" name="Rectangle 14"/>
            <p:cNvSpPr>
              <a:spLocks noChangeArrowheads="1"/>
            </p:cNvSpPr>
            <p:nvPr/>
          </p:nvSpPr>
          <p:spPr bwMode="auto">
            <a:xfrm>
              <a:off x="582" y="1333"/>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8" name="Rectangle 15"/>
            <p:cNvSpPr>
              <a:spLocks noChangeArrowheads="1"/>
            </p:cNvSpPr>
            <p:nvPr/>
          </p:nvSpPr>
          <p:spPr bwMode="auto">
            <a:xfrm>
              <a:off x="582" y="1472"/>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19" name="Rectangle 16"/>
            <p:cNvSpPr>
              <a:spLocks noChangeArrowheads="1"/>
            </p:cNvSpPr>
            <p:nvPr/>
          </p:nvSpPr>
          <p:spPr bwMode="auto">
            <a:xfrm>
              <a:off x="737" y="1195"/>
              <a:ext cx="2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name</a:t>
              </a:r>
              <a:endParaRPr lang="en-US" altLang="zh-CN"/>
            </a:p>
          </p:txBody>
        </p:sp>
        <p:sp>
          <p:nvSpPr>
            <p:cNvPr id="20" name="Rectangle 17"/>
            <p:cNvSpPr>
              <a:spLocks noChangeArrowheads="1"/>
            </p:cNvSpPr>
            <p:nvPr/>
          </p:nvSpPr>
          <p:spPr bwMode="auto">
            <a:xfrm>
              <a:off x="733" y="1333"/>
              <a:ext cx="279"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salary</a:t>
              </a:r>
              <a:endParaRPr lang="en-US" altLang="zh-CN"/>
            </a:p>
          </p:txBody>
        </p:sp>
        <p:sp>
          <p:nvSpPr>
            <p:cNvPr id="21" name="Rectangle 18"/>
            <p:cNvSpPr>
              <a:spLocks noChangeArrowheads="1"/>
            </p:cNvSpPr>
            <p:nvPr/>
          </p:nvSpPr>
          <p:spPr bwMode="auto">
            <a:xfrm>
              <a:off x="746" y="1472"/>
              <a:ext cx="424"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birthDate</a:t>
              </a:r>
              <a:endParaRPr lang="en-US" altLang="zh-CN"/>
            </a:p>
          </p:txBody>
        </p:sp>
        <p:sp>
          <p:nvSpPr>
            <p:cNvPr id="22" name="Rectangle 19"/>
            <p:cNvSpPr>
              <a:spLocks noChangeArrowheads="1"/>
            </p:cNvSpPr>
            <p:nvPr/>
          </p:nvSpPr>
          <p:spPr bwMode="auto">
            <a:xfrm>
              <a:off x="1281" y="1195"/>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23" name="Rectangle 20"/>
            <p:cNvSpPr>
              <a:spLocks noChangeArrowheads="1"/>
            </p:cNvSpPr>
            <p:nvPr/>
          </p:nvSpPr>
          <p:spPr bwMode="auto">
            <a:xfrm>
              <a:off x="1287" y="1333"/>
              <a:ext cx="37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double</a:t>
              </a:r>
              <a:endParaRPr lang="en-US" altLang="zh-CN"/>
            </a:p>
          </p:txBody>
        </p:sp>
        <p:sp>
          <p:nvSpPr>
            <p:cNvPr id="24" name="Rectangle 21"/>
            <p:cNvSpPr>
              <a:spLocks noChangeArrowheads="1"/>
            </p:cNvSpPr>
            <p:nvPr/>
          </p:nvSpPr>
          <p:spPr bwMode="auto">
            <a:xfrm>
              <a:off x="1286" y="1472"/>
              <a:ext cx="277"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Date</a:t>
              </a:r>
              <a:endParaRPr lang="en-US" altLang="zh-CN"/>
            </a:p>
          </p:txBody>
        </p:sp>
        <p:sp>
          <p:nvSpPr>
            <p:cNvPr id="25" name="Line 22"/>
            <p:cNvSpPr>
              <a:spLocks noChangeShapeType="1"/>
            </p:cNvSpPr>
            <p:nvPr/>
          </p:nvSpPr>
          <p:spPr bwMode="auto">
            <a:xfrm>
              <a:off x="512" y="1631"/>
              <a:ext cx="1285" cy="1"/>
            </a:xfrm>
            <a:prstGeom prst="line">
              <a:avLst/>
            </a:prstGeom>
            <a:noFill/>
            <a:ln w="0">
              <a:solidFill>
                <a:srgbClr val="0000FF"/>
              </a:solidFill>
              <a:round/>
              <a:headEnd/>
              <a:tailEnd/>
            </a:ln>
          </p:spPr>
          <p:txBody>
            <a:bodyPr/>
            <a:lstStyle/>
            <a:p>
              <a:endParaRPr lang="zh-CN" altLang="en-US"/>
            </a:p>
          </p:txBody>
        </p:sp>
        <p:sp>
          <p:nvSpPr>
            <p:cNvPr id="26" name="Rectangle 23"/>
            <p:cNvSpPr>
              <a:spLocks noChangeArrowheads="1"/>
            </p:cNvSpPr>
            <p:nvPr/>
          </p:nvSpPr>
          <p:spPr bwMode="auto">
            <a:xfrm>
              <a:off x="582" y="1652"/>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27" name="Rectangle 24"/>
            <p:cNvSpPr>
              <a:spLocks noChangeArrowheads="1"/>
            </p:cNvSpPr>
            <p:nvPr/>
          </p:nvSpPr>
          <p:spPr bwMode="auto">
            <a:xfrm>
              <a:off x="745" y="1652"/>
              <a:ext cx="563"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getDetails ()</a:t>
              </a:r>
              <a:endParaRPr lang="en-US" altLang="zh-CN"/>
            </a:p>
          </p:txBody>
        </p:sp>
        <p:sp>
          <p:nvSpPr>
            <p:cNvPr id="28" name="Rectangle 25"/>
            <p:cNvSpPr>
              <a:spLocks noChangeArrowheads="1"/>
            </p:cNvSpPr>
            <p:nvPr/>
          </p:nvSpPr>
          <p:spPr bwMode="auto">
            <a:xfrm>
              <a:off x="1420" y="1652"/>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29" name="Rectangle 26"/>
            <p:cNvSpPr>
              <a:spLocks noChangeArrowheads="1"/>
            </p:cNvSpPr>
            <p:nvPr/>
          </p:nvSpPr>
          <p:spPr bwMode="auto">
            <a:xfrm>
              <a:off x="501" y="2472"/>
              <a:ext cx="1306" cy="595"/>
            </a:xfrm>
            <a:prstGeom prst="rect">
              <a:avLst/>
            </a:prstGeom>
            <a:solidFill>
              <a:srgbClr val="C0FFC0"/>
            </a:solidFill>
            <a:ln w="0">
              <a:solidFill>
                <a:srgbClr val="0000FF"/>
              </a:solidFill>
              <a:miter lim="800000"/>
              <a:headEnd/>
              <a:tailEnd/>
            </a:ln>
          </p:spPr>
          <p:txBody>
            <a:bodyPr/>
            <a:lstStyle/>
            <a:p>
              <a:endParaRPr lang="zh-CN" altLang="en-US"/>
            </a:p>
          </p:txBody>
        </p:sp>
        <p:sp>
          <p:nvSpPr>
            <p:cNvPr id="30" name="Rectangle 27"/>
            <p:cNvSpPr>
              <a:spLocks noChangeArrowheads="1"/>
            </p:cNvSpPr>
            <p:nvPr/>
          </p:nvSpPr>
          <p:spPr bwMode="auto">
            <a:xfrm>
              <a:off x="969" y="2493"/>
              <a:ext cx="412"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Manager</a:t>
              </a:r>
              <a:endParaRPr lang="en-US" altLang="zh-CN"/>
            </a:p>
          </p:txBody>
        </p:sp>
        <p:sp>
          <p:nvSpPr>
            <p:cNvPr id="31" name="Line 28"/>
            <p:cNvSpPr>
              <a:spLocks noChangeShapeType="1"/>
            </p:cNvSpPr>
            <p:nvPr/>
          </p:nvSpPr>
          <p:spPr bwMode="auto">
            <a:xfrm>
              <a:off x="501" y="2674"/>
              <a:ext cx="1306" cy="1"/>
            </a:xfrm>
            <a:prstGeom prst="line">
              <a:avLst/>
            </a:prstGeom>
            <a:noFill/>
            <a:ln w="0">
              <a:solidFill>
                <a:srgbClr val="0000FF"/>
              </a:solidFill>
              <a:round/>
              <a:headEnd/>
              <a:tailEnd/>
            </a:ln>
          </p:spPr>
          <p:txBody>
            <a:bodyPr/>
            <a:lstStyle/>
            <a:p>
              <a:endParaRPr lang="zh-CN" altLang="en-US"/>
            </a:p>
          </p:txBody>
        </p:sp>
        <p:sp>
          <p:nvSpPr>
            <p:cNvPr id="32" name="Rectangle 29"/>
            <p:cNvSpPr>
              <a:spLocks noChangeArrowheads="1"/>
            </p:cNvSpPr>
            <p:nvPr/>
          </p:nvSpPr>
          <p:spPr bwMode="auto">
            <a:xfrm>
              <a:off x="571" y="2695"/>
              <a:ext cx="61"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a:t>
              </a:r>
              <a:endParaRPr lang="en-US" altLang="zh-CN"/>
            </a:p>
          </p:txBody>
        </p:sp>
        <p:sp>
          <p:nvSpPr>
            <p:cNvPr id="33" name="Rectangle 30"/>
            <p:cNvSpPr>
              <a:spLocks noChangeArrowheads="1"/>
            </p:cNvSpPr>
            <p:nvPr/>
          </p:nvSpPr>
          <p:spPr bwMode="auto">
            <a:xfrm>
              <a:off x="736" y="2695"/>
              <a:ext cx="528"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department</a:t>
              </a:r>
              <a:endParaRPr lang="en-US" altLang="zh-CN"/>
            </a:p>
          </p:txBody>
        </p:sp>
        <p:sp>
          <p:nvSpPr>
            <p:cNvPr id="34" name="Rectangle 31"/>
            <p:cNvSpPr>
              <a:spLocks noChangeArrowheads="1"/>
            </p:cNvSpPr>
            <p:nvPr/>
          </p:nvSpPr>
          <p:spPr bwMode="auto">
            <a:xfrm>
              <a:off x="1377" y="2695"/>
              <a:ext cx="330" cy="125"/>
            </a:xfrm>
            <a:prstGeom prst="rect">
              <a:avLst/>
            </a:prstGeom>
            <a:noFill/>
            <a:ln w="9525">
              <a:noFill/>
              <a:miter lim="800000"/>
              <a:headEnd/>
              <a:tailEnd/>
            </a:ln>
          </p:spPr>
          <p:txBody>
            <a:bodyPr wrap="none" lIns="0" tIns="0" rIns="0" bIns="0">
              <a:spAutoFit/>
            </a:bodyPr>
            <a:lstStyle/>
            <a:p>
              <a:r>
                <a:rPr lang="en-US" altLang="zh-CN" sz="1300">
                  <a:solidFill>
                    <a:srgbClr val="000000"/>
                  </a:solidFill>
                  <a:latin typeface="Microsoft Sans Serif" pitchFamily="34" charset="0"/>
                </a:rPr>
                <a:t>: String</a:t>
              </a:r>
              <a:endParaRPr lang="en-US" altLang="zh-CN"/>
            </a:p>
          </p:txBody>
        </p:sp>
        <p:sp>
          <p:nvSpPr>
            <p:cNvPr id="35" name="Line 32"/>
            <p:cNvSpPr>
              <a:spLocks noChangeShapeType="1"/>
            </p:cNvSpPr>
            <p:nvPr/>
          </p:nvSpPr>
          <p:spPr bwMode="auto">
            <a:xfrm>
              <a:off x="501" y="2855"/>
              <a:ext cx="1306" cy="1"/>
            </a:xfrm>
            <a:prstGeom prst="line">
              <a:avLst/>
            </a:prstGeom>
            <a:noFill/>
            <a:ln w="0">
              <a:solidFill>
                <a:srgbClr val="0000FF"/>
              </a:solidFill>
              <a:round/>
              <a:headEnd/>
              <a:tailEnd/>
            </a:ln>
          </p:spPr>
          <p:txBody>
            <a:bodyPr/>
            <a:lstStyle/>
            <a:p>
              <a:endParaRPr lang="zh-CN" altLang="en-US"/>
            </a:p>
          </p:txBody>
        </p:sp>
      </p:grpSp>
      <p:sp>
        <p:nvSpPr>
          <p:cNvPr id="36" name="Rectangle 3"/>
          <p:cNvSpPr>
            <a:spLocks noChangeArrowheads="1"/>
          </p:cNvSpPr>
          <p:nvPr/>
        </p:nvSpPr>
        <p:spPr bwMode="auto">
          <a:xfrm>
            <a:off x="4523887" y="1673836"/>
            <a:ext cx="5832475" cy="1846659"/>
          </a:xfrm>
          <a:prstGeom prst="rect">
            <a:avLst/>
          </a:prstGeom>
          <a:noFill/>
          <a:ln w="9525" algn="ctr">
            <a:noFill/>
            <a:miter lim="800000"/>
            <a:headEnd/>
            <a:tailEnd/>
          </a:ln>
        </p:spPr>
        <p:txBody>
          <a:bodyPr>
            <a:spAutoFit/>
          </a:bodyPr>
          <a:lstStyle/>
          <a:p>
            <a:pPr algn="l"/>
            <a:r>
              <a:rPr lang="en-US" altLang="zh-CN" sz="1900" dirty="0">
                <a:latin typeface="Courier New" panose="02070309020205020404" pitchFamily="49" charset="0"/>
                <a:cs typeface="Courier New" panose="02070309020205020404" pitchFamily="49" charset="0"/>
              </a:rPr>
              <a:t>public class Employee {</a:t>
            </a:r>
          </a:p>
          <a:p>
            <a:pPr algn="l"/>
            <a:r>
              <a:rPr lang="en-US" altLang="zh-CN" sz="1900" dirty="0">
                <a:latin typeface="Courier New" panose="02070309020205020404" pitchFamily="49" charset="0"/>
                <a:cs typeface="Courier New" panose="02070309020205020404" pitchFamily="49" charset="0"/>
              </a:rPr>
              <a:t>    public String name;</a:t>
            </a:r>
          </a:p>
          <a:p>
            <a:pPr algn="l"/>
            <a:r>
              <a:rPr lang="en-US" altLang="zh-CN" sz="1900" dirty="0">
                <a:latin typeface="Courier New" panose="02070309020205020404" pitchFamily="49" charset="0"/>
                <a:cs typeface="Courier New" panose="02070309020205020404" pitchFamily="49" charset="0"/>
              </a:rPr>
              <a:t>    public double salary;</a:t>
            </a:r>
          </a:p>
          <a:p>
            <a:pPr algn="l"/>
            <a:r>
              <a:rPr lang="en-US" altLang="zh-CN" sz="1900" dirty="0">
                <a:latin typeface="Courier New" panose="02070309020205020404" pitchFamily="49" charset="0"/>
                <a:cs typeface="Courier New" panose="02070309020205020404" pitchFamily="49" charset="0"/>
              </a:rPr>
              <a:t>    public Date </a:t>
            </a:r>
            <a:r>
              <a:rPr lang="en-US" altLang="zh-CN" sz="1900" dirty="0" err="1">
                <a:latin typeface="Courier New" panose="02070309020205020404" pitchFamily="49" charset="0"/>
                <a:cs typeface="Courier New" panose="02070309020205020404" pitchFamily="49" charset="0"/>
              </a:rPr>
              <a:t>birthDate</a:t>
            </a:r>
            <a:r>
              <a:rPr lang="en-US" altLang="zh-CN" sz="1900" dirty="0">
                <a:latin typeface="Courier New" panose="02070309020205020404" pitchFamily="49" charset="0"/>
                <a:cs typeface="Courier New" panose="02070309020205020404" pitchFamily="49" charset="0"/>
              </a:rPr>
              <a:t>;</a:t>
            </a:r>
          </a:p>
          <a:p>
            <a:pPr algn="l"/>
            <a:r>
              <a:rPr lang="en-US" altLang="zh-CN" sz="1900" dirty="0">
                <a:latin typeface="Courier New" panose="02070309020205020404" pitchFamily="49" charset="0"/>
                <a:cs typeface="Courier New" panose="02070309020205020404" pitchFamily="49" charset="0"/>
              </a:rPr>
              <a:t>    public String </a:t>
            </a:r>
            <a:r>
              <a:rPr lang="en-US" altLang="zh-CN" sz="1900" dirty="0" err="1">
                <a:latin typeface="Courier New" panose="02070309020205020404" pitchFamily="49" charset="0"/>
                <a:cs typeface="Courier New" panose="02070309020205020404" pitchFamily="49" charset="0"/>
              </a:rPr>
              <a:t>getDetails</a:t>
            </a:r>
            <a:r>
              <a:rPr lang="en-US" altLang="zh-CN" sz="1900" dirty="0">
                <a:latin typeface="Courier New" panose="02070309020205020404" pitchFamily="49" charset="0"/>
                <a:cs typeface="Courier New" panose="02070309020205020404" pitchFamily="49" charset="0"/>
              </a:rPr>
              <a:t>() {...}</a:t>
            </a:r>
          </a:p>
          <a:p>
            <a:pPr algn="l"/>
            <a:r>
              <a:rPr lang="en-US" altLang="zh-CN" sz="1900" dirty="0">
                <a:latin typeface="Courier New" panose="02070309020205020404" pitchFamily="49" charset="0"/>
                <a:cs typeface="Courier New" panose="02070309020205020404" pitchFamily="49" charset="0"/>
              </a:rPr>
              <a:t>}</a:t>
            </a:r>
          </a:p>
        </p:txBody>
      </p:sp>
      <p:sp>
        <p:nvSpPr>
          <p:cNvPr id="37" name="Rectangle 4"/>
          <p:cNvSpPr>
            <a:spLocks noChangeArrowheads="1"/>
          </p:cNvSpPr>
          <p:nvPr/>
        </p:nvSpPr>
        <p:spPr bwMode="auto">
          <a:xfrm>
            <a:off x="4356833" y="3927354"/>
            <a:ext cx="5999529" cy="969496"/>
          </a:xfrm>
          <a:prstGeom prst="rect">
            <a:avLst/>
          </a:prstGeom>
          <a:noFill/>
          <a:ln w="9525" algn="ctr">
            <a:noFill/>
            <a:miter lim="800000"/>
            <a:headEnd/>
            <a:tailEnd/>
          </a:ln>
        </p:spPr>
        <p:txBody>
          <a:bodyPr wrap="square">
            <a:spAutoFit/>
          </a:bodyPr>
          <a:lstStyle/>
          <a:p>
            <a:pPr algn="l"/>
            <a:r>
              <a:rPr lang="en-US" altLang="zh-CN" sz="1900" dirty="0">
                <a:latin typeface="Courier New" panose="02070309020205020404" pitchFamily="49" charset="0"/>
                <a:cs typeface="Courier New" panose="02070309020205020404" pitchFamily="49" charset="0"/>
              </a:rPr>
              <a:t>public class Manager </a:t>
            </a:r>
            <a:r>
              <a:rPr lang="en-US" altLang="zh-CN" sz="1900" b="1" dirty="0">
                <a:solidFill>
                  <a:srgbClr val="C00000"/>
                </a:solidFill>
                <a:latin typeface="Courier New" panose="02070309020205020404" pitchFamily="49" charset="0"/>
                <a:cs typeface="Courier New" panose="02070309020205020404" pitchFamily="49" charset="0"/>
              </a:rPr>
              <a:t>extends</a:t>
            </a:r>
            <a:r>
              <a:rPr lang="en-US" altLang="zh-CN" sz="1900" dirty="0">
                <a:latin typeface="Courier New" panose="02070309020205020404" pitchFamily="49" charset="0"/>
                <a:cs typeface="Courier New" panose="02070309020205020404" pitchFamily="49" charset="0"/>
              </a:rPr>
              <a:t> Employee {</a:t>
            </a:r>
          </a:p>
          <a:p>
            <a:pPr algn="l"/>
            <a:r>
              <a:rPr lang="en-US" altLang="zh-CN" sz="1900" dirty="0">
                <a:latin typeface="Courier New" panose="02070309020205020404" pitchFamily="49" charset="0"/>
                <a:cs typeface="Courier New" panose="02070309020205020404" pitchFamily="49" charset="0"/>
              </a:rPr>
              <a:t>    public String department;</a:t>
            </a:r>
          </a:p>
          <a:p>
            <a:pPr algn="l"/>
            <a:r>
              <a:rPr lang="en-US" altLang="zh-CN" sz="1900" dirty="0">
                <a:latin typeface="Courier New" panose="02070309020205020404" pitchFamily="49" charset="0"/>
                <a:cs typeface="Courier New" panose="02070309020205020404" pitchFamily="49" charset="0"/>
              </a:rPr>
              <a:t>}</a:t>
            </a:r>
          </a:p>
        </p:txBody>
      </p:sp>
      <p:sp>
        <p:nvSpPr>
          <p:cNvPr id="38" name="Text Box 33"/>
          <p:cNvSpPr txBox="1">
            <a:spLocks noChangeArrowheads="1"/>
          </p:cNvSpPr>
          <p:nvPr/>
        </p:nvSpPr>
        <p:spPr bwMode="auto">
          <a:xfrm>
            <a:off x="2289175" y="5417532"/>
            <a:ext cx="9421554" cy="1323439"/>
          </a:xfrm>
          <a:prstGeom prst="rect">
            <a:avLst/>
          </a:prstGeom>
          <a:noFill/>
          <a:ln w="9525" algn="ctr">
            <a:noFill/>
            <a:miter lim="800000"/>
            <a:headEnd/>
            <a:tailEnd/>
          </a:ln>
        </p:spPr>
        <p:txBody>
          <a:bodyPr wrap="square">
            <a:spAutoFit/>
          </a:bodyPr>
          <a:lstStyle/>
          <a:p>
            <a:pPr algn="l"/>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考虑到</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只比</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Employee</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多出一个属性</a:t>
            </a:r>
            <a:r>
              <a:rPr lang="en-US" altLang="zh-CN"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Department</a:t>
            </a:r>
            <a:r>
              <a:rPr lang="zh-CN" altLang="en-US" sz="20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，可以利用继承机制（提供了源代码重用机制，提高了开发效率同时也提高了软件可靠性：父类的代码如果经过了可靠性测试，我们通过继承机制可放心直接使用，只需要关注子类代码的实现）</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549397" y="4167434"/>
            <a:ext cx="10763694"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  //</a:t>
            </a:r>
            <a:r>
              <a:rPr lang="zh-CN" altLang="en-US" b="1" dirty="0">
                <a:latin typeface="华文新魏" pitchFamily="2" charset="-122"/>
                <a:ea typeface="华文新魏" pitchFamily="2" charset="-122"/>
              </a:rPr>
              <a:t>父类型变量引用子类对象</a:t>
            </a:r>
            <a:endParaRPr lang="en-US" altLang="zh-CN" b="1"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由于父类实例方法</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被子类覆盖，</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运行时指向</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类对象，由于多态性，执行的是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由于</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是静态方法，没有多态性，编译器编译时对象</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的声明类型是</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，所以执行的是</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2" name="对话气泡: 圆角矩形 1">
            <a:extLst>
              <a:ext uri="{FF2B5EF4-FFF2-40B4-BE49-F238E27FC236}">
                <a16:creationId xmlns:a16="http://schemas.microsoft.com/office/drawing/2014/main" id="{9FB468F0-0780-4500-9625-DC6DA0710FB4}"/>
              </a:ext>
            </a:extLst>
          </p:cNvPr>
          <p:cNvSpPr/>
          <p:nvPr/>
        </p:nvSpPr>
        <p:spPr>
          <a:xfrm>
            <a:off x="5847906" y="4167434"/>
            <a:ext cx="6066152" cy="829868"/>
          </a:xfrm>
          <a:prstGeom prst="wedgeRoundRectCallout">
            <a:avLst>
              <a:gd name="adj1" fmla="val -51944"/>
              <a:gd name="adj2" fmla="val 8812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50DA618-9BB3-4B3F-8EA2-6AD30673E069}"/>
              </a:ext>
            </a:extLst>
          </p:cNvPr>
          <p:cNvSpPr txBox="1"/>
          <p:nvPr/>
        </p:nvSpPr>
        <p:spPr>
          <a:xfrm>
            <a:off x="5805394" y="4213036"/>
            <a:ext cx="6108664" cy="738664"/>
          </a:xfrm>
          <a:prstGeom prst="rect">
            <a:avLst/>
          </a:prstGeom>
          <a:noFill/>
        </p:spPr>
        <p:txBody>
          <a:bodyPr wrap="square" rtlCol="0">
            <a:spAutoFit/>
          </a:bodyPr>
          <a:lstStyle/>
          <a:p>
            <a:r>
              <a:rPr lang="zh-CN" altLang="en-US" sz="1400" kern="0" dirty="0">
                <a:solidFill>
                  <a:srgbClr val="000000"/>
                </a:solidFill>
                <a:latin typeface="微软雅黑" panose="020B0503020204020204" pitchFamily="34" charset="-122"/>
                <a:ea typeface="微软雅黑" panose="020B0503020204020204" pitchFamily="34" charset="-122"/>
              </a:rPr>
              <a:t>父类型变量</a:t>
            </a:r>
            <a:r>
              <a:rPr lang="en-US" altLang="zh-CN" sz="1400" kern="0" dirty="0">
                <a:solidFill>
                  <a:srgbClr val="000000"/>
                </a:solidFill>
                <a:latin typeface="微软雅黑" panose="020B0503020204020204" pitchFamily="34" charset="-122"/>
                <a:ea typeface="微软雅黑" panose="020B0503020204020204" pitchFamily="34" charset="-122"/>
              </a:rPr>
              <a:t>o</a:t>
            </a:r>
            <a:r>
              <a:rPr lang="zh-CN" altLang="en-US" sz="1400" kern="0" dirty="0">
                <a:solidFill>
                  <a:srgbClr val="000000"/>
                </a:solidFill>
                <a:latin typeface="微软雅黑" panose="020B0503020204020204" pitchFamily="34" charset="-122"/>
                <a:ea typeface="微软雅黑" panose="020B0503020204020204" pitchFamily="34" charset="-122"/>
              </a:rPr>
              <a:t>引用了子类对象，通过</a:t>
            </a:r>
            <a:r>
              <a:rPr lang="en-US" altLang="zh-CN" sz="1400" kern="0" dirty="0">
                <a:solidFill>
                  <a:srgbClr val="000000"/>
                </a:solidFill>
                <a:latin typeface="微软雅黑" panose="020B0503020204020204" pitchFamily="34" charset="-122"/>
                <a:ea typeface="微软雅黑" panose="020B0503020204020204" pitchFamily="34" charset="-122"/>
              </a:rPr>
              <a:t>o</a:t>
            </a:r>
            <a:r>
              <a:rPr lang="zh-CN" altLang="en-US" sz="1400" kern="0" dirty="0">
                <a:solidFill>
                  <a:srgbClr val="000000"/>
                </a:solidFill>
                <a:latin typeface="微软雅黑" panose="020B0503020204020204" pitchFamily="34" charset="-122"/>
                <a:ea typeface="微软雅黑" panose="020B0503020204020204" pitchFamily="34" charset="-122"/>
              </a:rPr>
              <a:t>调用被覆盖的实例方法</a:t>
            </a:r>
            <a:r>
              <a:rPr lang="en-US" altLang="zh-CN" sz="1400" kern="0" dirty="0">
                <a:solidFill>
                  <a:srgbClr val="000000"/>
                </a:solidFill>
                <a:latin typeface="微软雅黑" panose="020B0503020204020204" pitchFamily="34" charset="-122"/>
                <a:ea typeface="微软雅黑" panose="020B0503020204020204" pitchFamily="34" charset="-122"/>
              </a:rPr>
              <a:t>m</a:t>
            </a:r>
            <a:r>
              <a:rPr lang="zh-CN" altLang="en-US" sz="1400" kern="0" dirty="0">
                <a:solidFill>
                  <a:srgbClr val="000000"/>
                </a:solidFill>
                <a:latin typeface="微软雅黑" panose="020B0503020204020204" pitchFamily="34" charset="-122"/>
                <a:ea typeface="微软雅黑" panose="020B0503020204020204" pitchFamily="34" charset="-122"/>
              </a:rPr>
              <a:t>时，调用的一定是子类方法，这时不可能调用到父类的方法</a:t>
            </a:r>
            <a:r>
              <a:rPr lang="en-US" altLang="zh-CN" sz="1400" kern="0" dirty="0">
                <a:solidFill>
                  <a:srgbClr val="000000"/>
                </a:solidFill>
                <a:latin typeface="微软雅黑" panose="020B0503020204020204" pitchFamily="34" charset="-122"/>
                <a:ea typeface="微软雅黑" panose="020B0503020204020204" pitchFamily="34" charset="-122"/>
              </a:rPr>
              <a:t>m(</a:t>
            </a:r>
            <a:r>
              <a:rPr lang="zh-CN" altLang="en-US" sz="1400" kern="0" dirty="0">
                <a:solidFill>
                  <a:srgbClr val="FF0000"/>
                </a:solidFill>
                <a:latin typeface="微软雅黑" panose="020B0503020204020204" pitchFamily="34" charset="-122"/>
                <a:ea typeface="微软雅黑" panose="020B0503020204020204" pitchFamily="34" charset="-122"/>
              </a:rPr>
              <a:t>父类函数不能被发现），因为多态特性。多态性使得根据</a:t>
            </a:r>
            <a:r>
              <a:rPr lang="en-US" altLang="zh-CN" sz="1400" kern="0" dirty="0">
                <a:solidFill>
                  <a:srgbClr val="FF0000"/>
                </a:solidFill>
                <a:latin typeface="微软雅黑" panose="020B0503020204020204" pitchFamily="34" charset="-122"/>
                <a:ea typeface="微软雅黑" panose="020B0503020204020204" pitchFamily="34" charset="-122"/>
              </a:rPr>
              <a:t>new </a:t>
            </a:r>
            <a:r>
              <a:rPr lang="zh-CN" altLang="en-US" sz="1400" kern="0" dirty="0">
                <a:solidFill>
                  <a:srgbClr val="FF0000"/>
                </a:solidFill>
                <a:latin typeface="微软雅黑" panose="020B0503020204020204" pitchFamily="34" charset="-122"/>
                <a:ea typeface="微软雅黑" panose="020B0503020204020204" pitchFamily="34" charset="-122"/>
              </a:rPr>
              <a:t>后面的类型决定调用哪个</a:t>
            </a:r>
            <a:r>
              <a:rPr lang="en-US" altLang="zh-CN" sz="1400" kern="0" dirty="0">
                <a:solidFill>
                  <a:srgbClr val="FF0000"/>
                </a:solidFill>
                <a:latin typeface="微软雅黑" panose="020B0503020204020204" pitchFamily="34" charset="-122"/>
                <a:ea typeface="微软雅黑" panose="020B0503020204020204" pitchFamily="34" charset="-122"/>
              </a:rPr>
              <a:t>m</a:t>
            </a:r>
            <a:endParaRPr lang="zh-CN" altLang="en-US" sz="1400" dirty="0"/>
          </a:p>
        </p:txBody>
      </p:sp>
      <p:sp>
        <p:nvSpPr>
          <p:cNvPr id="9" name="对话气泡: 圆角矩形 8">
            <a:extLst>
              <a:ext uri="{FF2B5EF4-FFF2-40B4-BE49-F238E27FC236}">
                <a16:creationId xmlns:a16="http://schemas.microsoft.com/office/drawing/2014/main" id="{0B5A805E-87E5-46E4-A12B-4B06D0B62B57}"/>
              </a:ext>
            </a:extLst>
          </p:cNvPr>
          <p:cNvSpPr/>
          <p:nvPr/>
        </p:nvSpPr>
        <p:spPr>
          <a:xfrm>
            <a:off x="6000306" y="5904083"/>
            <a:ext cx="5911751" cy="829868"/>
          </a:xfrm>
          <a:prstGeom prst="wedgeRoundRectCallout">
            <a:avLst>
              <a:gd name="adj1" fmla="val -65613"/>
              <a:gd name="adj2" fmla="val -5793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A03FD86E-22BD-42B3-B8F4-AFC90998991E}"/>
              </a:ext>
            </a:extLst>
          </p:cNvPr>
          <p:cNvSpPr txBox="1"/>
          <p:nvPr/>
        </p:nvSpPr>
        <p:spPr>
          <a:xfrm>
            <a:off x="6096000" y="6048655"/>
            <a:ext cx="5929828" cy="584775"/>
          </a:xfrm>
          <a:prstGeom prst="rect">
            <a:avLst/>
          </a:prstGeom>
          <a:noFill/>
        </p:spPr>
        <p:txBody>
          <a:bodyPr wrap="none" rtlCol="0">
            <a:spAutoFit/>
          </a:bodyPr>
          <a:lstStyle/>
          <a:p>
            <a:r>
              <a:rPr lang="zh-CN" altLang="en-US" sz="1600" kern="0" dirty="0">
                <a:solidFill>
                  <a:srgbClr val="000000"/>
                </a:solidFill>
                <a:latin typeface="微软雅黑" panose="020B0503020204020204" pitchFamily="34" charset="-122"/>
                <a:ea typeface="微软雅黑" panose="020B0503020204020204" pitchFamily="34" charset="-122"/>
              </a:rPr>
              <a:t>静态方法和成员变量没有多态性，因此要根据声明类型决定调用</a:t>
            </a:r>
            <a:endParaRPr lang="en-US" altLang="zh-CN" sz="1600" kern="0" dirty="0">
              <a:solidFill>
                <a:srgbClr val="000000"/>
              </a:solidFill>
              <a:latin typeface="微软雅黑" panose="020B0503020204020204" pitchFamily="34" charset="-122"/>
              <a:ea typeface="微软雅黑" panose="020B0503020204020204" pitchFamily="34" charset="-122"/>
            </a:endParaRPr>
          </a:p>
          <a:p>
            <a:r>
              <a:rPr lang="zh-CN" altLang="en-US" sz="1600" kern="0" dirty="0">
                <a:solidFill>
                  <a:srgbClr val="000000"/>
                </a:solidFill>
                <a:latin typeface="微软雅黑" panose="020B0503020204020204" pitchFamily="34" charset="-122"/>
                <a:ea typeface="微软雅黑" panose="020B0503020204020204" pitchFamily="34" charset="-122"/>
              </a:rPr>
              <a:t>哪个</a:t>
            </a:r>
            <a:r>
              <a:rPr lang="en-US" altLang="zh-CN" sz="1600" kern="0" dirty="0">
                <a:solidFill>
                  <a:srgbClr val="000000"/>
                </a:solidFill>
                <a:latin typeface="微软雅黑" panose="020B0503020204020204" pitchFamily="34" charset="-122"/>
                <a:ea typeface="微软雅黑" panose="020B0503020204020204" pitchFamily="34" charset="-122"/>
              </a:rPr>
              <a:t>s</a:t>
            </a:r>
            <a:endParaRPr lang="zh-CN" altLang="en-US" sz="1600" kern="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85553" y="4305657"/>
            <a:ext cx="4245935"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667690" y="4919334"/>
            <a:ext cx="7510144" cy="2031325"/>
          </a:xfrm>
          <a:prstGeom prst="rect">
            <a:avLst/>
          </a:prstGeom>
          <a:noFill/>
          <a:ln>
            <a:solidFill>
              <a:schemeClr val="accent2">
                <a:lumMod val="75000"/>
              </a:schemeClr>
            </a:solidFill>
          </a:ln>
        </p:spPr>
        <p:txBody>
          <a:bodyPr wrap="square" rtlCol="0">
            <a:spAutoFit/>
          </a:bodyPr>
          <a:lstStyle/>
          <a:p>
            <a:r>
              <a:rPr lang="zh-CN" altLang="en-US" dirty="0">
                <a:latin typeface="华文新魏" pitchFamily="2" charset="-122"/>
                <a:ea typeface="华文新魏" pitchFamily="2" charset="-122"/>
              </a:rPr>
              <a:t>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有二个类型：声明类型</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，实际运行时类型</a:t>
            </a:r>
            <a:r>
              <a:rPr lang="en-US" altLang="zh-CN" dirty="0">
                <a:latin typeface="华文新魏" pitchFamily="2" charset="-122"/>
                <a:ea typeface="华文新魏" pitchFamily="2" charset="-122"/>
              </a:rPr>
              <a:t>B</a:t>
            </a:r>
          </a:p>
          <a:p>
            <a:r>
              <a:rPr lang="zh-CN" altLang="en-US" dirty="0">
                <a:latin typeface="华文新魏" pitchFamily="2" charset="-122"/>
                <a:ea typeface="华文新魏" pitchFamily="2" charset="-122"/>
              </a:rPr>
              <a:t>判断</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执行的是哪个函数按照</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的声明类型，因为静态函数</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没有多态性，</a:t>
            </a:r>
            <a:endParaRPr lang="en-US" altLang="zh-CN" dirty="0">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函数入口地址在编译时就确定（早期绑定）</a:t>
            </a:r>
            <a:r>
              <a:rPr lang="zh-CN" altLang="en-US" dirty="0">
                <a:latin typeface="华文新魏" pitchFamily="2" charset="-122"/>
                <a:ea typeface="华文新魏" pitchFamily="2" charset="-122"/>
              </a:rPr>
              <a:t>，而</a:t>
            </a:r>
            <a:r>
              <a:rPr lang="zh-CN" altLang="en-US" dirty="0">
                <a:solidFill>
                  <a:srgbClr val="FF0000"/>
                </a:solidFill>
                <a:latin typeface="华文新魏" pitchFamily="2" charset="-122"/>
                <a:ea typeface="华文新魏" pitchFamily="2" charset="-122"/>
              </a:rPr>
              <a:t>编译时所有变量的类型都</a:t>
            </a:r>
            <a:endParaRPr lang="en-US" altLang="zh-CN" dirty="0">
              <a:solidFill>
                <a:srgbClr val="FF0000"/>
              </a:solidFill>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按声明类型</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判断</a:t>
            </a:r>
            <a:r>
              <a:rPr lang="en-US" altLang="zh-CN" dirty="0" err="1">
                <a:solidFill>
                  <a:srgbClr val="FF0000"/>
                </a:solidFill>
                <a:latin typeface="华文新魏" pitchFamily="2" charset="-122"/>
                <a:ea typeface="华文新魏" pitchFamily="2" charset="-122"/>
              </a:rPr>
              <a:t>o.m</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执行的是哪个函数按照</a:t>
            </a:r>
            <a:r>
              <a:rPr lang="en-US" altLang="zh-CN" dirty="0">
                <a:solidFill>
                  <a:srgbClr val="FF0000"/>
                </a:solidFill>
                <a:latin typeface="华文新魏" pitchFamily="2" charset="-122"/>
                <a:ea typeface="华文新魏" pitchFamily="2" charset="-122"/>
              </a:rPr>
              <a:t>o</a:t>
            </a:r>
            <a:r>
              <a:rPr lang="zh-CN" altLang="en-US" dirty="0">
                <a:solidFill>
                  <a:srgbClr val="FF0000"/>
                </a:solidFill>
                <a:latin typeface="华文新魏" pitchFamily="2" charset="-122"/>
                <a:ea typeface="华文新魏" pitchFamily="2" charset="-122"/>
              </a:rPr>
              <a:t>的实际运行类型</a:t>
            </a:r>
            <a:r>
              <a:rPr lang="zh-CN" altLang="en-US" dirty="0">
                <a:latin typeface="华文新魏" pitchFamily="2" charset="-122"/>
                <a:ea typeface="华文新魏" pitchFamily="2" charset="-122"/>
              </a:rPr>
              <a:t>，在运行时按照</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指向</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的实际类型</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来重新计算函数入口地址（晚期绑定。多态性），因此调用的是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endParaRPr lang="zh-CN" altLang="en-US" dirty="0">
              <a:latin typeface="华文新魏" pitchFamily="2" charset="-122"/>
              <a:ea typeface="华文新魏" pitchFamily="2" charset="-122"/>
            </a:endParaRPr>
          </a:p>
        </p:txBody>
      </p:sp>
      <p:sp>
        <p:nvSpPr>
          <p:cNvPr id="13" name="TextBox 12"/>
          <p:cNvSpPr txBox="1"/>
          <p:nvPr/>
        </p:nvSpPr>
        <p:spPr>
          <a:xfrm>
            <a:off x="1074726" y="6304328"/>
            <a:ext cx="3416320" cy="369332"/>
          </a:xfrm>
          <a:prstGeom prst="rect">
            <a:avLst/>
          </a:prstGeom>
          <a:noFill/>
          <a:ln>
            <a:solidFill>
              <a:schemeClr val="accent2">
                <a:lumMod val="75000"/>
              </a:schemeClr>
            </a:solidFill>
          </a:ln>
        </p:spPr>
        <p:txBody>
          <a:bodyPr wrap="none" rtlCol="0">
            <a:spAutoFit/>
          </a:bodyPr>
          <a:lstStyle/>
          <a:p>
            <a:r>
              <a:rPr lang="zh-CN" altLang="en-US" dirty="0">
                <a:latin typeface="华文新魏" pitchFamily="2" charset="-122"/>
                <a:ea typeface="华文新魏" pitchFamily="2" charset="-122"/>
              </a:rPr>
              <a:t>绑定：找到函数入口地址的过程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85553" y="4305657"/>
            <a:ext cx="4245935" cy="2308324"/>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749196" y="5153251"/>
            <a:ext cx="6353021" cy="1290080"/>
          </a:xfrm>
          <a:prstGeom prst="rect">
            <a:avLst/>
          </a:prstGeom>
          <a:noFill/>
          <a:ln>
            <a:solidFill>
              <a:schemeClr val="accent2">
                <a:lumMod val="75000"/>
              </a:schemeClr>
            </a:solidFill>
          </a:ln>
        </p:spPr>
        <p:txBody>
          <a:bodyPr wrap="square" rtlCol="0">
            <a:noAutofit/>
          </a:bodyPr>
          <a:lstStyle/>
          <a:p>
            <a:r>
              <a:rPr lang="zh-CN" altLang="en-US" dirty="0">
                <a:latin typeface="华文新魏" pitchFamily="2" charset="-122"/>
                <a:ea typeface="华文新魏" pitchFamily="2" charset="-122"/>
              </a:rPr>
              <a:t>因此一旦引用变量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指向了</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类型对象（</a:t>
            </a:r>
            <a:r>
              <a:rPr lang="en-US" altLang="zh-CN" dirty="0">
                <a:latin typeface="华文新魏" pitchFamily="2" charset="-122"/>
                <a:ea typeface="华文新魏" pitchFamily="2" charset="-122"/>
              </a:rPr>
              <a:t>A o = new B()</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r>
              <a:rPr lang="en-US" altLang="zh-CN" dirty="0" err="1">
                <a:latin typeface="华文新魏" pitchFamily="2" charset="-122"/>
                <a:ea typeface="华文新魏" pitchFamily="2" charset="-122"/>
              </a:rPr>
              <a:t>o.m</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调用的永远是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，再也无法通过</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r>
              <a:rPr lang="zh-CN" altLang="en-US" dirty="0">
                <a:latin typeface="华文新魏" pitchFamily="2" charset="-122"/>
                <a:ea typeface="华文新魏" pitchFamily="2" charset="-122"/>
              </a:rPr>
              <a:t>，哪怕</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强制转换都不行：</a:t>
            </a:r>
            <a:r>
              <a:rPr lang="en-US" altLang="zh-CN" dirty="0"/>
              <a:t> </a:t>
            </a:r>
            <a:r>
              <a:rPr lang="en-US" altLang="zh-CN" dirty="0">
                <a:latin typeface="华文新魏" pitchFamily="2" charset="-122"/>
                <a:ea typeface="华文新魏" pitchFamily="2" charset="-122"/>
              </a:rPr>
              <a:t>((A)o).m();</a:t>
            </a:r>
            <a:r>
              <a:rPr lang="zh-CN" altLang="en-US" dirty="0">
                <a:latin typeface="华文新魏" pitchFamily="2" charset="-122"/>
                <a:ea typeface="华文新魏" pitchFamily="2" charset="-122"/>
              </a:rPr>
              <a:t>调用的还是</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m</a:t>
            </a:r>
          </a:p>
          <a:p>
            <a:r>
              <a:rPr lang="zh-CN" altLang="en-US" dirty="0">
                <a:latin typeface="华文新魏" pitchFamily="2" charset="-122"/>
                <a:ea typeface="华文新魏" pitchFamily="2" charset="-122"/>
              </a:rPr>
              <a:t>这就是前面</a:t>
            </a:r>
            <a:r>
              <a:rPr lang="en-US" altLang="zh-CN" dirty="0">
                <a:latin typeface="华文新魏" pitchFamily="2" charset="-122"/>
                <a:ea typeface="华文新魏" pitchFamily="2" charset="-122"/>
              </a:rPr>
              <a:t>PPT</a:t>
            </a:r>
            <a:r>
              <a:rPr lang="zh-CN" altLang="en-US" dirty="0">
                <a:latin typeface="华文新魏" pitchFamily="2" charset="-122"/>
                <a:ea typeface="华文新魏" pitchFamily="2" charset="-122"/>
              </a:rPr>
              <a:t>所说的不能再发现。</a:t>
            </a:r>
            <a:endParaRPr lang="en-US" altLang="zh-CN"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a:p>
            <a:endParaRPr lang="en-US" altLang="zh-CN" dirty="0">
              <a:latin typeface="华文新魏" pitchFamily="2" charset="-122"/>
              <a:ea typeface="华文新魏"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矩形 4"/>
          <p:cNvSpPr/>
          <p:nvPr/>
        </p:nvSpPr>
        <p:spPr>
          <a:xfrm>
            <a:off x="613158" y="1227048"/>
            <a:ext cx="3586716" cy="2862322"/>
          </a:xfrm>
          <a:prstGeom prst="rect">
            <a:avLst/>
          </a:prstGeom>
        </p:spPr>
        <p:txBody>
          <a:bodyPr wrap="square">
            <a:spAutoFit/>
          </a:bodyPr>
          <a:lstStyle/>
          <a:p>
            <a:r>
              <a:rPr lang="en-US" altLang="zh-CN" b="1" dirty="0">
                <a:latin typeface="华文新魏" pitchFamily="2" charset="-122"/>
                <a:ea typeface="华文新魏" pitchFamily="2" charset="-122"/>
              </a:rPr>
              <a:t>class A{</a:t>
            </a: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m");</a:t>
            </a:r>
          </a:p>
          <a:p>
            <a:r>
              <a:rPr lang="en-US" altLang="zh-CN"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("A's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p>
          <a:p>
            <a:endParaRPr lang="zh-CN" altLang="en-US" dirty="0"/>
          </a:p>
        </p:txBody>
      </p:sp>
      <p:sp>
        <p:nvSpPr>
          <p:cNvPr id="6" name="矩形 5"/>
          <p:cNvSpPr/>
          <p:nvPr/>
        </p:nvSpPr>
        <p:spPr>
          <a:xfrm>
            <a:off x="6195285" y="1232568"/>
            <a:ext cx="5117806" cy="2862322"/>
          </a:xfrm>
          <a:prstGeom prst="rect">
            <a:avLst/>
          </a:prstGeom>
        </p:spPr>
        <p:txBody>
          <a:bodyPr wrap="square">
            <a:spAutoFit/>
          </a:bodyPr>
          <a:lstStyle/>
          <a:p>
            <a:r>
              <a:rPr lang="en-US" altLang="zh-CN" b="1" dirty="0">
                <a:latin typeface="华文新魏" pitchFamily="2" charset="-122"/>
                <a:ea typeface="华文新魏" pitchFamily="2" charset="-122"/>
              </a:rPr>
              <a:t>class B extends A{</a:t>
            </a:r>
          </a:p>
          <a:p>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覆盖父类实例方法</a:t>
            </a:r>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public void m()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m");</a:t>
            </a:r>
          </a:p>
          <a:p>
            <a:r>
              <a:rPr lang="en-US" altLang="zh-CN" dirty="0">
                <a:latin typeface="华文新魏" pitchFamily="2" charset="-122"/>
                <a:ea typeface="华文新魏" pitchFamily="2" charset="-122"/>
              </a:rPr>
              <a:t>    }</a:t>
            </a:r>
          </a:p>
          <a:p>
            <a:r>
              <a:rPr lang="en-US" altLang="zh-CN" dirty="0">
                <a:solidFill>
                  <a:srgbClr val="FF0000"/>
                </a:solidFill>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隐藏父类静态方法</a:t>
            </a:r>
          </a:p>
          <a:p>
            <a:r>
              <a:rPr lang="en-US" altLang="zh-CN" b="1" dirty="0">
                <a:latin typeface="华文新魏" pitchFamily="2" charset="-122"/>
                <a:ea typeface="华文新魏" pitchFamily="2" charset="-122"/>
              </a:rPr>
              <a:t>    public static void s() {</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System.</a:t>
            </a:r>
            <a:r>
              <a:rPr lang="en-US" altLang="zh-CN" b="1" dirty="0" err="1">
                <a:latin typeface="华文新魏" pitchFamily="2" charset="-122"/>
                <a:ea typeface="华文新魏" pitchFamily="2" charset="-122"/>
              </a:rPr>
              <a:t>out.println</a:t>
            </a:r>
            <a:r>
              <a:rPr lang="en-US" altLang="zh-CN" b="1" dirty="0">
                <a:latin typeface="华文新魏" pitchFamily="2" charset="-122"/>
                <a:ea typeface="华文新魏" pitchFamily="2" charset="-122"/>
              </a:rPr>
              <a:t>("B's s");</a:t>
            </a:r>
          </a:p>
          <a:p>
            <a:r>
              <a:rPr lang="en-US" altLang="zh-CN" dirty="0">
                <a:latin typeface="华文新魏" pitchFamily="2" charset="-122"/>
                <a:ea typeface="华文新魏" pitchFamily="2" charset="-122"/>
              </a:rPr>
              <a:t>    }</a:t>
            </a:r>
          </a:p>
          <a:p>
            <a:r>
              <a:rPr lang="en-US" altLang="zh-CN" dirty="0">
                <a:latin typeface="华文新魏" pitchFamily="2" charset="-122"/>
                <a:ea typeface="华文新魏" pitchFamily="2" charset="-122"/>
              </a:rPr>
              <a:t>}</a:t>
            </a:r>
            <a:endParaRPr lang="zh-CN" altLang="en-US" dirty="0">
              <a:latin typeface="华文新魏" pitchFamily="2" charset="-122"/>
              <a:ea typeface="华文新魏" pitchFamily="2" charset="-122"/>
            </a:endParaRPr>
          </a:p>
        </p:txBody>
      </p:sp>
      <p:sp>
        <p:nvSpPr>
          <p:cNvPr id="7" name="矩形 6"/>
          <p:cNvSpPr/>
          <p:nvPr/>
        </p:nvSpPr>
        <p:spPr>
          <a:xfrm>
            <a:off x="474920" y="4007946"/>
            <a:ext cx="10242699" cy="2585323"/>
          </a:xfrm>
          <a:prstGeom prst="rect">
            <a:avLst/>
          </a:prstGeom>
        </p:spPr>
        <p:txBody>
          <a:bodyPr wrap="square">
            <a:spAutoFit/>
          </a:bodyPr>
          <a:lstStyle/>
          <a:p>
            <a:r>
              <a:rPr lang="en-US" altLang="zh-CN" b="1" dirty="0">
                <a:latin typeface="华文新魏" pitchFamily="2" charset="-122"/>
                <a:ea typeface="华文新魏" pitchFamily="2" charset="-122"/>
              </a:rPr>
              <a:t>public class </a:t>
            </a:r>
            <a:r>
              <a:rPr lang="en-US" altLang="zh-CN" b="1" dirty="0" err="1">
                <a:latin typeface="华文新魏" pitchFamily="2" charset="-122"/>
                <a:ea typeface="华文新魏" pitchFamily="2" charset="-122"/>
              </a:rPr>
              <a:t>OverrideDemo</a:t>
            </a:r>
            <a:r>
              <a:rPr lang="en-US" altLang="zh-CN" b="1" dirty="0">
                <a:latin typeface="华文新魏" pitchFamily="2" charset="-122"/>
                <a:ea typeface="华文新魏" pitchFamily="2" charset="-122"/>
              </a:rPr>
              <a:t> {</a:t>
            </a:r>
          </a:p>
          <a:p>
            <a:endParaRPr lang="zh-CN" altLang="en-US" dirty="0">
              <a:latin typeface="华文新魏" pitchFamily="2" charset="-122"/>
              <a:ea typeface="华文新魏" pitchFamily="2" charset="-122"/>
            </a:endParaRPr>
          </a:p>
          <a:p>
            <a:r>
              <a:rPr lang="en-US" altLang="zh-CN" b="1" dirty="0">
                <a:latin typeface="华文新魏" pitchFamily="2" charset="-122"/>
                <a:ea typeface="华文新魏" pitchFamily="2" charset="-122"/>
              </a:rPr>
              <a:t>    public static void main(String[] </a:t>
            </a:r>
            <a:r>
              <a:rPr lang="en-US" altLang="zh-CN" b="1" dirty="0" err="1">
                <a:latin typeface="华文新魏" pitchFamily="2" charset="-122"/>
                <a:ea typeface="华文新魏" pitchFamily="2" charset="-122"/>
              </a:rPr>
              <a:t>args</a:t>
            </a:r>
            <a:r>
              <a:rPr lang="en-US" altLang="zh-CN" b="1" dirty="0">
                <a:latin typeface="华文新魏" pitchFamily="2" charset="-122"/>
                <a:ea typeface="华文新魏" pitchFamily="2" charset="-122"/>
              </a:rPr>
              <a:t>) {</a:t>
            </a:r>
          </a:p>
          <a:p>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静态方法隐藏</a:t>
            </a:r>
          </a:p>
          <a:p>
            <a:r>
              <a:rPr lang="en-US" altLang="zh-CN" dirty="0">
                <a:latin typeface="华文新魏" pitchFamily="2" charset="-122"/>
                <a:ea typeface="华文新魏" pitchFamily="2" charset="-122"/>
              </a:rPr>
              <a:t>         B o = </a:t>
            </a:r>
            <a:r>
              <a:rPr lang="en-US" altLang="zh-CN" b="1" dirty="0">
                <a:latin typeface="华文新魏" pitchFamily="2" charset="-122"/>
                <a:ea typeface="华文新魏" pitchFamily="2" charset="-122"/>
              </a:rPr>
              <a:t>new B();</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o.s</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调用</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，将父类</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隐藏，即通过</a:t>
            </a:r>
            <a:r>
              <a:rPr lang="en-US" altLang="zh-CN" dirty="0">
                <a:latin typeface="华文新魏" pitchFamily="2" charset="-122"/>
                <a:ea typeface="华文新魏" pitchFamily="2" charset="-122"/>
              </a:rPr>
              <a:t>B</a:t>
            </a:r>
            <a:r>
              <a:rPr lang="zh-CN" altLang="en-US" dirty="0">
                <a:latin typeface="华文新魏" pitchFamily="2" charset="-122"/>
                <a:ea typeface="华文新魏" pitchFamily="2" charset="-122"/>
              </a:rPr>
              <a:t>类型的引用变量</a:t>
            </a:r>
            <a:r>
              <a:rPr lang="en-US" altLang="zh-CN" dirty="0">
                <a:latin typeface="华文新魏" pitchFamily="2" charset="-122"/>
                <a:ea typeface="华文新魏" pitchFamily="2" charset="-122"/>
              </a:rPr>
              <a:t>o</a:t>
            </a:r>
            <a:r>
              <a:rPr lang="zh-CN" altLang="en-US" dirty="0">
                <a:latin typeface="华文新魏" pitchFamily="2" charset="-122"/>
                <a:ea typeface="华文新魏" pitchFamily="2" charset="-122"/>
              </a:rPr>
              <a:t>是不可能调用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        ((A)o).s(); //</a:t>
            </a:r>
            <a:r>
              <a:rPr lang="zh-CN" altLang="en-US" dirty="0">
                <a:latin typeface="华文新魏" pitchFamily="2" charset="-122"/>
                <a:ea typeface="华文新魏" pitchFamily="2" charset="-122"/>
              </a:rPr>
              <a:t>通过强制类型转换，可以调用</a:t>
            </a:r>
            <a:r>
              <a:rPr lang="en-US" altLang="zh-CN" dirty="0">
                <a:latin typeface="华文新魏" pitchFamily="2" charset="-122"/>
                <a:ea typeface="华文新魏" pitchFamily="2" charset="-122"/>
              </a:rPr>
              <a:t>A</a:t>
            </a:r>
            <a:r>
              <a:rPr lang="zh-CN" altLang="en-US" dirty="0">
                <a:latin typeface="华文新魏" pitchFamily="2" charset="-122"/>
                <a:ea typeface="华文新魏" pitchFamily="2" charset="-122"/>
              </a:rPr>
              <a:t>的</a:t>
            </a:r>
            <a:r>
              <a:rPr lang="en-US" altLang="zh-CN" dirty="0">
                <a:latin typeface="华文新魏" pitchFamily="2" charset="-122"/>
                <a:ea typeface="华文新魏" pitchFamily="2" charset="-122"/>
              </a:rPr>
              <a:t>s</a:t>
            </a:r>
            <a:r>
              <a:rPr lang="zh-CN" altLang="en-US" dirty="0">
                <a:latin typeface="华文新魏" pitchFamily="2" charset="-122"/>
                <a:ea typeface="华文新魏" pitchFamily="2" charset="-122"/>
              </a:rPr>
              <a:t>，可以找回。也可以通过类名调用来找回</a:t>
            </a:r>
            <a:r>
              <a:rPr lang="en-US" altLang="zh-CN" dirty="0">
                <a:latin typeface="华文新魏" pitchFamily="2" charset="-122"/>
                <a:ea typeface="华文新魏" pitchFamily="2" charset="-122"/>
              </a:rPr>
              <a:t>:A.s( );</a:t>
            </a:r>
          </a:p>
          <a:p>
            <a:r>
              <a:rPr lang="en-US" altLang="zh-CN" dirty="0">
                <a:latin typeface="华文新魏" pitchFamily="2" charset="-122"/>
                <a:ea typeface="华文新魏" pitchFamily="2" charset="-122"/>
              </a:rPr>
              <a:t>     }		//</a:t>
            </a:r>
            <a:r>
              <a:rPr lang="zh-CN" altLang="en-US" dirty="0">
                <a:latin typeface="华文新魏" pitchFamily="2" charset="-122"/>
                <a:ea typeface="华文新魏" pitchFamily="2" charset="-122"/>
              </a:rPr>
              <a:t>这就是第</a:t>
            </a:r>
            <a:r>
              <a:rPr lang="en-US" altLang="zh-CN" dirty="0">
                <a:latin typeface="华文新魏" pitchFamily="2" charset="-122"/>
                <a:ea typeface="华文新魏" pitchFamily="2" charset="-122"/>
              </a:rPr>
              <a:t>29</a:t>
            </a:r>
            <a:r>
              <a:rPr lang="zh-CN" altLang="en-US" dirty="0">
                <a:latin typeface="华文新魏" pitchFamily="2" charset="-122"/>
                <a:ea typeface="华文新魏" pitchFamily="2" charset="-122"/>
              </a:rPr>
              <a:t>页</a:t>
            </a:r>
            <a:r>
              <a:rPr lang="en-US" altLang="zh-CN" dirty="0">
                <a:latin typeface="华文新魏" pitchFamily="2" charset="-122"/>
                <a:ea typeface="华文新魏" pitchFamily="2" charset="-122"/>
              </a:rPr>
              <a:t>PPT</a:t>
            </a:r>
            <a:r>
              <a:rPr lang="zh-CN" altLang="en-US" dirty="0">
                <a:latin typeface="华文新魏" pitchFamily="2" charset="-122"/>
                <a:ea typeface="华文新魏" pitchFamily="2" charset="-122"/>
              </a:rPr>
              <a:t>讲的：被隐藏的变量和静态方法可以再发现</a:t>
            </a:r>
          </a:p>
          <a:p>
            <a:r>
              <a:rPr lang="en-US" altLang="zh-CN" dirty="0">
                <a:latin typeface="华文新魏" pitchFamily="2" charset="-122"/>
                <a:ea typeface="华文新魏" pitchFamily="2" charset="-122"/>
              </a:rPr>
              <a:t>}</a:t>
            </a:r>
          </a:p>
        </p:txBody>
      </p:sp>
      <p:sp>
        <p:nvSpPr>
          <p:cNvPr id="8" name="矩形 7"/>
          <p:cNvSpPr/>
          <p:nvPr/>
        </p:nvSpPr>
        <p:spPr>
          <a:xfrm>
            <a:off x="7090327" y="4382017"/>
            <a:ext cx="1754006" cy="369332"/>
          </a:xfrm>
          <a:prstGeom prst="rect">
            <a:avLst/>
          </a:prstGeom>
        </p:spPr>
        <p:txBody>
          <a:bodyPr wrap="none">
            <a:spAutoFit/>
          </a:bodyPr>
          <a:lstStyle/>
          <a:p>
            <a:r>
              <a:rPr lang="en-US" altLang="zh-CN" dirty="0">
                <a:latin typeface="华文新魏" pitchFamily="2" charset="-122"/>
                <a:ea typeface="华文新魏" pitchFamily="2" charset="-122"/>
              </a:rPr>
              <a:t> A o = </a:t>
            </a:r>
            <a:r>
              <a:rPr lang="en-US" altLang="zh-CN" b="1" dirty="0">
                <a:latin typeface="华文新魏" pitchFamily="2" charset="-122"/>
                <a:ea typeface="华文新魏" pitchFamily="2" charset="-122"/>
              </a:rPr>
              <a:t>new B();</a:t>
            </a:r>
            <a:endParaRPr lang="zh-CN" altLang="en-US" dirty="0"/>
          </a:p>
        </p:txBody>
      </p:sp>
      <p:sp>
        <p:nvSpPr>
          <p:cNvPr id="9" name="TextBox 8"/>
          <p:cNvSpPr txBox="1"/>
          <p:nvPr/>
        </p:nvSpPr>
        <p:spPr>
          <a:xfrm>
            <a:off x="5146141" y="4380615"/>
            <a:ext cx="1492716"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A</a:t>
            </a:r>
            <a:r>
              <a:rPr lang="zh-CN" altLang="en-US" dirty="0">
                <a:solidFill>
                  <a:srgbClr val="FF0000"/>
                </a:solidFill>
                <a:latin typeface="华文新魏" pitchFamily="2" charset="-122"/>
                <a:ea typeface="华文新魏" pitchFamily="2" charset="-122"/>
              </a:rPr>
              <a:t>：声明类型</a:t>
            </a:r>
          </a:p>
        </p:txBody>
      </p:sp>
      <p:cxnSp>
        <p:nvCxnSpPr>
          <p:cNvPr id="11" name="直接箭头连接符 10"/>
          <p:cNvCxnSpPr>
            <a:stCxn id="9" idx="3"/>
            <a:endCxn id="8" idx="1"/>
          </p:cNvCxnSpPr>
          <p:nvPr/>
        </p:nvCxnSpPr>
        <p:spPr>
          <a:xfrm>
            <a:off x="6638857" y="4565281"/>
            <a:ext cx="451470" cy="1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201246" y="3863164"/>
            <a:ext cx="2860078" cy="369332"/>
          </a:xfrm>
          <a:prstGeom prst="rect">
            <a:avLst/>
          </a:prstGeom>
          <a:noFill/>
          <a:ln>
            <a:solidFill>
              <a:schemeClr val="accent2">
                <a:lumMod val="75000"/>
              </a:schemeClr>
            </a:solidFill>
          </a:ln>
        </p:spPr>
        <p:txBody>
          <a:bodyPr wrap="none" rtlCol="0">
            <a:spAutoFit/>
          </a:bodyPr>
          <a:lstStyle/>
          <a:p>
            <a:r>
              <a:rPr lang="en-US" altLang="zh-CN" dirty="0">
                <a:solidFill>
                  <a:srgbClr val="FF0000"/>
                </a:solidFill>
                <a:latin typeface="华文新魏" pitchFamily="2" charset="-122"/>
                <a:ea typeface="华文新魏" pitchFamily="2" charset="-122"/>
              </a:rPr>
              <a:t>B</a:t>
            </a:r>
            <a:r>
              <a:rPr lang="zh-CN" altLang="en-US" dirty="0">
                <a:solidFill>
                  <a:srgbClr val="FF0000"/>
                </a:solidFill>
                <a:latin typeface="华文新魏" pitchFamily="2" charset="-122"/>
                <a:ea typeface="华文新魏" pitchFamily="2" charset="-122"/>
              </a:rPr>
              <a:t>：实际运行时指向的类型</a:t>
            </a:r>
          </a:p>
        </p:txBody>
      </p:sp>
      <p:cxnSp>
        <p:nvCxnSpPr>
          <p:cNvPr id="16" name="直接箭头连接符 15"/>
          <p:cNvCxnSpPr>
            <a:stCxn id="14" idx="2"/>
          </p:cNvCxnSpPr>
          <p:nvPr/>
        </p:nvCxnSpPr>
        <p:spPr>
          <a:xfrm rot="5400000">
            <a:off x="8978659" y="3781150"/>
            <a:ext cx="201281" cy="1103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11.3</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实例方法覆盖</a:t>
            </a:r>
            <a:endParaRPr lang="en-US" altLang="zh-CN" b="1" dirty="0">
              <a:latin typeface="华文细黑" panose="02010600040101010101" pitchFamily="2" charset="-122"/>
              <a:ea typeface="华文细黑" panose="02010600040101010101" pitchFamily="2" charset="-122"/>
            </a:endParaRPr>
          </a:p>
        </p:txBody>
      </p:sp>
      <p:sp>
        <p:nvSpPr>
          <p:cNvPr id="5" name="Rectangle 3"/>
          <p:cNvSpPr txBox="1">
            <a:spLocks noChangeArrowheads="1"/>
          </p:cNvSpPr>
          <p:nvPr/>
        </p:nvSpPr>
        <p:spPr bwMode="auto">
          <a:xfrm>
            <a:off x="566738" y="1341438"/>
            <a:ext cx="10140248"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比如可以在</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类里覆盖</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toString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（）方法（第</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8</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页的例子基础上）</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String </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toString</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return "A circle " + </a:t>
            </a:r>
            <a:r>
              <a:rPr kumimoji="0" lang="en-US" altLang="zh-CN" sz="2500" b="0" i="0" u="none" strike="noStrike" kern="0" cap="none" spc="0" normalizeH="0" baseline="0" noProof="0" dirty="0" err="1">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super.toString</a:t>
            </a:r>
            <a:r>
              <a:rPr kumimoji="0" lang="en-US" altLang="zh-CN" sz="25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a:t>
            </a:r>
            <a:r>
              <a:rPr kumimoji="0" lang="en-US" altLang="zh-CN" sz="2500" b="0" i="0" u="none" strike="noStrike" kern="0" cap="none" spc="0" normalizeH="0" baseline="0" noProof="0" dirty="0">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"\n\</a:t>
            </a:r>
            <a:r>
              <a:rPr kumimoji="0" lang="en-US" altLang="zh-CN" sz="2500" b="0" i="0" u="none" strike="noStrike" kern="0" cap="none" spc="0" normalizeH="0" baseline="0" noProof="0" dirty="0" err="1">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tradius</a:t>
            </a:r>
            <a:r>
              <a:rPr kumimoji="0" lang="en-US" altLang="zh-CN" sz="2500" b="0" i="0" u="none" strike="noStrike" kern="0" cap="none" spc="0" normalizeH="0" baseline="0" noProof="0" dirty="0">
                <a:ln>
                  <a:noFill/>
                </a:ln>
                <a:solidFill>
                  <a:srgbClr val="336699"/>
                </a:solidFill>
                <a:effectLst/>
                <a:uLnTx/>
                <a:uFillTx/>
                <a:latin typeface="Courier New" panose="02070309020205020404" pitchFamily="49" charset="0"/>
                <a:ea typeface="微软雅黑" panose="020B0503020204020204" pitchFamily="34" charset="-122"/>
                <a:cs typeface="Courier New" panose="02070309020205020404" pitchFamily="49" charset="0"/>
              </a:rPr>
              <a:t>: " + radius</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itchFamily="2" charset="2"/>
              <a:buNone/>
              <a:tabLst/>
              <a:defRPr/>
            </a:pP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宋体"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这样做的好处是</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对象的基本属性如</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color</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filled</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dateCreated</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由父类方法打印，</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Circle</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对象只负责打印新的属性值</a:t>
            </a:r>
          </a:p>
        </p:txBody>
      </p:sp>
    </p:spTree>
    <p:extLst>
      <p:ext uri="{BB962C8B-B14F-4D97-AF65-F5344CB8AC3E}">
        <p14:creationId xmlns:p14="http://schemas.microsoft.com/office/powerpoint/2010/main" val="1681535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b="1" dirty="0">
                <a:latin typeface="华文细黑" panose="02010600040101010101" pitchFamily="2" charset="-122"/>
                <a:ea typeface="华文细黑" panose="02010600040101010101" pitchFamily="2" charset="-122"/>
              </a:rPr>
              <a:t>Object</a:t>
            </a:r>
            <a:r>
              <a:rPr lang="zh-CN" altLang="en-US" b="1" dirty="0">
                <a:latin typeface="华文细黑" panose="02010600040101010101" pitchFamily="2" charset="-122"/>
                <a:ea typeface="华文细黑" panose="02010600040101010101" pitchFamily="2" charset="-122"/>
              </a:rPr>
              <a:t>中的方法</a:t>
            </a:r>
            <a:endParaRPr lang="en-US" altLang="zh-CN" b="1" dirty="0">
              <a:latin typeface="华文细黑" panose="02010600040101010101" pitchFamily="2" charset="-122"/>
              <a:ea typeface="华文细黑" panose="02010600040101010101" pitchFamily="2" charset="-122"/>
            </a:endParaRPr>
          </a:p>
        </p:txBody>
      </p:sp>
      <p:sp>
        <p:nvSpPr>
          <p:cNvPr id="4" name="Rectangle 3"/>
          <p:cNvSpPr txBox="1">
            <a:spLocks noChangeArrowheads="1"/>
          </p:cNvSpPr>
          <p:nvPr/>
        </p:nvSpPr>
        <p:spPr bwMode="auto">
          <a:xfrm>
            <a:off x="382605" y="1244009"/>
            <a:ext cx="11426789" cy="52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lnSpc>
                <a:spcPct val="120000"/>
              </a:lnSpc>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java.lang.Object</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类是所有类的祖先类。如果一个类在声明时没有指定父类，那么这个类的父类是</a:t>
            </a:r>
            <a:r>
              <a:rPr lang="en-US" altLang="zh-CN"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pP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它提供方法如</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finalize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。前</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3</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个为公有，后</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2</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个为保护。</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为</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（用于泛型和反射机制，禁止覆盖）。</a:t>
            </a:r>
          </a:p>
          <a:p>
            <a:pPr lvl="1" eaLnBrk="1" hangingPunct="1">
              <a:lnSpc>
                <a:spcPct val="120000"/>
              </a:lnSpc>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用于测试两个对象是否相等。</a:t>
            </a:r>
            <a:r>
              <a:rPr lang="en-US" altLang="zh-CN"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类的默认实现是比较两个对象引用是否引用同一个对象</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20000"/>
              </a:lnSpc>
            </a:pP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方法：返回代表这个对象的字符串。</a:t>
            </a:r>
            <a:r>
              <a:rPr lang="en-US" altLang="zh-CN"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类的默认实现是返回由类名、</a:t>
            </a:r>
            <a:r>
              <a:rPr lang="en-US" altLang="zh-CN"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和</a:t>
            </a:r>
            <a:r>
              <a:rPr lang="en-US" altLang="zh-CN" sz="2000" kern="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20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组成</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a:t>
            </a:r>
          </a:p>
          <a:p>
            <a:pPr lvl="1" eaLnBrk="1" hangingPunct="1">
              <a:lnSpc>
                <a:spcPct val="120000"/>
              </a:lnSpc>
              <a:buNone/>
            </a:pP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 </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circle</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 = new Circle();</a:t>
            </a:r>
          </a:p>
          <a:p>
            <a:pPr lvl="1" eaLnBrk="1" hangingPunct="1">
              <a:lnSpc>
                <a:spcPct val="120000"/>
              </a:lnSpc>
              <a:buNone/>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circle.toString</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();//Circle@15037e5</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没有覆盖</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endParaRPr lang="zh-CN" altLang="en-US" sz="2000"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lnSpc>
                <a:spcPct val="120000"/>
              </a:lnSpc>
            </a:pP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sz="20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方法提供的信息不是很有用。因此通常子类应该覆盖该方法，提供更有意义的信息（前一页</a:t>
            </a:r>
            <a:r>
              <a:rPr lang="en-US" altLang="zh-CN" sz="2000" kern="0" dirty="0">
                <a:latin typeface="Courier New" panose="02070309020205020404" pitchFamily="49" charset="0"/>
                <a:ea typeface="微软雅黑" panose="020B0503020204020204" pitchFamily="34" charset="-122"/>
                <a:cs typeface="Courier New" panose="02070309020205020404" pitchFamily="49" charset="0"/>
              </a:rPr>
              <a:t>PPT</a:t>
            </a:r>
            <a:r>
              <a:rPr lang="zh-CN" altLang="en-US" sz="2000" kern="0" dirty="0">
                <a:latin typeface="Courier New" panose="02070309020205020404" pitchFamily="49" charset="0"/>
                <a:ea typeface="微软雅黑" panose="020B0503020204020204" pitchFamily="34" charset="-122"/>
                <a:cs typeface="Courier New" panose="02070309020205020404" pitchFamily="49" charset="0"/>
              </a:rPr>
              <a:t>例子）。</a:t>
            </a:r>
          </a:p>
          <a:p>
            <a:pPr>
              <a:lnSpc>
                <a:spcPct val="80000"/>
              </a:lnSpc>
            </a:pPr>
            <a:endParaRPr lang="en-US" altLang="zh-CN" sz="2400" kern="0" dirty="0">
              <a:latin typeface="宋体" charset="-122"/>
              <a:ea typeface="宋体" charset="-122"/>
            </a:endParaRPr>
          </a:p>
        </p:txBody>
      </p:sp>
    </p:spTree>
    <p:extLst>
      <p:ext uri="{BB962C8B-B14F-4D97-AF65-F5344CB8AC3E}">
        <p14:creationId xmlns:p14="http://schemas.microsoft.com/office/powerpoint/2010/main" val="1376720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4" name="Rectangle 3"/>
          <p:cNvSpPr txBox="1">
            <a:spLocks noChangeArrowheads="1"/>
          </p:cNvSpPr>
          <p:nvPr/>
        </p:nvSpPr>
        <p:spPr bwMode="auto">
          <a:xfrm>
            <a:off x="556105" y="1278412"/>
            <a:ext cx="11426788" cy="5355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10000"/>
              </a:lnSpc>
            </a:pP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用于判断一个对象同另一个对象的所有成员</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内容</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是否相等。覆盖时应考虑：</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对基本类型数值成员。直接使用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判断即可。</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对引用类型变量成员。则需要对这些变量成员调用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判断，不能用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函数，最好同时覆盖</a:t>
            </a:r>
            <a:r>
              <a:rPr lang="en-US" altLang="zh-CN" sz="22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方法，该方法返回对象的</a:t>
            </a:r>
            <a:r>
              <a:rPr lang="en-US" altLang="zh-CN" sz="22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lvl="1">
              <a:lnSpc>
                <a:spcPct val="110000"/>
              </a:lnSpc>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需要对比的时候，首先用</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去对比，如果</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不一样，则表示这两个对象肯定不相等（也就是不必再用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去再对比了）</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hashCode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相同，此时再用</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比，如果</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也相同，则表示这两个对象是真的相同了，这样既能大大提高了效率也保证了对比的绝对正确性！</a:t>
            </a:r>
            <a:endParaRPr lang="en-US" altLang="zh-CN" sz="18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函数，首先用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instanceof</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检查参数的类型是否和当前对象的类型一样。</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eaLnBrk="1" hangingPunct="1">
              <a:lnSpc>
                <a:spcPct val="11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例如，在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类中覆盖：</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public </a:t>
            </a:r>
            <a:r>
              <a:rPr lang="en-US" altLang="zh-CN" sz="1800" kern="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boolean</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equals(</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o){</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if(o instanceof Circle)	//</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应先检查另一对象</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的类型</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return  radius==((Circle)o).radius;</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return false;</a:t>
            </a:r>
          </a:p>
          <a:p>
            <a:pPr lvl="1" eaLnBrk="1" hangingPunct="1">
              <a:lnSpc>
                <a:spcPct val="110000"/>
              </a:lnSpc>
              <a:buNone/>
            </a:pP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    }</a:t>
            </a:r>
          </a:p>
          <a:p>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3214528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449780" y="1544225"/>
            <a:ext cx="10895160" cy="457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要实现一个类的</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方法，首先这个类需要实现</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Cloneable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接口，否则会抛出</a:t>
            </a:r>
            <a:r>
              <a:rPr lang="en-US" altLang="zh-CN" sz="2400" dirty="0">
                <a:latin typeface="Courier New" panose="02070309020205020404" pitchFamily="49" charset="0"/>
                <a:cs typeface="Courier New" panose="02070309020205020404" pitchFamily="49" charset="0"/>
              </a:rPr>
              <a:t>CloneNotSupportedException</a:t>
            </a:r>
            <a:r>
              <a:rPr lang="zh-CN" altLang="en-US" sz="2400" dirty="0">
                <a:latin typeface="Courier New" panose="02070309020205020404" pitchFamily="49" charset="0"/>
                <a:cs typeface="Courier New" panose="02070309020205020404" pitchFamily="49" charset="0"/>
              </a:rPr>
              <a:t>异常</a:t>
            </a:r>
            <a:endParaRPr lang="en-US" altLang="zh-CN" sz="2400" dirty="0">
              <a:latin typeface="Courier New" panose="02070309020205020404" pitchFamily="49" charset="0"/>
              <a:cs typeface="Courier New" panose="02070309020205020404" pitchFamily="49" charset="0"/>
            </a:endParaRPr>
          </a:p>
          <a:p>
            <a:pPr>
              <a:lnSpc>
                <a:spcPct val="120000"/>
              </a:lnSpc>
            </a:pP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Cloneable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接口其实就是一个标记接口，里面没有定义任何接口方法，只是用来标记一个类是否支持克隆：没有实现该接口的类不能克隆</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还要</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公有</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方法，即</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类里</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方法是保护的，</a:t>
            </a:r>
            <a:r>
              <a:rPr lang="zh-CN" altLang="en-US"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子类覆盖这个方法时应该提升为</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public</a:t>
            </a: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方法里应实现深拷贝</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实现是浅拷贝（按成员赋值）。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克隆的深度：要克隆的对象可能包含基本类型数值成员或引用类型变量成员，对于基本类型数值成员使用</a:t>
            </a:r>
            <a:r>
              <a:rPr lang="en-US" altLang="zh-CN" sz="2200"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赋值即可，对于引用类型成员则需要进一步嵌套调用该成员的克隆方法进行赋值。</a:t>
            </a:r>
            <a:endParaRPr lang="en-US" altLang="zh-CN" sz="2200" kern="0" dirty="0">
              <a:latin typeface="Courier New" panose="02070309020205020404" pitchFamily="49" charset="0"/>
              <a:ea typeface="微软雅黑" panose="020B0503020204020204" pitchFamily="34" charset="-122"/>
              <a:cs typeface="Courier New" panose="02070309020205020404" pitchFamily="49" charset="0"/>
            </a:endParaRPr>
          </a:p>
          <a:p>
            <a:pPr>
              <a:lnSpc>
                <a:spcPct val="120000"/>
              </a:lnSpc>
            </a:pP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376720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162701" y="1284772"/>
            <a:ext cx="1089516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对象的浅拷贝（按成员赋值）</a:t>
            </a: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5" name="矩形 4">
            <a:extLst>
              <a:ext uri="{FF2B5EF4-FFF2-40B4-BE49-F238E27FC236}">
                <a16:creationId xmlns:a16="http://schemas.microsoft.com/office/drawing/2014/main" id="{585388B1-D091-4233-AFE8-9F34089751B8}"/>
              </a:ext>
            </a:extLst>
          </p:cNvPr>
          <p:cNvSpPr/>
          <p:nvPr/>
        </p:nvSpPr>
        <p:spPr>
          <a:xfrm>
            <a:off x="18954" y="1802311"/>
            <a:ext cx="3691499"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 {</a:t>
            </a:r>
          </a:p>
          <a:p>
            <a:r>
              <a:rPr lang="en-US" altLang="zh-CN" sz="1600" dirty="0">
                <a:latin typeface="Courier New" panose="02070309020205020404" pitchFamily="49" charset="0"/>
                <a:cs typeface="Courier New" panose="02070309020205020404" pitchFamily="49" charset="0"/>
              </a:rPr>
              <a:t>    int i = 0</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int j = 0</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60C5A970-604A-454E-A2DC-2B00C1BADD3C}"/>
              </a:ext>
            </a:extLst>
          </p:cNvPr>
          <p:cNvSpPr/>
          <p:nvPr/>
        </p:nvSpPr>
        <p:spPr>
          <a:xfrm>
            <a:off x="3710453" y="1803360"/>
            <a:ext cx="8481547"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1600" dirty="0">
                <a:latin typeface="Courier New" panose="02070309020205020404" pitchFamily="49" charset="0"/>
                <a:cs typeface="Courier New" panose="02070309020205020404" pitchFamily="49" charset="0"/>
              </a:rPr>
              <a:t>如果</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有对象</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，假设要把</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的内容拷贝给</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，若采用对象的浅拷贝</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按成员赋值），则相当于：</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o2.i = o1.i; o2.j = o1.j</a:t>
            </a:r>
          </a:p>
          <a:p>
            <a:r>
              <a:rPr lang="zh-CN" altLang="en-US" sz="1600" b="1" dirty="0">
                <a:solidFill>
                  <a:srgbClr val="FF0000"/>
                </a:solidFill>
                <a:latin typeface="Courier New" panose="02070309020205020404" pitchFamily="49" charset="0"/>
                <a:cs typeface="Courier New" panose="02070309020205020404" pitchFamily="49" charset="0"/>
              </a:rPr>
              <a:t>如果对象的数据成员都是值类型，则浅拷贝没有任何问题，因为</a:t>
            </a:r>
            <a:r>
              <a:rPr lang="en-US" altLang="zh-CN" sz="1600" b="1" dirty="0">
                <a:solidFill>
                  <a:srgbClr val="FF0000"/>
                </a:solidFill>
                <a:latin typeface="Courier New" panose="02070309020205020404" pitchFamily="49" charset="0"/>
                <a:cs typeface="Courier New" panose="02070309020205020404" pitchFamily="49" charset="0"/>
              </a:rPr>
              <a:t>o1.i</a:t>
            </a:r>
            <a:r>
              <a:rPr lang="zh-CN" altLang="en-US" sz="1600" b="1" dirty="0">
                <a:solidFill>
                  <a:srgbClr val="FF0000"/>
                </a:solidFill>
                <a:latin typeface="Courier New" panose="02070309020205020404" pitchFamily="49" charset="0"/>
                <a:cs typeface="Courier New" panose="02070309020205020404" pitchFamily="49" charset="0"/>
              </a:rPr>
              <a:t>和</a:t>
            </a:r>
            <a:r>
              <a:rPr lang="en-US" altLang="zh-CN" sz="1600" b="1" dirty="0">
                <a:solidFill>
                  <a:srgbClr val="FF0000"/>
                </a:solidFill>
                <a:latin typeface="Courier New" panose="02070309020205020404" pitchFamily="49" charset="0"/>
                <a:cs typeface="Courier New" panose="02070309020205020404" pitchFamily="49" charset="0"/>
              </a:rPr>
              <a:t>o2.i</a:t>
            </a:r>
            <a:r>
              <a:rPr lang="zh-CN" altLang="en-US" sz="1600" b="1" dirty="0">
                <a:solidFill>
                  <a:srgbClr val="FF0000"/>
                </a:solidFill>
                <a:latin typeface="Courier New" panose="02070309020205020404" pitchFamily="49" charset="0"/>
                <a:cs typeface="Courier New" panose="02070309020205020404" pitchFamily="49" charset="0"/>
              </a:rPr>
              <a:t>是不同的内存</a:t>
            </a:r>
          </a:p>
        </p:txBody>
      </p:sp>
      <p:sp>
        <p:nvSpPr>
          <p:cNvPr id="7" name="矩形 6">
            <a:extLst>
              <a:ext uri="{FF2B5EF4-FFF2-40B4-BE49-F238E27FC236}">
                <a16:creationId xmlns:a16="http://schemas.microsoft.com/office/drawing/2014/main" id="{1D8C8089-0F0A-4F22-AC33-F8D1C697C9DF}"/>
              </a:ext>
            </a:extLst>
          </p:cNvPr>
          <p:cNvSpPr/>
          <p:nvPr/>
        </p:nvSpPr>
        <p:spPr>
          <a:xfrm>
            <a:off x="18954" y="3412639"/>
            <a:ext cx="3883195"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 {</a:t>
            </a:r>
          </a:p>
          <a:p>
            <a:r>
              <a:rPr lang="en-US" altLang="zh-CN" sz="1600" dirty="0">
                <a:latin typeface="Courier New" panose="02070309020205020404" pitchFamily="49" charset="0"/>
                <a:cs typeface="Courier New" panose="02070309020205020404" pitchFamily="49" charset="0"/>
              </a:rPr>
              <a:t>    int i = 0</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Circle c = new Circle</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3C547C7B-F446-4F74-B466-5E99A5922D4B}"/>
              </a:ext>
            </a:extLst>
          </p:cNvPr>
          <p:cNvSpPr/>
          <p:nvPr/>
        </p:nvSpPr>
        <p:spPr>
          <a:xfrm>
            <a:off x="3710453" y="3413277"/>
            <a:ext cx="8481547" cy="1077218"/>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1600" dirty="0">
                <a:latin typeface="Courier New" panose="02070309020205020404" pitchFamily="49" charset="0"/>
                <a:cs typeface="Courier New" panose="02070309020205020404" pitchFamily="49" charset="0"/>
              </a:rPr>
              <a:t>如果</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有引用类型的成员如</a:t>
            </a:r>
            <a:r>
              <a:rPr lang="en-US" altLang="zh-CN" sz="1600" dirty="0">
                <a:latin typeface="Courier New" panose="02070309020205020404" pitchFamily="49" charset="0"/>
                <a:cs typeface="Courier New" panose="02070309020205020404" pitchFamily="49" charset="0"/>
              </a:rPr>
              <a:t>Circle c</a:t>
            </a:r>
            <a:r>
              <a:rPr lang="zh-CN" altLang="en-US" sz="1600" dirty="0">
                <a:latin typeface="Courier New" panose="02070309020205020404" pitchFamily="49" charset="0"/>
                <a:cs typeface="Courier New" panose="02070309020205020404" pitchFamily="49" charset="0"/>
              </a:rPr>
              <a:t>，若采用对象的浅拷贝</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按成员赋值），则相当于：</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o2.i = o1.i; o2.c = o1.c</a:t>
            </a:r>
          </a:p>
          <a:p>
            <a:r>
              <a:rPr lang="zh-CN" altLang="en-US" sz="1600" b="1" dirty="0">
                <a:solidFill>
                  <a:srgbClr val="FF0000"/>
                </a:solidFill>
                <a:latin typeface="Courier New" panose="02070309020205020404" pitchFamily="49" charset="0"/>
                <a:cs typeface="Courier New" panose="02070309020205020404" pitchFamily="49" charset="0"/>
              </a:rPr>
              <a:t>由于对象的数据成员</a:t>
            </a:r>
            <a:r>
              <a:rPr lang="en-US" altLang="zh-CN" sz="1600" b="1" dirty="0">
                <a:solidFill>
                  <a:srgbClr val="FF0000"/>
                </a:solidFill>
                <a:latin typeface="Courier New" panose="02070309020205020404" pitchFamily="49" charset="0"/>
                <a:cs typeface="Courier New" panose="02070309020205020404" pitchFamily="49" charset="0"/>
              </a:rPr>
              <a:t>c</a:t>
            </a:r>
            <a:r>
              <a:rPr lang="zh-CN" altLang="en-US" sz="1600" b="1" dirty="0">
                <a:solidFill>
                  <a:srgbClr val="FF0000"/>
                </a:solidFill>
                <a:latin typeface="Courier New" panose="02070309020205020404" pitchFamily="49" charset="0"/>
                <a:cs typeface="Courier New" panose="02070309020205020404" pitchFamily="49" charset="0"/>
              </a:rPr>
              <a:t>是引用类型，则浅拷贝有问题，因为</a:t>
            </a:r>
            <a:r>
              <a:rPr lang="en-US" altLang="zh-CN" sz="1600" b="1" dirty="0">
                <a:solidFill>
                  <a:srgbClr val="FF0000"/>
                </a:solidFill>
                <a:latin typeface="Courier New" panose="02070309020205020404" pitchFamily="49" charset="0"/>
                <a:cs typeface="Courier New" panose="02070309020205020404" pitchFamily="49" charset="0"/>
              </a:rPr>
              <a:t>o1.c</a:t>
            </a:r>
            <a:r>
              <a:rPr lang="zh-CN" altLang="en-US" sz="1600" b="1" dirty="0">
                <a:solidFill>
                  <a:srgbClr val="FF0000"/>
                </a:solidFill>
                <a:latin typeface="Courier New" panose="02070309020205020404" pitchFamily="49" charset="0"/>
                <a:cs typeface="Courier New" panose="02070309020205020404" pitchFamily="49" charset="0"/>
              </a:rPr>
              <a:t>和</a:t>
            </a:r>
            <a:r>
              <a:rPr lang="en-US" altLang="zh-CN" sz="1600" b="1" dirty="0">
                <a:solidFill>
                  <a:srgbClr val="FF0000"/>
                </a:solidFill>
                <a:latin typeface="Courier New" panose="02070309020205020404" pitchFamily="49" charset="0"/>
                <a:cs typeface="Courier New" panose="02070309020205020404" pitchFamily="49" charset="0"/>
              </a:rPr>
              <a:t>o2.c</a:t>
            </a:r>
            <a:r>
              <a:rPr lang="zh-CN" altLang="en-US" sz="1600" b="1" dirty="0">
                <a:solidFill>
                  <a:srgbClr val="FF0000"/>
                </a:solidFill>
                <a:latin typeface="Courier New" panose="02070309020205020404" pitchFamily="49" charset="0"/>
                <a:cs typeface="Courier New" panose="02070309020205020404" pitchFamily="49" charset="0"/>
              </a:rPr>
              <a:t>现在引用的是同一个对象。通过对象</a:t>
            </a:r>
            <a:r>
              <a:rPr lang="en-US" altLang="zh-CN" sz="1600" b="1" dirty="0">
                <a:solidFill>
                  <a:srgbClr val="FF0000"/>
                </a:solidFill>
                <a:latin typeface="Courier New" panose="02070309020205020404" pitchFamily="49" charset="0"/>
                <a:cs typeface="Courier New" panose="02070309020205020404" pitchFamily="49" charset="0"/>
              </a:rPr>
              <a:t>o1</a:t>
            </a:r>
            <a:r>
              <a:rPr lang="zh-CN" altLang="en-US" sz="1600" b="1" dirty="0">
                <a:solidFill>
                  <a:srgbClr val="FF0000"/>
                </a:solidFill>
                <a:latin typeface="Courier New" panose="02070309020205020404" pitchFamily="49" charset="0"/>
                <a:cs typeface="Courier New" panose="02070309020205020404" pitchFamily="49" charset="0"/>
              </a:rPr>
              <a:t>修改</a:t>
            </a:r>
            <a:r>
              <a:rPr lang="en-US" altLang="zh-CN" sz="1600" b="1" dirty="0">
                <a:solidFill>
                  <a:srgbClr val="FF0000"/>
                </a:solidFill>
                <a:latin typeface="Courier New" panose="02070309020205020404" pitchFamily="49" charset="0"/>
                <a:cs typeface="Courier New" panose="02070309020205020404" pitchFamily="49" charset="0"/>
              </a:rPr>
              <a:t>c</a:t>
            </a:r>
            <a:r>
              <a:rPr lang="zh-CN" altLang="en-US" sz="1600" b="1" dirty="0">
                <a:solidFill>
                  <a:srgbClr val="FF0000"/>
                </a:solidFill>
                <a:latin typeface="Courier New" panose="02070309020205020404" pitchFamily="49" charset="0"/>
                <a:cs typeface="Courier New" panose="02070309020205020404" pitchFamily="49" charset="0"/>
              </a:rPr>
              <a:t>的内容，会影响到对象</a:t>
            </a:r>
            <a:r>
              <a:rPr lang="en-US" altLang="zh-CN" sz="1600" b="1" dirty="0">
                <a:solidFill>
                  <a:srgbClr val="FF0000"/>
                </a:solidFill>
                <a:latin typeface="Courier New" panose="02070309020205020404" pitchFamily="49" charset="0"/>
                <a:cs typeface="Courier New" panose="02070309020205020404" pitchFamily="49" charset="0"/>
              </a:rPr>
              <a:t>o2</a:t>
            </a:r>
            <a:endParaRPr lang="zh-CN" altLang="en-US" sz="1600" b="1" dirty="0">
              <a:solidFill>
                <a:srgbClr val="FF0000"/>
              </a:solidFill>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1D1F5C84-EEF1-413D-8DF9-81B187FA372E}"/>
              </a:ext>
            </a:extLst>
          </p:cNvPr>
          <p:cNvSpPr/>
          <p:nvPr/>
        </p:nvSpPr>
        <p:spPr>
          <a:xfrm>
            <a:off x="1073888" y="4926644"/>
            <a:ext cx="10271052" cy="1200329"/>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2400" b="1" dirty="0">
                <a:solidFill>
                  <a:srgbClr val="FF0000"/>
                </a:solidFill>
                <a:latin typeface="Courier New" panose="02070309020205020404" pitchFamily="49" charset="0"/>
                <a:cs typeface="Courier New" panose="02070309020205020404" pitchFamily="49" charset="0"/>
              </a:rPr>
              <a:t>因此：如果对象的数据成员有引用类型，则对象的拷贝不能简单地按成员赋值；而是要保证引用类型的数据成员引用的是不同对象，但内容一样。因此需要覆盖</a:t>
            </a:r>
            <a:r>
              <a:rPr lang="en-US" altLang="zh-CN" sz="2400" b="1" dirty="0">
                <a:solidFill>
                  <a:srgbClr val="FF0000"/>
                </a:solidFill>
                <a:latin typeface="Courier New" panose="02070309020205020404" pitchFamily="49" charset="0"/>
                <a:cs typeface="Courier New" panose="02070309020205020404" pitchFamily="49" charset="0"/>
              </a:rPr>
              <a:t>Object</a:t>
            </a:r>
            <a:r>
              <a:rPr lang="zh-CN" altLang="en-US" sz="2400" b="1" dirty="0">
                <a:solidFill>
                  <a:srgbClr val="FF0000"/>
                </a:solidFill>
                <a:latin typeface="Courier New" panose="02070309020205020404" pitchFamily="49" charset="0"/>
                <a:cs typeface="Courier New" panose="02070309020205020404" pitchFamily="49" charset="0"/>
              </a:rPr>
              <a:t>的</a:t>
            </a:r>
            <a:r>
              <a:rPr lang="en-US" altLang="zh-CN" sz="2400" b="1" dirty="0">
                <a:solidFill>
                  <a:srgbClr val="FF0000"/>
                </a:solidFill>
                <a:latin typeface="Courier New" panose="02070309020205020404" pitchFamily="49" charset="0"/>
                <a:cs typeface="Courier New" panose="02070309020205020404" pitchFamily="49" charset="0"/>
              </a:rPr>
              <a:t>clone</a:t>
            </a:r>
            <a:r>
              <a:rPr lang="zh-CN" altLang="en-US" sz="2400" b="1" dirty="0">
                <a:solidFill>
                  <a:srgbClr val="FF0000"/>
                </a:solidFill>
                <a:latin typeface="Courier New" panose="02070309020205020404" pitchFamily="49" charset="0"/>
                <a:cs typeface="Courier New" panose="02070309020205020404" pitchFamily="49" charset="0"/>
              </a:rPr>
              <a:t>方法，方法的实现必须是深拷贝</a:t>
            </a:r>
          </a:p>
        </p:txBody>
      </p:sp>
    </p:spTree>
    <p:extLst>
      <p:ext uri="{BB962C8B-B14F-4D97-AF65-F5344CB8AC3E}">
        <p14:creationId xmlns:p14="http://schemas.microsoft.com/office/powerpoint/2010/main" val="11334929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bwMode="auto">
          <a:xfrm>
            <a:off x="162701" y="1284772"/>
            <a:ext cx="1089516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sz="2200" kern="0" dirty="0">
                <a:latin typeface="Courier New" panose="02070309020205020404" pitchFamily="49" charset="0"/>
                <a:ea typeface="微软雅黑" panose="020B0503020204020204" pitchFamily="34" charset="-122"/>
                <a:cs typeface="Courier New" panose="02070309020205020404" pitchFamily="49" charset="0"/>
              </a:rPr>
              <a:t>对象的浅拷贝（按成员赋值）</a:t>
            </a:r>
            <a:endParaRPr lang="en-US" altLang="zh-CN" sz="2400" kern="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7" name="矩形 6">
            <a:extLst>
              <a:ext uri="{FF2B5EF4-FFF2-40B4-BE49-F238E27FC236}">
                <a16:creationId xmlns:a16="http://schemas.microsoft.com/office/drawing/2014/main" id="{1D8C8089-0F0A-4F22-AC33-F8D1C697C9DF}"/>
              </a:ext>
            </a:extLst>
          </p:cNvPr>
          <p:cNvSpPr/>
          <p:nvPr/>
        </p:nvSpPr>
        <p:spPr>
          <a:xfrm>
            <a:off x="1764695" y="2030979"/>
            <a:ext cx="8481547" cy="1323439"/>
          </a:xfrm>
          <a:prstGeom prst="rect">
            <a:avLst/>
          </a:prstGeom>
          <a:solidFill>
            <a:schemeClr val="accent5">
              <a:lumMod val="20000"/>
              <a:lumOff val="80000"/>
            </a:schemeClr>
          </a:solidFill>
          <a:ln w="19050">
            <a:solidFill>
              <a:schemeClr val="accent5">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public class A {</a:t>
            </a:r>
          </a:p>
          <a:p>
            <a:r>
              <a:rPr lang="en-US" altLang="zh-CN" sz="1600" dirty="0">
                <a:latin typeface="Courier New" panose="02070309020205020404" pitchFamily="49" charset="0"/>
                <a:cs typeface="Courier New" panose="02070309020205020404" pitchFamily="49" charset="0"/>
              </a:rPr>
              <a:t>    int i = 0</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String s = “Hello”</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3C547C7B-F446-4F74-B466-5E99A5922D4B}"/>
              </a:ext>
            </a:extLst>
          </p:cNvPr>
          <p:cNvSpPr/>
          <p:nvPr/>
        </p:nvSpPr>
        <p:spPr>
          <a:xfrm>
            <a:off x="935666" y="3752902"/>
            <a:ext cx="11132288" cy="2923877"/>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zh-CN" altLang="en-US" sz="2400" b="1" dirty="0">
                <a:solidFill>
                  <a:srgbClr val="FF0000"/>
                </a:solidFill>
                <a:latin typeface="Courier New" panose="02070309020205020404" pitchFamily="49" charset="0"/>
                <a:cs typeface="Courier New" panose="02070309020205020404" pitchFamily="49" charset="0"/>
              </a:rPr>
              <a:t>但是如果对象的数据成员为</a:t>
            </a:r>
            <a:r>
              <a:rPr lang="en-US" altLang="zh-CN" sz="2400" b="1" dirty="0">
                <a:solidFill>
                  <a:srgbClr val="FF0000"/>
                </a:solidFill>
                <a:latin typeface="Courier New" panose="02070309020205020404" pitchFamily="49" charset="0"/>
                <a:cs typeface="Courier New" panose="02070309020205020404" pitchFamily="49" charset="0"/>
              </a:rPr>
              <a:t>String</a:t>
            </a:r>
            <a:r>
              <a:rPr lang="zh-CN" altLang="en-US" sz="2400" b="1" dirty="0">
                <a:solidFill>
                  <a:srgbClr val="FF0000"/>
                </a:solidFill>
                <a:latin typeface="Courier New" panose="02070309020205020404" pitchFamily="49" charset="0"/>
                <a:cs typeface="Courier New" panose="02070309020205020404" pitchFamily="49" charset="0"/>
              </a:rPr>
              <a:t>及</a:t>
            </a:r>
            <a:r>
              <a:rPr lang="en-US" altLang="zh-CN" sz="2400" b="1" dirty="0">
                <a:solidFill>
                  <a:srgbClr val="FF0000"/>
                </a:solidFill>
                <a:latin typeface="Courier New" panose="02070309020205020404" pitchFamily="49" charset="0"/>
                <a:cs typeface="Courier New" panose="02070309020205020404" pitchFamily="49" charset="0"/>
              </a:rPr>
              <a:t>8</a:t>
            </a:r>
            <a:r>
              <a:rPr lang="zh-CN" altLang="en-US" sz="2400" b="1" dirty="0">
                <a:solidFill>
                  <a:srgbClr val="FF0000"/>
                </a:solidFill>
                <a:latin typeface="Courier New" panose="02070309020205020404" pitchFamily="49" charset="0"/>
                <a:cs typeface="Courier New" panose="02070309020205020404" pitchFamily="49" charset="0"/>
              </a:rPr>
              <a:t>种基本值类型对应的包装类类型，则这样的数据成员采用浅拷贝（按成员赋值就没有问题），例如：</a:t>
            </a:r>
            <a:endParaRPr lang="en-US" altLang="zh-CN" sz="2400" b="1" dirty="0">
              <a:solidFill>
                <a:srgbClr val="FF0000"/>
              </a:solidFill>
              <a:latin typeface="Courier New" panose="02070309020205020404" pitchFamily="49" charset="0"/>
              <a:cs typeface="Courier New" panose="02070309020205020404" pitchFamily="49" charset="0"/>
            </a:endParaRPr>
          </a:p>
          <a:p>
            <a:endParaRPr lang="en-US" altLang="zh-CN"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如果</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有对象</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，假设要把</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的内容拷贝给</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，若采用对象的浅拷贝</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按成员赋值），则相当于：</a:t>
            </a:r>
            <a:endParaRPr lang="en-US" altLang="zh-CN" sz="1600" dirty="0">
              <a:latin typeface="Courier New" panose="02070309020205020404" pitchFamily="49" charset="0"/>
              <a:cs typeface="Courier New" panose="02070309020205020404" pitchFamily="49" charset="0"/>
            </a:endParaRPr>
          </a:p>
          <a:p>
            <a:r>
              <a:rPr lang="en-US" altLang="zh-CN" sz="1600" b="1" dirty="0">
                <a:solidFill>
                  <a:srgbClr val="FF0000"/>
                </a:solidFill>
                <a:latin typeface="Courier New" panose="02070309020205020404" pitchFamily="49" charset="0"/>
                <a:cs typeface="Courier New" panose="02070309020205020404" pitchFamily="49" charset="0"/>
              </a:rPr>
              <a:t>o2.i = o1.i; o2.s = o1.s; </a:t>
            </a: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zh-CN" altLang="en-US" sz="1600" b="1" dirty="0">
                <a:solidFill>
                  <a:srgbClr val="FF0000"/>
                </a:solidFill>
                <a:latin typeface="Courier New" panose="02070309020205020404" pitchFamily="49" charset="0"/>
                <a:cs typeface="Courier New" panose="02070309020205020404" pitchFamily="49" charset="0"/>
              </a:rPr>
              <a:t>原因：这些类型的对象的内容是不可更改的。如果把</a:t>
            </a:r>
            <a:r>
              <a:rPr lang="en-US" altLang="zh-CN" sz="1600" b="1" dirty="0">
                <a:solidFill>
                  <a:srgbClr val="FF0000"/>
                </a:solidFill>
                <a:latin typeface="Courier New" panose="02070309020205020404" pitchFamily="49" charset="0"/>
                <a:cs typeface="Courier New" panose="02070309020205020404" pitchFamily="49" charset="0"/>
              </a:rPr>
              <a:t>o2.s</a:t>
            </a:r>
            <a:r>
              <a:rPr lang="zh-CN" altLang="en-US" sz="1600" b="1" dirty="0">
                <a:solidFill>
                  <a:srgbClr val="FF0000"/>
                </a:solidFill>
                <a:latin typeface="Courier New" panose="02070309020205020404" pitchFamily="49" charset="0"/>
                <a:cs typeface="Courier New" panose="02070309020205020404" pitchFamily="49" charset="0"/>
              </a:rPr>
              <a:t>重新赋值为</a:t>
            </a:r>
            <a:r>
              <a:rPr lang="en-US" altLang="zh-CN" sz="1600" b="1" dirty="0">
                <a:solidFill>
                  <a:srgbClr val="FF0000"/>
                </a:solidFill>
                <a:latin typeface="Courier New" panose="02070309020205020404" pitchFamily="49" charset="0"/>
                <a:cs typeface="Courier New" panose="02070309020205020404" pitchFamily="49" charset="0"/>
              </a:rPr>
              <a:t>o2.s=“World”</a:t>
            </a:r>
            <a:r>
              <a:rPr lang="zh-CN" altLang="en-US" sz="1600" b="1" dirty="0">
                <a:solidFill>
                  <a:srgbClr val="FF0000"/>
                </a:solidFill>
                <a:latin typeface="Courier New" panose="02070309020205020404" pitchFamily="49" charset="0"/>
                <a:cs typeface="Courier New" panose="02070309020205020404" pitchFamily="49" charset="0"/>
              </a:rPr>
              <a:t>，实际是对</a:t>
            </a:r>
            <a:r>
              <a:rPr lang="en-US" altLang="zh-CN" sz="1600" b="1" dirty="0">
                <a:solidFill>
                  <a:srgbClr val="FF0000"/>
                </a:solidFill>
                <a:latin typeface="Courier New" panose="02070309020205020404" pitchFamily="49" charset="0"/>
                <a:cs typeface="Courier New" panose="02070309020205020404" pitchFamily="49" charset="0"/>
              </a:rPr>
              <a:t>o1.s</a:t>
            </a:r>
            <a:r>
              <a:rPr lang="zh-CN" altLang="en-US" sz="1600" b="1" dirty="0">
                <a:solidFill>
                  <a:srgbClr val="FF0000"/>
                </a:solidFill>
                <a:latin typeface="Courier New" panose="02070309020205020404" pitchFamily="49" charset="0"/>
                <a:cs typeface="Courier New" panose="02070309020205020404" pitchFamily="49" charset="0"/>
              </a:rPr>
              <a:t>没有任何影响，因为</a:t>
            </a:r>
            <a:r>
              <a:rPr lang="en-US" altLang="zh-CN" sz="1600" b="1" dirty="0">
                <a:solidFill>
                  <a:srgbClr val="FF0000"/>
                </a:solidFill>
                <a:latin typeface="Courier New" panose="02070309020205020404" pitchFamily="49" charset="0"/>
                <a:cs typeface="Courier New" panose="02070309020205020404" pitchFamily="49" charset="0"/>
              </a:rPr>
              <a:t>o2.s</a:t>
            </a:r>
            <a:r>
              <a:rPr lang="zh-CN" altLang="en-US" sz="1600" b="1" dirty="0">
                <a:solidFill>
                  <a:srgbClr val="FF0000"/>
                </a:solidFill>
                <a:latin typeface="Courier New" panose="02070309020205020404" pitchFamily="49" charset="0"/>
                <a:cs typeface="Courier New" panose="02070309020205020404" pitchFamily="49" charset="0"/>
              </a:rPr>
              <a:t>引用了另外的对象，和</a:t>
            </a:r>
            <a:r>
              <a:rPr lang="en-US" altLang="zh-CN" sz="1600" b="1" dirty="0">
                <a:solidFill>
                  <a:srgbClr val="FF0000"/>
                </a:solidFill>
                <a:latin typeface="Courier New" panose="02070309020205020404" pitchFamily="49" charset="0"/>
                <a:cs typeface="Courier New" panose="02070309020205020404" pitchFamily="49" charset="0"/>
              </a:rPr>
              <a:t>o1.s</a:t>
            </a:r>
            <a:r>
              <a:rPr lang="zh-CN" altLang="en-US" sz="1600" b="1" dirty="0">
                <a:solidFill>
                  <a:srgbClr val="FF0000"/>
                </a:solidFill>
                <a:latin typeface="Courier New" panose="02070309020205020404" pitchFamily="49" charset="0"/>
                <a:cs typeface="Courier New" panose="02070309020205020404" pitchFamily="49" charset="0"/>
              </a:rPr>
              <a:t>引用的对象不一样了。</a:t>
            </a:r>
            <a:endParaRPr lang="en-US" altLang="zh-CN" sz="1600" b="1" dirty="0">
              <a:solidFill>
                <a:srgbClr val="FF0000"/>
              </a:solidFill>
              <a:latin typeface="Courier New" panose="02070309020205020404" pitchFamily="49" charset="0"/>
              <a:cs typeface="Courier New" panose="02070309020205020404" pitchFamily="49" charset="0"/>
            </a:endParaRPr>
          </a:p>
          <a:p>
            <a:endParaRPr lang="en-US" altLang="zh-CN" sz="1600" b="1" dirty="0">
              <a:solidFill>
                <a:srgbClr val="FF0000"/>
              </a:solidFill>
              <a:latin typeface="Courier New" panose="02070309020205020404" pitchFamily="49" charset="0"/>
              <a:cs typeface="Courier New" panose="02070309020205020404" pitchFamily="49" charset="0"/>
            </a:endParaRPr>
          </a:p>
          <a:p>
            <a:r>
              <a:rPr lang="zh-CN" altLang="en-US" sz="2400" b="1" dirty="0">
                <a:solidFill>
                  <a:srgbClr val="FF0000"/>
                </a:solidFill>
                <a:latin typeface="Courier New" panose="02070309020205020404" pitchFamily="49" charset="0"/>
                <a:cs typeface="Courier New" panose="02070309020205020404" pitchFamily="49" charset="0"/>
              </a:rPr>
              <a:t>因此，对</a:t>
            </a:r>
            <a:r>
              <a:rPr lang="en-US" altLang="zh-CN" sz="2400" b="1" dirty="0">
                <a:solidFill>
                  <a:srgbClr val="FF0000"/>
                </a:solidFill>
                <a:latin typeface="Courier New" panose="02070309020205020404" pitchFamily="49" charset="0"/>
                <a:cs typeface="Courier New" panose="02070309020205020404" pitchFamily="49" charset="0"/>
              </a:rPr>
              <a:t>String</a:t>
            </a:r>
            <a:r>
              <a:rPr lang="zh-CN" altLang="en-US" sz="2400" b="1" dirty="0">
                <a:solidFill>
                  <a:srgbClr val="FF0000"/>
                </a:solidFill>
                <a:latin typeface="Courier New" panose="02070309020205020404" pitchFamily="49" charset="0"/>
                <a:cs typeface="Courier New" panose="02070309020205020404" pitchFamily="49" charset="0"/>
              </a:rPr>
              <a:t>及</a:t>
            </a:r>
            <a:r>
              <a:rPr lang="en-US" altLang="zh-CN" sz="2400" b="1" dirty="0">
                <a:solidFill>
                  <a:srgbClr val="FF0000"/>
                </a:solidFill>
                <a:latin typeface="Courier New" panose="02070309020205020404" pitchFamily="49" charset="0"/>
                <a:cs typeface="Courier New" panose="02070309020205020404" pitchFamily="49" charset="0"/>
              </a:rPr>
              <a:t>8</a:t>
            </a:r>
            <a:r>
              <a:rPr lang="zh-CN" altLang="en-US" sz="2400" b="1" dirty="0">
                <a:solidFill>
                  <a:srgbClr val="FF0000"/>
                </a:solidFill>
                <a:latin typeface="Courier New" panose="02070309020205020404" pitchFamily="49" charset="0"/>
                <a:cs typeface="Courier New" panose="02070309020205020404" pitchFamily="49" charset="0"/>
              </a:rPr>
              <a:t>种基本值类型对应的包装类类型，你就把它当做值类型看。</a:t>
            </a:r>
            <a:endParaRPr lang="en-US" altLang="zh-CN" sz="24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218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endParaRPr lang="en-US" altLang="zh-CN" b="1" dirty="0">
              <a:latin typeface="华文细黑" panose="02010600040101010101" pitchFamily="2" charset="-122"/>
              <a:ea typeface="华文细黑" panose="02010600040101010101" pitchFamily="2" charset="-122"/>
            </a:endParaRPr>
          </a:p>
          <a:p>
            <a:endParaRPr lang="en-US" altLang="zh-CN" b="1" dirty="0">
              <a:latin typeface="华文细黑" panose="02010600040101010101" pitchFamily="2" charset="-122"/>
              <a:ea typeface="华文细黑" panose="02010600040101010101" pitchFamily="2" charset="-122"/>
            </a:endParaRPr>
          </a:p>
        </p:txBody>
      </p:sp>
      <p:sp>
        <p:nvSpPr>
          <p:cNvPr id="9" name="Rectangle 3"/>
          <p:cNvSpPr txBox="1">
            <a:spLocks noChangeArrowheads="1"/>
          </p:cNvSpPr>
          <p:nvPr/>
        </p:nvSpPr>
        <p:spPr bwMode="auto">
          <a:xfrm>
            <a:off x="237440" y="1275506"/>
            <a:ext cx="936376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Char char="o"/>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None/>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a:t>
            </a:r>
            <a:r>
              <a:rPr kumimoji="0" lang="en-US" altLang="zh-CN" sz="1800" b="0" i="1"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ClassName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extends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Superclass {  </a:t>
            </a:r>
          </a:p>
          <a:p>
            <a:pPr marL="469900" marR="0" lvl="0" indent="-469900" algn="l" defTabSz="914400" rtl="0" eaLnBrk="1" fontAlgn="base" latinLnBrk="0" hangingPunct="1">
              <a:lnSpc>
                <a:spcPct val="120000"/>
              </a:lnSpc>
              <a:spcBef>
                <a:spcPct val="20000"/>
              </a:spcBef>
              <a:spcAft>
                <a:spcPct val="0"/>
              </a:spcAft>
              <a:buClr>
                <a:srgbClr val="CC0000"/>
              </a:buClr>
              <a:buSzTx/>
              <a:buFont typeface="Wingdings" pitchFamily="2" charset="2"/>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class body</a:t>
            </a:r>
          </a:p>
          <a:p>
            <a:pPr lvl="0" eaLnBrk="1" hangingPunct="1">
              <a:lnSpc>
                <a:spcPct val="120000"/>
              </a:lnSpc>
              <a:buClr>
                <a:srgbClr val="CC0000"/>
              </a:buClr>
              <a:buNone/>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如果父类是</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，则</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部分可省略（前面的示例代码里，每个的父类都是</a:t>
            </a:r>
            <a:r>
              <a:rPr lang="en-US" altLang="zh-CN"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eaLnBrk="1" hangingPunct="1">
              <a:lnSpc>
                <a:spcPct val="120000"/>
              </a:lnSpc>
              <a:buClr>
                <a:srgbClr val="CC0000"/>
              </a:buClr>
              <a:defRPr/>
            </a:pP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class C1 extends C2</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，则称</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C1</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为子类</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(subclass)</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C2</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为父类</a:t>
            </a: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(superclass)</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子类继承了父类中可访问的数据和方法，子类也可添加新的数据和方法，</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子类不继承父类的构造函数。</a:t>
            </a:r>
          </a:p>
          <a:p>
            <a:pPr marL="908050" marR="0" lvl="1" indent="-436563" algn="l" defTabSz="914400" rtl="0" eaLnBrk="1" fontAlgn="base" latinLnBrk="0" hangingPunct="1">
              <a:lnSpc>
                <a:spcPct val="120000"/>
              </a:lnSpc>
              <a:spcBef>
                <a:spcPct val="20000"/>
              </a:spcBef>
              <a:spcAft>
                <a:spcPct val="0"/>
              </a:spcAft>
              <a:buClr>
                <a:srgbClr val="CC0000"/>
              </a:buClr>
              <a:buSzTx/>
              <a:buFont typeface="Wingdings" pitchFamily="2" charset="2"/>
              <a:buChar char="n"/>
              <a:tabLst/>
              <a:defRPr/>
            </a:pP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一个类只能有一个直接父类（</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不支持多重继承，因为</a:t>
            </a:r>
            <a:r>
              <a:rPr lang="en-US" altLang="zh-CN"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Java</a:t>
            </a:r>
            <a:r>
              <a:rPr lang="zh-CN" altLang="en-US" sz="18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的设计者认为没有必要</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0" eaLnBrk="1" hangingPunct="1">
              <a:lnSpc>
                <a:spcPct val="120000"/>
              </a:lnSpc>
              <a:buClr>
                <a:srgbClr val="CC0000"/>
              </a:buClr>
              <a:defRPr/>
            </a:pPr>
            <a:r>
              <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Java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的继承都是公有继承，因此被继承的就是父类，继承的类就是子类。因此父类的成员如果被继承到子类，访问权限不变</a:t>
            </a:r>
            <a:endPar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0" eaLnBrk="1" hangingPunct="1">
              <a:lnSpc>
                <a:spcPct val="120000"/>
              </a:lnSpc>
              <a:buClr>
                <a:srgbClr val="CC0000"/>
              </a:buClr>
              <a:defRPr/>
            </a:pP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因此子类和父类是</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ISA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关系：一个子类对象</a:t>
            </a:r>
            <a:r>
              <a:rPr lang="en-US" altLang="zh-CN" sz="22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ISA</a:t>
            </a:r>
            <a:r>
              <a:rPr lang="zh-CN" altLang="en-US"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父类对象</a:t>
            </a:r>
            <a:endParaRPr lang="en-US" altLang="zh-CN" sz="22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lvl="0" eaLnBrk="1" hangingPunct="1">
              <a:buClr>
                <a:srgbClr val="CC0000"/>
              </a:buClr>
              <a:defRPr/>
            </a:pPr>
            <a:endParaRPr kumimoji="0" lang="en-US" altLang="zh-CN" sz="2500" b="0" i="0" u="none" strike="noStrike" kern="0" cap="none" spc="0" normalizeH="0" baseline="0" noProof="0" dirty="0">
              <a:ln>
                <a:noFill/>
              </a:ln>
              <a:solidFill>
                <a:srgbClr val="000000"/>
              </a:solidFill>
              <a:effectLst/>
              <a:uLnTx/>
              <a:uFillTx/>
              <a:latin typeface="宋体" charset="-122"/>
              <a:ea typeface="宋体" charset="-122"/>
              <a:cs typeface="+mn-cs"/>
            </a:endParaRPr>
          </a:p>
        </p:txBody>
      </p:sp>
      <p:grpSp>
        <p:nvGrpSpPr>
          <p:cNvPr id="10" name="组合 9"/>
          <p:cNvGrpSpPr>
            <a:grpSpLocks/>
          </p:cNvGrpSpPr>
          <p:nvPr/>
        </p:nvGrpSpPr>
        <p:grpSpPr bwMode="auto">
          <a:xfrm>
            <a:off x="9875111" y="2194719"/>
            <a:ext cx="1844675" cy="2971800"/>
            <a:chOff x="6507212" y="3158970"/>
            <a:chExt cx="1844678" cy="2971328"/>
          </a:xfrm>
        </p:grpSpPr>
        <p:sp>
          <p:nvSpPr>
            <p:cNvPr id="11" name="Text Box 18"/>
            <p:cNvSpPr txBox="1">
              <a:spLocks noChangeArrowheads="1"/>
            </p:cNvSpPr>
            <p:nvPr/>
          </p:nvSpPr>
          <p:spPr bwMode="auto">
            <a:xfrm>
              <a:off x="7624304" y="4320427"/>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继承</a:t>
              </a:r>
            </a:p>
          </p:txBody>
        </p:sp>
        <p:sp>
          <p:nvSpPr>
            <p:cNvPr id="12" name="Rectangle 12"/>
            <p:cNvSpPr>
              <a:spLocks noChangeArrowheads="1"/>
            </p:cNvSpPr>
            <p:nvPr/>
          </p:nvSpPr>
          <p:spPr bwMode="auto">
            <a:xfrm>
              <a:off x="6507215" y="4758733"/>
              <a:ext cx="1844675" cy="344487"/>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Manager</a:t>
              </a:r>
            </a:p>
          </p:txBody>
        </p:sp>
        <p:sp>
          <p:nvSpPr>
            <p:cNvPr id="13" name="Rectangle 9"/>
            <p:cNvSpPr>
              <a:spLocks noChangeArrowheads="1"/>
            </p:cNvSpPr>
            <p:nvPr/>
          </p:nvSpPr>
          <p:spPr bwMode="auto">
            <a:xfrm>
              <a:off x="6507212" y="3158970"/>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Employee</a:t>
              </a:r>
            </a:p>
          </p:txBody>
        </p:sp>
        <p:sp>
          <p:nvSpPr>
            <p:cNvPr id="14" name="Rectangle 4"/>
            <p:cNvSpPr>
              <a:spLocks noChangeArrowheads="1"/>
            </p:cNvSpPr>
            <p:nvPr/>
          </p:nvSpPr>
          <p:spPr bwMode="auto">
            <a:xfrm>
              <a:off x="6507212" y="3482201"/>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的数据</a:t>
              </a:r>
            </a:p>
          </p:txBody>
        </p:sp>
        <p:sp>
          <p:nvSpPr>
            <p:cNvPr id="15" name="Rectangle 6"/>
            <p:cNvSpPr>
              <a:spLocks noChangeArrowheads="1"/>
            </p:cNvSpPr>
            <p:nvPr/>
          </p:nvSpPr>
          <p:spPr bwMode="auto">
            <a:xfrm>
              <a:off x="6507212" y="3805432"/>
              <a:ext cx="1844675" cy="323231"/>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的方法</a:t>
              </a:r>
            </a:p>
          </p:txBody>
        </p:sp>
        <p:sp>
          <p:nvSpPr>
            <p:cNvPr id="16" name="Rectangle 10"/>
            <p:cNvSpPr>
              <a:spLocks noChangeArrowheads="1"/>
            </p:cNvSpPr>
            <p:nvPr/>
          </p:nvSpPr>
          <p:spPr bwMode="auto">
            <a:xfrm>
              <a:off x="6507215" y="5084983"/>
              <a:ext cx="1844675" cy="531947"/>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的数据</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CC0000"/>
                  </a:solidFill>
                  <a:effectLst/>
                  <a:uLnTx/>
                  <a:uFillTx/>
                  <a:latin typeface="宋体" charset="-122"/>
                  <a:ea typeface="宋体" charset="-122"/>
                </a:rPr>
                <a:t>Manager</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的数据</a:t>
              </a:r>
            </a:p>
          </p:txBody>
        </p:sp>
        <p:sp>
          <p:nvSpPr>
            <p:cNvPr id="17" name="Rectangle 11"/>
            <p:cNvSpPr>
              <a:spLocks noChangeArrowheads="1"/>
            </p:cNvSpPr>
            <p:nvPr/>
          </p:nvSpPr>
          <p:spPr bwMode="auto">
            <a:xfrm>
              <a:off x="6507215" y="5612959"/>
              <a:ext cx="1844675" cy="517339"/>
            </a:xfrm>
            <a:prstGeom prst="rect">
              <a:avLst/>
            </a:prstGeom>
            <a:solidFill>
              <a:srgbClr val="FFFFFF"/>
            </a:solidFill>
            <a:ln w="9525" algn="ctr">
              <a:solidFill>
                <a:srgbClr val="000000"/>
              </a:solidFill>
              <a:miter lim="800000"/>
              <a:headEnd/>
              <a:tailEnd/>
            </a:ln>
            <a:effectLst>
              <a:outerShdw dist="35921" dir="2700000" algn="ctr" rotWithShape="0">
                <a:srgbClr val="DDDDDD"/>
              </a:outerShdw>
            </a:effec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Employee</a:t>
              </a:r>
              <a:r>
                <a:rPr kumimoji="0" lang="zh-CN" altLang="en-US" sz="1600" b="0" i="0" u="none" strike="noStrike" kern="0" cap="none" spc="0" normalizeH="0" baseline="0" noProof="0">
                  <a:ln>
                    <a:noFill/>
                  </a:ln>
                  <a:solidFill>
                    <a:srgbClr val="000000"/>
                  </a:solidFill>
                  <a:effectLst/>
                  <a:uLnTx/>
                  <a:uFillTx/>
                  <a:latin typeface="宋体" charset="-122"/>
                  <a:ea typeface="宋体" charset="-122"/>
                </a:rPr>
                <a:t>的方法</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CC0000"/>
                  </a:solidFill>
                  <a:effectLst/>
                  <a:uLnTx/>
                  <a:uFillTx/>
                  <a:latin typeface="宋体" charset="-122"/>
                  <a:ea typeface="宋体" charset="-122"/>
                </a:rPr>
                <a:t>Manager</a:t>
              </a:r>
              <a:r>
                <a:rPr kumimoji="0" lang="zh-CN" altLang="en-US" sz="1600" b="0" i="0" u="none" strike="noStrike" kern="0" cap="none" spc="0" normalizeH="0" baseline="0" noProof="0">
                  <a:ln>
                    <a:noFill/>
                  </a:ln>
                  <a:solidFill>
                    <a:srgbClr val="CC0000"/>
                  </a:solidFill>
                  <a:effectLst/>
                  <a:uLnTx/>
                  <a:uFillTx/>
                  <a:latin typeface="宋体" charset="-122"/>
                  <a:ea typeface="宋体" charset="-122"/>
                </a:rPr>
                <a:t>的方法</a:t>
              </a:r>
            </a:p>
          </p:txBody>
        </p:sp>
        <p:sp>
          <p:nvSpPr>
            <p:cNvPr id="18" name="AutoShape 13"/>
            <p:cNvSpPr>
              <a:spLocks noChangeArrowheads="1"/>
            </p:cNvSpPr>
            <p:nvPr/>
          </p:nvSpPr>
          <p:spPr bwMode="auto">
            <a:xfrm>
              <a:off x="7250163" y="4143105"/>
              <a:ext cx="358775" cy="25558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sp>
          <p:nvSpPr>
            <p:cNvPr id="19" name="Line 14"/>
            <p:cNvSpPr>
              <a:spLocks noChangeShapeType="1"/>
            </p:cNvSpPr>
            <p:nvPr/>
          </p:nvSpPr>
          <p:spPr bwMode="auto">
            <a:xfrm>
              <a:off x="7429552" y="4398693"/>
              <a:ext cx="0" cy="3600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grpSp>
    </p:spTree>
    <p:custDataLst>
      <p:tags r:id="rId1"/>
    </p:custDataLst>
    <p:extLst>
      <p:ext uri="{BB962C8B-B14F-4D97-AF65-F5344CB8AC3E}">
        <p14:creationId xmlns:p14="http://schemas.microsoft.com/office/powerpoint/2010/main" val="241578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1383947" cy="3785652"/>
          </a:xfrm>
          <a:prstGeom prst="rect">
            <a:avLst/>
          </a:prstGeom>
          <a:solidFill>
            <a:schemeClr val="accent4">
              <a:lumMod val="40000"/>
              <a:lumOff val="60000"/>
            </a:schemeClr>
          </a:solidFill>
          <a:ln w="19050">
            <a:solidFill>
              <a:schemeClr val="accent4">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首先必须实现</a:t>
            </a:r>
            <a:r>
              <a:rPr lang="en-US" altLang="zh-CN" sz="1600" dirty="0">
                <a:latin typeface="Courier New" panose="02070309020205020404" pitchFamily="49" charset="0"/>
                <a:cs typeface="Courier New" panose="02070309020205020404" pitchFamily="49" charset="0"/>
              </a:rPr>
              <a:t>Cloneable</a:t>
            </a:r>
            <a:r>
              <a:rPr lang="zh-CN" altLang="en-US" sz="1600" dirty="0">
                <a:latin typeface="Courier New" panose="02070309020205020404" pitchFamily="49" charset="0"/>
                <a:cs typeface="Courier New" panose="02070309020205020404" pitchFamily="49" charset="0"/>
              </a:rPr>
              <a:t>接口</a:t>
            </a:r>
          </a:p>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public static final int SIZE = 10;</a:t>
            </a:r>
          </a:p>
          <a:p>
            <a:r>
              <a:rPr lang="en-US" altLang="zh-CN" sz="1600" dirty="0">
                <a:latin typeface="Courier New" panose="02070309020205020404" pitchFamily="49" charset="0"/>
                <a:cs typeface="Courier New" panose="02070309020205020404" pitchFamily="49" charset="0"/>
              </a:rPr>
              <a:t>    private int[] values = new int[SIZE]; //A</a:t>
            </a:r>
            <a:r>
              <a:rPr lang="zh-CN" altLang="en-US" sz="1600" dirty="0">
                <a:latin typeface="Courier New" panose="02070309020205020404" pitchFamily="49" charset="0"/>
                <a:cs typeface="Courier New" panose="02070309020205020404" pitchFamily="49" charset="0"/>
              </a:rPr>
              <a:t>的</a:t>
            </a:r>
            <a:r>
              <a:rPr lang="en-US" altLang="zh-CN" sz="1600" dirty="0">
                <a:latin typeface="Courier New" panose="02070309020205020404" pitchFamily="49" charset="0"/>
                <a:cs typeface="Courier New" panose="02070309020205020404" pitchFamily="49" charset="0"/>
              </a:rPr>
              <a:t>values</a:t>
            </a:r>
            <a:r>
              <a:rPr lang="zh-CN" altLang="en-US" sz="1600" dirty="0">
                <a:latin typeface="Courier New" panose="02070309020205020404" pitchFamily="49" charset="0"/>
                <a:cs typeface="Courier New" panose="02070309020205020404" pitchFamily="49" charset="0"/>
              </a:rPr>
              <a:t>成员是数组</a:t>
            </a:r>
            <a:endParaRPr lang="en-US" altLang="zh-CN" sz="1600" dirty="0">
              <a:latin typeface="Courier New" panose="02070309020205020404" pitchFamily="49" charset="0"/>
              <a:cs typeface="Courier New" panose="02070309020205020404" pitchFamily="49" charset="0"/>
            </a:endParaRP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public int[] </a:t>
            </a:r>
            <a:r>
              <a:rPr lang="en-US" altLang="zh-CN" sz="1600" dirty="0" err="1">
                <a:latin typeface="Courier New" panose="02070309020205020404" pitchFamily="49" charset="0"/>
                <a:cs typeface="Courier New" panose="02070309020205020404" pitchFamily="49" charset="0"/>
              </a:rPr>
              <a:t>getValues</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return values;</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方法，提升为</a:t>
            </a:r>
            <a:r>
              <a:rPr lang="en-US" altLang="zh-CN" sz="1600" dirty="0">
                <a:latin typeface="Courier New" panose="02070309020205020404" pitchFamily="49" charset="0"/>
                <a:cs typeface="Courier New" panose="02070309020205020404" pitchFamily="49" charset="0"/>
              </a:rPr>
              <a:t>public</a:t>
            </a:r>
            <a:r>
              <a:rPr lang="zh-CN" altLang="en-US" sz="1600" dirty="0">
                <a:latin typeface="Courier New" panose="02070309020205020404" pitchFamily="49" charset="0"/>
                <a:cs typeface="Courier New" panose="02070309020205020404" pitchFamily="49" charset="0"/>
              </a:rPr>
              <a:t>，只是调用</a:t>
            </a:r>
            <a:r>
              <a:rPr lang="en-US" altLang="zh-CN" sz="1600" dirty="0">
                <a:latin typeface="Courier New" panose="02070309020205020404" pitchFamily="49" charset="0"/>
                <a:cs typeface="Courier New" panose="02070309020205020404" pitchFamily="49" charset="0"/>
              </a:rPr>
              <a:t>Object</a:t>
            </a:r>
            <a:r>
              <a:rPr lang="zh-CN" altLang="en-US" sz="1600" dirty="0">
                <a:latin typeface="Courier New" panose="02070309020205020404" pitchFamily="49" charset="0"/>
                <a:cs typeface="Courier New" panose="02070309020205020404" pitchFamily="49" charset="0"/>
              </a:rPr>
              <a:t>的的</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不修改行为</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@Override</a:t>
            </a:r>
          </a:p>
          <a:p>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Object</a:t>
            </a:r>
            <a:r>
              <a:rPr lang="en-US" altLang="zh-CN" sz="1600" dirty="0">
                <a:latin typeface="Courier New" panose="02070309020205020404" pitchFamily="49" charset="0"/>
                <a:cs typeface="Courier New" panose="02070309020205020404" pitchFamily="49" charset="0"/>
              </a:rPr>
              <a:t> clone() </a:t>
            </a:r>
            <a:r>
              <a:rPr lang="en-US" altLang="zh-CN" sz="1600" dirty="0">
                <a:solidFill>
                  <a:srgbClr val="FF0000"/>
                </a:solidFill>
                <a:latin typeface="Courier New" panose="02070309020205020404" pitchFamily="49" charset="0"/>
                <a:cs typeface="Courier New" panose="02070309020205020404" pitchFamily="49" charset="0"/>
              </a:rPr>
              <a:t>throws </a:t>
            </a:r>
            <a:r>
              <a:rPr lang="en-US" altLang="zh-CN" sz="1600" dirty="0" err="1">
                <a:solidFill>
                  <a:srgbClr val="FF0000"/>
                </a:solidFill>
                <a:latin typeface="Courier New" panose="02070309020205020404" pitchFamily="49" charset="0"/>
                <a:cs typeface="Courier New" panose="02070309020205020404" pitchFamily="49" charset="0"/>
              </a:rPr>
              <a:t>CloneNotSupportedException</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return </a:t>
            </a:r>
            <a:r>
              <a:rPr lang="en-US" altLang="zh-CN" sz="1600" dirty="0" err="1">
                <a:solidFill>
                  <a:srgbClr val="FF0000"/>
                </a:solidFill>
                <a:latin typeface="Courier New" panose="02070309020205020404" pitchFamily="49" charset="0"/>
                <a:cs typeface="Courier New" panose="02070309020205020404" pitchFamily="49" charset="0"/>
              </a:rPr>
              <a:t>super.clone</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调用</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注意</a:t>
            </a:r>
            <a:r>
              <a:rPr lang="en-US" altLang="zh-CN" sz="1600" dirty="0">
                <a:solidFill>
                  <a:srgbClr val="FF0000"/>
                </a:solidFill>
                <a:latin typeface="Courier New" panose="02070309020205020404" pitchFamily="49" charset="0"/>
                <a:cs typeface="Courier New" panose="02070309020205020404" pitchFamily="49" charset="0"/>
              </a:rPr>
              <a:t>super.clone</a:t>
            </a:r>
            <a:r>
              <a:rPr lang="zh-CN" altLang="en-US" sz="1600" dirty="0">
                <a:solidFill>
                  <a:srgbClr val="FF0000"/>
                </a:solidFill>
                <a:latin typeface="Courier New" panose="02070309020205020404" pitchFamily="49" charset="0"/>
                <a:cs typeface="Courier New" panose="02070309020205020404" pitchFamily="49" charset="0"/>
              </a:rPr>
              <a:t>返回</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在运行时就是</a:t>
            </a:r>
            <a:r>
              <a:rPr lang="en-US" altLang="zh-CN" sz="1600" dirty="0">
                <a:solidFill>
                  <a:srgbClr val="FF0000"/>
                </a:solidFill>
                <a:latin typeface="Courier New" panose="02070309020205020404" pitchFamily="49" charset="0"/>
                <a:cs typeface="Courier New" panose="02070309020205020404" pitchFamily="49" charset="0"/>
              </a:rPr>
              <a:t>A</a:t>
            </a:r>
            <a:r>
              <a:rPr lang="zh-CN" altLang="en-US" sz="1600" dirty="0">
                <a:solidFill>
                  <a:srgbClr val="FF0000"/>
                </a:solidFill>
                <a:latin typeface="Courier New" panose="02070309020205020404" pitchFamily="49" charset="0"/>
                <a:cs typeface="Courier New" panose="02070309020205020404" pitchFamily="49" charset="0"/>
              </a:rPr>
              <a:t>类型</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3" name="矩形 2">
            <a:extLst>
              <a:ext uri="{FF2B5EF4-FFF2-40B4-BE49-F238E27FC236}">
                <a16:creationId xmlns:a16="http://schemas.microsoft.com/office/drawing/2014/main" id="{BCAA82A5-5C3B-42B8-9416-9B1394AA5AF4}"/>
              </a:ext>
            </a:extLst>
          </p:cNvPr>
          <p:cNvSpPr/>
          <p:nvPr/>
        </p:nvSpPr>
        <p:spPr>
          <a:xfrm>
            <a:off x="1974112" y="4489225"/>
            <a:ext cx="10217888" cy="2308324"/>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A o2 = (A)(o1.clone()); //clone</a:t>
            </a:r>
            <a:r>
              <a:rPr lang="zh-CN" altLang="en-US" sz="1600" dirty="0">
                <a:latin typeface="Courier New" panose="02070309020205020404" pitchFamily="49" charset="0"/>
                <a:cs typeface="Courier New" panose="02070309020205020404" pitchFamily="49" charset="0"/>
              </a:rPr>
              <a:t>返回</a:t>
            </a:r>
            <a:r>
              <a:rPr lang="en-US" altLang="zh-CN" sz="1600" dirty="0">
                <a:latin typeface="Courier New" panose="02070309020205020404" pitchFamily="49" charset="0"/>
                <a:cs typeface="Courier New" panose="02070309020205020404" pitchFamily="49" charset="0"/>
              </a:rPr>
              <a:t>Object</a:t>
            </a:r>
            <a:r>
              <a:rPr lang="zh-CN" altLang="en-US" sz="1600" dirty="0">
                <a:latin typeface="Courier New" panose="02070309020205020404" pitchFamily="49" charset="0"/>
                <a:cs typeface="Courier New" panose="02070309020205020404" pitchFamily="49" charset="0"/>
              </a:rPr>
              <a:t>，因此要强制类型转换</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System.out.println(o1 == o2); //false</a:t>
            </a:r>
            <a:r>
              <a:rPr lang="zh-CN" altLang="en-US" sz="1600" dirty="0">
                <a:latin typeface="Courier New" panose="02070309020205020404" pitchFamily="49" charset="0"/>
                <a:cs typeface="Courier New" panose="02070309020205020404" pitchFamily="49" charset="0"/>
              </a:rPr>
              <a:t>，说明</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返回的是新的引用</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System.out.println(o1.getValues() == o2.getValues()); //true </a:t>
            </a:r>
            <a:r>
              <a:rPr lang="zh-CN" altLang="en-US" sz="1600" dirty="0">
                <a:latin typeface="Courier New" panose="02070309020205020404" pitchFamily="49" charset="0"/>
                <a:cs typeface="Courier New" panose="02070309020205020404" pitchFamily="49" charset="0"/>
              </a:rPr>
              <a:t>但为浅拷贝克隆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因为</a:t>
            </a:r>
            <a:r>
              <a:rPr lang="en-US" altLang="zh-CN" sz="1600" dirty="0">
                <a:latin typeface="Courier New" panose="02070309020205020404" pitchFamily="49" charset="0"/>
                <a:cs typeface="Courier New" panose="02070309020205020404" pitchFamily="49" charset="0"/>
              </a:rPr>
              <a:t>o1</a:t>
            </a:r>
            <a:r>
              <a:rPr lang="zh-CN" altLang="en-US" sz="1600" dirty="0">
                <a:latin typeface="Courier New" panose="02070309020205020404" pitchFamily="49" charset="0"/>
                <a:cs typeface="Courier New" panose="02070309020205020404" pitchFamily="49" charset="0"/>
              </a:rPr>
              <a:t>和</a:t>
            </a:r>
            <a:r>
              <a:rPr lang="en-US" altLang="zh-CN" sz="1600" dirty="0">
                <a:latin typeface="Courier New" panose="02070309020205020404" pitchFamily="49" charset="0"/>
                <a:cs typeface="Courier New" panose="02070309020205020404" pitchFamily="49" charset="0"/>
              </a:rPr>
              <a:t>o2</a:t>
            </a:r>
            <a:r>
              <a:rPr lang="zh-CN" altLang="en-US" sz="1600" dirty="0">
                <a:latin typeface="Courier New" panose="02070309020205020404" pitchFamily="49" charset="0"/>
                <a:cs typeface="Courier New" panose="02070309020205020404" pitchFamily="49" charset="0"/>
              </a:rPr>
              <a:t>内部</a:t>
            </a:r>
            <a:r>
              <a:rPr lang="en-US" altLang="zh-CN" sz="1600" dirty="0">
                <a:latin typeface="Courier New" panose="02070309020205020404" pitchFamily="49" charset="0"/>
                <a:cs typeface="Courier New" panose="02070309020205020404" pitchFamily="49" charset="0"/>
              </a:rPr>
              <a:t>values</a:t>
            </a:r>
            <a:r>
              <a:rPr lang="zh-CN" altLang="en-US" sz="1600" dirty="0">
                <a:latin typeface="Courier New" panose="02070309020205020404" pitchFamily="49" charset="0"/>
                <a:cs typeface="Courier New" panose="02070309020205020404" pitchFamily="49" charset="0"/>
              </a:rPr>
              <a:t>引用指向了内存里同一个数组</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说明</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的</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方法里，所调用的</a:t>
            </a:r>
            <a:r>
              <a:rPr lang="en-US" altLang="zh-CN" sz="1600" dirty="0" err="1">
                <a:latin typeface="Courier New" panose="02070309020205020404" pitchFamily="49" charset="0"/>
                <a:cs typeface="Courier New" panose="02070309020205020404" pitchFamily="49" charset="0"/>
              </a:rPr>
              <a:t>super.clone</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是浅拷贝</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对话气泡: 圆角矩形 6">
            <a:extLst>
              <a:ext uri="{FF2B5EF4-FFF2-40B4-BE49-F238E27FC236}">
                <a16:creationId xmlns:a16="http://schemas.microsoft.com/office/drawing/2014/main" id="{50CC7339-0000-4CAF-BB83-A2E8864906D0}"/>
              </a:ext>
            </a:extLst>
          </p:cNvPr>
          <p:cNvSpPr/>
          <p:nvPr/>
        </p:nvSpPr>
        <p:spPr>
          <a:xfrm>
            <a:off x="7170991" y="2757457"/>
            <a:ext cx="4220045" cy="830997"/>
          </a:xfrm>
          <a:prstGeom prst="wedgeRoundRectCallout">
            <a:avLst>
              <a:gd name="adj1" fmla="val -51944"/>
              <a:gd name="adj2" fmla="val 88125"/>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30040BD-F3F4-4E1F-9812-9932B2CE6DD0}"/>
              </a:ext>
            </a:extLst>
          </p:cNvPr>
          <p:cNvSpPr txBox="1"/>
          <p:nvPr/>
        </p:nvSpPr>
        <p:spPr>
          <a:xfrm>
            <a:off x="7218817" y="2824832"/>
            <a:ext cx="4220045" cy="830997"/>
          </a:xfrm>
          <a:prstGeom prst="rect">
            <a:avLst/>
          </a:prstGeom>
          <a:noFill/>
        </p:spPr>
        <p:txBody>
          <a:bodyPr wrap="square" rtlCol="0">
            <a:spAutoFit/>
          </a:bodyPr>
          <a:lstStyle/>
          <a:p>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Clone</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方法不带参数，返回</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，同时可能会抛出</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CloneNotSupportedException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异常</a:t>
            </a:r>
          </a:p>
        </p:txBody>
      </p:sp>
    </p:spTree>
    <p:extLst>
      <p:ext uri="{BB962C8B-B14F-4D97-AF65-F5344CB8AC3E}">
        <p14:creationId xmlns:p14="http://schemas.microsoft.com/office/powerpoint/2010/main" val="2137654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2039622" cy="5689549"/>
          </a:xfrm>
          <a:prstGeom prst="rect">
            <a:avLst/>
          </a:prstGeom>
          <a:solidFill>
            <a:schemeClr val="accent4">
              <a:lumMod val="40000"/>
              <a:lumOff val="60000"/>
            </a:schemeClr>
          </a:solidFill>
          <a:ln w="19050">
            <a:solidFill>
              <a:schemeClr val="accent4">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public static final int SIZE = 10;</a:t>
            </a:r>
          </a:p>
          <a:p>
            <a:r>
              <a:rPr lang="en-US" altLang="zh-CN" sz="1600" dirty="0">
                <a:latin typeface="Courier New" panose="02070309020205020404" pitchFamily="49" charset="0"/>
                <a:cs typeface="Courier New" panose="02070309020205020404" pitchFamily="49" charset="0"/>
              </a:rPr>
              <a:t>    private int[] values = new int[SIZE];</a:t>
            </a:r>
          </a:p>
          <a:p>
            <a:r>
              <a:rPr lang="en-US" altLang="zh-CN" sz="1600" dirty="0">
                <a:latin typeface="Courier New" panose="02070309020205020404" pitchFamily="49" charset="0"/>
                <a:cs typeface="Courier New" panose="02070309020205020404" pitchFamily="49" charset="0"/>
              </a:rPr>
              <a:t>    public int[] </a:t>
            </a:r>
            <a:r>
              <a:rPr lang="en-US" altLang="zh-CN" sz="1600" dirty="0" err="1">
                <a:latin typeface="Courier New" panose="02070309020205020404" pitchFamily="49" charset="0"/>
                <a:cs typeface="Courier New" panose="02070309020205020404" pitchFamily="49" charset="0"/>
              </a:rPr>
              <a:t>getValues</a:t>
            </a:r>
            <a:r>
              <a:rPr lang="en-US" altLang="zh-CN" sz="1600" dirty="0">
                <a:latin typeface="Courier New" panose="02070309020205020404" pitchFamily="49" charset="0"/>
                <a:cs typeface="Courier New" panose="02070309020205020404" pitchFamily="49" charset="0"/>
              </a:rPr>
              <a:t>(){ return values; }</a:t>
            </a: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void </a:t>
            </a:r>
            <a:r>
              <a:rPr lang="en-US" altLang="zh-CN" sz="1600" dirty="0" err="1">
                <a:solidFill>
                  <a:srgbClr val="FF0000"/>
                </a:solidFill>
                <a:latin typeface="Courier New" panose="02070309020205020404" pitchFamily="49" charset="0"/>
                <a:cs typeface="Courier New" panose="02070309020205020404" pitchFamily="49" charset="0"/>
              </a:rPr>
              <a:t>setValues</a:t>
            </a:r>
            <a:r>
              <a:rPr lang="en-US" altLang="zh-CN" sz="1600" dirty="0">
                <a:solidFill>
                  <a:srgbClr val="FF0000"/>
                </a:solidFill>
                <a:latin typeface="Courier New" panose="02070309020205020404" pitchFamily="49" charset="0"/>
                <a:cs typeface="Courier New" panose="02070309020205020404" pitchFamily="49" charset="0"/>
              </a:rPr>
              <a:t>(int[] </a:t>
            </a:r>
            <a:r>
              <a:rPr lang="en-US" altLang="zh-CN" sz="1600" dirty="0" err="1">
                <a:solidFill>
                  <a:srgbClr val="FF0000"/>
                </a:solidFill>
                <a:latin typeface="Courier New" panose="02070309020205020404" pitchFamily="49" charset="0"/>
                <a:cs typeface="Courier New" panose="02070309020205020404" pitchFamily="49" charset="0"/>
              </a:rPr>
              <a:t>newValues</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this.values</a:t>
            </a:r>
            <a:r>
              <a:rPr lang="en-US" altLang="zh-CN" sz="1600" dirty="0">
                <a:latin typeface="Courier New" panose="02070309020205020404" pitchFamily="49" charset="0"/>
                <a:cs typeface="Courier New" panose="02070309020205020404" pitchFamily="49" charset="0"/>
              </a:rPr>
              <a:t> = </a:t>
            </a:r>
            <a:r>
              <a:rPr lang="en-US" altLang="zh-CN" sz="1600" dirty="0" err="1">
                <a:latin typeface="Courier New" panose="02070309020205020404" pitchFamily="49" charset="0"/>
                <a:cs typeface="Courier New" panose="02070309020205020404" pitchFamily="49" charset="0"/>
              </a:rPr>
              <a:t>newValues</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equals</a:t>
            </a:r>
            <a:r>
              <a:rPr lang="zh-CN" altLang="en-US" sz="1600" dirty="0">
                <a:latin typeface="Courier New" panose="02070309020205020404" pitchFamily="49" charset="0"/>
                <a:cs typeface="Courier New" panose="02070309020205020404" pitchFamily="49" charset="0"/>
              </a:rPr>
              <a:t>方法，比较二个</a:t>
            </a:r>
            <a:r>
              <a:rPr lang="en-US" altLang="zh-CN" sz="1600" dirty="0">
                <a:latin typeface="Courier New" panose="02070309020205020404" pitchFamily="49" charset="0"/>
                <a:cs typeface="Courier New" panose="02070309020205020404" pitchFamily="49" charset="0"/>
              </a:rPr>
              <a:t>A</a:t>
            </a:r>
            <a:r>
              <a:rPr lang="zh-CN" altLang="en-US" sz="1600" dirty="0">
                <a:latin typeface="Courier New" panose="02070309020205020404" pitchFamily="49" charset="0"/>
                <a:cs typeface="Courier New" panose="02070309020205020404" pitchFamily="49" charset="0"/>
              </a:rPr>
              <a:t>类型对象内容是否一样</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a:t>
            </a:r>
            <a:r>
              <a:rPr lang="en-US" altLang="zh-CN" sz="1600" dirty="0" err="1">
                <a:solidFill>
                  <a:srgbClr val="FF0000"/>
                </a:solidFill>
                <a:latin typeface="Courier New" panose="02070309020205020404" pitchFamily="49" charset="0"/>
                <a:cs typeface="Courier New" panose="02070309020205020404" pitchFamily="49" charset="0"/>
              </a:rPr>
              <a:t>boolean</a:t>
            </a:r>
            <a:r>
              <a:rPr lang="en-US" altLang="zh-CN" sz="1600" dirty="0">
                <a:solidFill>
                  <a:srgbClr val="FF0000"/>
                </a:solidFill>
                <a:latin typeface="Courier New" panose="02070309020205020404" pitchFamily="49" charset="0"/>
                <a:cs typeface="Courier New" panose="02070309020205020404" pitchFamily="49" charset="0"/>
              </a:rPr>
              <a:t> equals(Object obj)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if(obj instanceof A){</a:t>
            </a:r>
          </a:p>
          <a:p>
            <a:r>
              <a:rPr lang="en-US" altLang="zh-CN" sz="1600" dirty="0">
                <a:latin typeface="Courier New" panose="02070309020205020404" pitchFamily="49" charset="0"/>
                <a:cs typeface="Courier New" panose="02070309020205020404" pitchFamily="49" charset="0"/>
              </a:rPr>
              <a:t>            A o = (A)obj;</a:t>
            </a:r>
          </a:p>
          <a:p>
            <a:r>
              <a:rPr lang="en-US" altLang="zh-CN" sz="1600" dirty="0">
                <a:latin typeface="Courier New" panose="02070309020205020404" pitchFamily="49" charset="0"/>
                <a:cs typeface="Courier New" panose="02070309020205020404" pitchFamily="49" charset="0"/>
              </a:rPr>
              <a:t>            return </a:t>
            </a:r>
            <a:r>
              <a:rPr lang="en-US" altLang="zh-CN" sz="1600" dirty="0" err="1">
                <a:solidFill>
                  <a:srgbClr val="FF0000"/>
                </a:solidFill>
                <a:latin typeface="Courier New" panose="02070309020205020404" pitchFamily="49" charset="0"/>
                <a:cs typeface="Courier New" panose="02070309020205020404" pitchFamily="49" charset="0"/>
              </a:rPr>
              <a:t>java.util.Arrays.equals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err="1">
                <a:solidFill>
                  <a:srgbClr val="FF0000"/>
                </a:solidFill>
                <a:latin typeface="Courier New" panose="02070309020205020404" pitchFamily="49" charset="0"/>
                <a:cs typeface="Courier New" panose="02070309020205020404" pitchFamily="49" charset="0"/>
              </a:rPr>
              <a:t>this.getValues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err="1">
                <a:solidFill>
                  <a:srgbClr val="FF0000"/>
                </a:solidFill>
                <a:latin typeface="Courier New" panose="02070309020205020404" pitchFamily="49" charset="0"/>
                <a:cs typeface="Courier New" panose="02070309020205020404" pitchFamily="49" charset="0"/>
              </a:rPr>
              <a:t>o.getValues</a:t>
            </a:r>
            <a:r>
              <a:rPr lang="en-US" altLang="zh-CN" sz="1600" dirty="0">
                <a:solidFill>
                  <a:srgbClr val="FF0000"/>
                </a:solidFill>
                <a:latin typeface="Courier New" panose="02070309020205020404" pitchFamily="49" charset="0"/>
                <a:cs typeface="Courier New" panose="02070309020205020404" pitchFamily="49" charset="0"/>
              </a:rPr>
              <a:t>())</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else return false;</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方法，提升为</a:t>
            </a:r>
            <a:r>
              <a:rPr lang="en-US" altLang="zh-CN" sz="1600" dirty="0">
                <a:latin typeface="Courier New" panose="02070309020205020404" pitchFamily="49" charset="0"/>
                <a:cs typeface="Courier New" panose="02070309020205020404" pitchFamily="49" charset="0"/>
              </a:rPr>
              <a:t>public</a:t>
            </a:r>
            <a:r>
              <a:rPr lang="zh-CN" altLang="en-US" sz="1600" dirty="0">
                <a:latin typeface="Courier New" panose="02070309020205020404" pitchFamily="49" charset="0"/>
                <a:cs typeface="Courier New" panose="02070309020205020404" pitchFamily="49" charset="0"/>
              </a:rPr>
              <a:t>，重新实现为深拷贝</a:t>
            </a:r>
          </a:p>
          <a:p>
            <a:r>
              <a:rPr lang="en-US" altLang="zh-CN" sz="1600" dirty="0">
                <a:latin typeface="Courier New" panose="02070309020205020404" pitchFamily="49" charset="0"/>
                <a:cs typeface="Courier New" panose="02070309020205020404" pitchFamily="49" charset="0"/>
              </a:rPr>
              <a:t>    public Object clone()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 </a:t>
            </a:r>
            <a:r>
              <a:rPr lang="en-US" altLang="zh-CN" sz="1600" dirty="0">
                <a:solidFill>
                  <a:srgbClr val="FF0000"/>
                </a:solidFill>
                <a:latin typeface="Courier New" panose="02070309020205020404" pitchFamily="49" charset="0"/>
                <a:cs typeface="Courier New" panose="02070309020205020404" pitchFamily="49" charset="0"/>
              </a:rPr>
              <a:t>A newObj = new A(); //new</a:t>
            </a:r>
            <a:r>
              <a:rPr lang="zh-CN" altLang="en-US" sz="1600" dirty="0">
                <a:solidFill>
                  <a:srgbClr val="FF0000"/>
                </a:solidFill>
                <a:latin typeface="Courier New" panose="02070309020205020404" pitchFamily="49" charset="0"/>
                <a:cs typeface="Courier New" panose="02070309020205020404" pitchFamily="49" charset="0"/>
              </a:rPr>
              <a:t>一个新对象，该方法不好：在有继承关系的情况下，不利于复用父类的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方法</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solidFill>
                  <a:srgbClr val="FF0000"/>
                </a:solidFill>
                <a:latin typeface="Courier New" panose="02070309020205020404" pitchFamily="49" charset="0"/>
                <a:cs typeface="Courier New" panose="02070309020205020404" pitchFamily="49" charset="0"/>
              </a:rPr>
              <a:t>	A newObj = (A)super.clone(); //</a:t>
            </a:r>
            <a:r>
              <a:rPr lang="zh-CN" altLang="en-US" sz="1600" dirty="0">
                <a:solidFill>
                  <a:srgbClr val="FF0000"/>
                </a:solidFill>
                <a:latin typeface="Courier New" panose="02070309020205020404" pitchFamily="49" charset="0"/>
                <a:cs typeface="Courier New" panose="02070309020205020404" pitchFamily="49" charset="0"/>
              </a:rPr>
              <a:t>强烈建议这么做</a:t>
            </a:r>
            <a:endParaRPr lang="en-US" altLang="zh-CN" sz="1600" dirty="0">
              <a:solidFill>
                <a:srgbClr val="FF0000"/>
              </a:solidFill>
              <a:latin typeface="Courier New" panose="02070309020205020404" pitchFamily="49" charset="0"/>
              <a:cs typeface="Courier New" panose="02070309020205020404" pitchFamily="49" charset="0"/>
            </a:endParaRPr>
          </a:p>
          <a:p>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err="1">
                <a:solidFill>
                  <a:srgbClr val="FF0000"/>
                </a:solidFill>
                <a:latin typeface="Courier New" panose="02070309020205020404" pitchFamily="49" charset="0"/>
                <a:cs typeface="Courier New" panose="02070309020205020404" pitchFamily="49" charset="0"/>
              </a:rPr>
              <a:t>newObj.values</a:t>
            </a:r>
            <a:r>
              <a:rPr lang="en-US" altLang="zh-CN" sz="1600" dirty="0">
                <a:solidFill>
                  <a:srgbClr val="FF0000"/>
                </a:solidFill>
                <a:latin typeface="Courier New" panose="02070309020205020404" pitchFamily="49" charset="0"/>
                <a:cs typeface="Courier New" panose="02070309020205020404" pitchFamily="49" charset="0"/>
              </a:rPr>
              <a:t> = </a:t>
            </a:r>
            <a:r>
              <a:rPr lang="en-US" altLang="zh-CN" sz="1600" dirty="0" err="1">
                <a:solidFill>
                  <a:srgbClr val="FF0000"/>
                </a:solidFill>
                <a:latin typeface="Courier New" panose="02070309020205020404" pitchFamily="49" charset="0"/>
                <a:cs typeface="Courier New" panose="02070309020205020404" pitchFamily="49" charset="0"/>
              </a:rPr>
              <a:t>this.values.clone</a:t>
            </a:r>
            <a:r>
              <a:rPr lang="en-US" altLang="zh-CN" sz="1600" dirty="0">
                <a:solidFill>
                  <a:srgbClr val="FF0000"/>
                </a:solidFill>
                <a:latin typeface="Courier New" panose="02070309020205020404" pitchFamily="49" charset="0"/>
                <a:cs typeface="Courier New" panose="02070309020205020404" pitchFamily="49" charset="0"/>
              </a:rPr>
              <a:t>(); //</a:t>
            </a:r>
            <a:r>
              <a:rPr lang="zh-CN" altLang="en-US" sz="1600" dirty="0">
                <a:solidFill>
                  <a:srgbClr val="FF0000"/>
                </a:solidFill>
                <a:latin typeface="Courier New" panose="02070309020205020404" pitchFamily="49" charset="0"/>
                <a:cs typeface="Courier New" panose="02070309020205020404" pitchFamily="49" charset="0"/>
              </a:rPr>
              <a:t>数组的</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是深拷贝，如果去掉</a:t>
            </a:r>
            <a:r>
              <a:rPr lang="en-US" altLang="zh-CN" sz="1600" dirty="0">
                <a:solidFill>
                  <a:srgbClr val="FF0000"/>
                </a:solidFill>
                <a:latin typeface="Courier New" panose="02070309020205020404" pitchFamily="49" charset="0"/>
                <a:cs typeface="Courier New" panose="02070309020205020404" pitchFamily="49" charset="0"/>
              </a:rPr>
              <a:t>clone</a:t>
            </a:r>
            <a:r>
              <a:rPr lang="zh-CN" altLang="en-US" sz="1600" dirty="0">
                <a:solidFill>
                  <a:srgbClr val="FF0000"/>
                </a:solidFill>
                <a:latin typeface="Courier New" panose="02070309020205020404" pitchFamily="49" charset="0"/>
                <a:cs typeface="Courier New" panose="02070309020205020404" pitchFamily="49" charset="0"/>
              </a:rPr>
              <a:t>，则是浅拷贝</a:t>
            </a:r>
          </a:p>
          <a:p>
            <a:r>
              <a:rPr lang="en-US" altLang="zh-CN" sz="1600" dirty="0">
                <a:solidFill>
                  <a:srgbClr val="FF0000"/>
                </a:solidFill>
                <a:latin typeface="Courier New" panose="02070309020205020404" pitchFamily="49" charset="0"/>
                <a:cs typeface="Courier New" panose="02070309020205020404" pitchFamily="49" charset="0"/>
              </a:rPr>
              <a:t>	return </a:t>
            </a:r>
            <a:r>
              <a:rPr lang="en-US" altLang="zh-CN" sz="1600" dirty="0" err="1">
                <a:solidFill>
                  <a:srgbClr val="FF0000"/>
                </a:solidFill>
                <a:latin typeface="Courier New" panose="02070309020205020404" pitchFamily="49" charset="0"/>
                <a:cs typeface="Courier New" panose="02070309020205020404" pitchFamily="49" charset="0"/>
              </a:rPr>
              <a:t>newObj</a:t>
            </a:r>
            <a:r>
              <a:rPr lang="en-US" altLang="zh-CN" sz="1600" dirty="0">
                <a:solidFill>
                  <a:srgbClr val="FF0000"/>
                </a:solidFill>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pSp>
        <p:nvGrpSpPr>
          <p:cNvPr id="6" name="组合 5">
            <a:extLst>
              <a:ext uri="{FF2B5EF4-FFF2-40B4-BE49-F238E27FC236}">
                <a16:creationId xmlns:a16="http://schemas.microsoft.com/office/drawing/2014/main" id="{58761CAF-3478-4730-B3CB-73DB4BD90630}"/>
              </a:ext>
            </a:extLst>
          </p:cNvPr>
          <p:cNvGrpSpPr/>
          <p:nvPr/>
        </p:nvGrpSpPr>
        <p:grpSpPr>
          <a:xfrm>
            <a:off x="6192795" y="1938750"/>
            <a:ext cx="4220045" cy="405929"/>
            <a:chOff x="6192795" y="1938750"/>
            <a:chExt cx="4220045" cy="405929"/>
          </a:xfrm>
        </p:grpSpPr>
        <p:sp>
          <p:nvSpPr>
            <p:cNvPr id="9" name="对话气泡: 圆角矩形 8">
              <a:extLst>
                <a:ext uri="{FF2B5EF4-FFF2-40B4-BE49-F238E27FC236}">
                  <a16:creationId xmlns:a16="http://schemas.microsoft.com/office/drawing/2014/main" id="{C13AEC71-E175-44DB-9F0F-E41E7B77A20A}"/>
                </a:ext>
              </a:extLst>
            </p:cNvPr>
            <p:cNvSpPr/>
            <p:nvPr/>
          </p:nvSpPr>
          <p:spPr>
            <a:xfrm>
              <a:off x="6192795" y="1938750"/>
              <a:ext cx="4220045" cy="405929"/>
            </a:xfrm>
            <a:prstGeom prst="wedgeRoundRectCallout">
              <a:avLst>
                <a:gd name="adj1" fmla="val -62778"/>
                <a:gd name="adj2" fmla="val 4621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68409C-44E7-432E-A3B6-FF878099BD98}"/>
                </a:ext>
              </a:extLst>
            </p:cNvPr>
            <p:cNvSpPr txBox="1"/>
            <p:nvPr/>
          </p:nvSpPr>
          <p:spPr>
            <a:xfrm>
              <a:off x="6240621" y="2006125"/>
              <a:ext cx="4062327"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添加</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setValues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方法，设置内部数组内容</a:t>
              </a:r>
            </a:p>
          </p:txBody>
        </p:sp>
      </p:grpSp>
      <p:grpSp>
        <p:nvGrpSpPr>
          <p:cNvPr id="4" name="组合 3">
            <a:extLst>
              <a:ext uri="{FF2B5EF4-FFF2-40B4-BE49-F238E27FC236}">
                <a16:creationId xmlns:a16="http://schemas.microsoft.com/office/drawing/2014/main" id="{134EF281-548D-4FA1-81A4-3A848829305B}"/>
              </a:ext>
            </a:extLst>
          </p:cNvPr>
          <p:cNvGrpSpPr/>
          <p:nvPr/>
        </p:nvGrpSpPr>
        <p:grpSpPr>
          <a:xfrm>
            <a:off x="6192794" y="2701780"/>
            <a:ext cx="4220045" cy="405929"/>
            <a:chOff x="5951380" y="3107709"/>
            <a:chExt cx="4220045" cy="405929"/>
          </a:xfrm>
        </p:grpSpPr>
        <p:sp>
          <p:nvSpPr>
            <p:cNvPr id="11" name="对话气泡: 圆角矩形 10">
              <a:extLst>
                <a:ext uri="{FF2B5EF4-FFF2-40B4-BE49-F238E27FC236}">
                  <a16:creationId xmlns:a16="http://schemas.microsoft.com/office/drawing/2014/main" id="{EC829BEA-9E18-4915-AD72-BEDA82143F59}"/>
                </a:ext>
              </a:extLst>
            </p:cNvPr>
            <p:cNvSpPr/>
            <p:nvPr/>
          </p:nvSpPr>
          <p:spPr>
            <a:xfrm>
              <a:off x="5951380" y="3107709"/>
              <a:ext cx="4220045" cy="405929"/>
            </a:xfrm>
            <a:prstGeom prst="wedgeRoundRectCallout">
              <a:avLst>
                <a:gd name="adj1" fmla="val -62778"/>
                <a:gd name="adj2" fmla="val 4621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B6514B9-78D8-4515-A196-702BDACEFE61}"/>
                </a:ext>
              </a:extLst>
            </p:cNvPr>
            <p:cNvSpPr txBox="1"/>
            <p:nvPr/>
          </p:nvSpPr>
          <p:spPr>
            <a:xfrm>
              <a:off x="5999206" y="3175084"/>
              <a:ext cx="4172219"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覆盖</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方法，比较二个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类型对象内容</a:t>
              </a:r>
            </a:p>
          </p:txBody>
        </p:sp>
      </p:grpSp>
      <p:grpSp>
        <p:nvGrpSpPr>
          <p:cNvPr id="5" name="组合 4">
            <a:extLst>
              <a:ext uri="{FF2B5EF4-FFF2-40B4-BE49-F238E27FC236}">
                <a16:creationId xmlns:a16="http://schemas.microsoft.com/office/drawing/2014/main" id="{A856D3BE-CDE4-4471-869F-4867A6C2A9BB}"/>
              </a:ext>
            </a:extLst>
          </p:cNvPr>
          <p:cNvGrpSpPr/>
          <p:nvPr/>
        </p:nvGrpSpPr>
        <p:grpSpPr>
          <a:xfrm>
            <a:off x="6601240" y="4543237"/>
            <a:ext cx="4220045" cy="405929"/>
            <a:chOff x="6632274" y="4746202"/>
            <a:chExt cx="4220045" cy="405929"/>
          </a:xfrm>
        </p:grpSpPr>
        <p:sp>
          <p:nvSpPr>
            <p:cNvPr id="13" name="对话气泡: 圆角矩形 12">
              <a:extLst>
                <a:ext uri="{FF2B5EF4-FFF2-40B4-BE49-F238E27FC236}">
                  <a16:creationId xmlns:a16="http://schemas.microsoft.com/office/drawing/2014/main" id="{CCC4557D-A5A9-41A5-8FA8-A10B78714AD5}"/>
                </a:ext>
              </a:extLst>
            </p:cNvPr>
            <p:cNvSpPr/>
            <p:nvPr/>
          </p:nvSpPr>
          <p:spPr>
            <a:xfrm>
              <a:off x="6632274" y="4746202"/>
              <a:ext cx="4220045" cy="405929"/>
            </a:xfrm>
            <a:prstGeom prst="wedgeRoundRectCallout">
              <a:avLst>
                <a:gd name="adj1" fmla="val -40102"/>
                <a:gd name="adj2" fmla="val 103841"/>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C0676E1-E1FA-4F69-8452-473B60E4C7C3}"/>
                </a:ext>
              </a:extLst>
            </p:cNvPr>
            <p:cNvSpPr txBox="1"/>
            <p:nvPr/>
          </p:nvSpPr>
          <p:spPr>
            <a:xfrm>
              <a:off x="6680100" y="4813577"/>
              <a:ext cx="4062327"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重新覆盖</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方法，实现深拷贝</a:t>
              </a:r>
            </a:p>
          </p:txBody>
        </p:sp>
      </p:grpSp>
    </p:spTree>
    <p:extLst>
      <p:ext uri="{BB962C8B-B14F-4D97-AF65-F5344CB8AC3E}">
        <p14:creationId xmlns:p14="http://schemas.microsoft.com/office/powerpoint/2010/main" val="11395954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990232E5-2008-4E0B-A67E-B230219F3BFD}"/>
              </a:ext>
            </a:extLst>
          </p:cNvPr>
          <p:cNvSpPr/>
          <p:nvPr/>
        </p:nvSpPr>
        <p:spPr>
          <a:xfrm>
            <a:off x="152378" y="1168451"/>
            <a:ext cx="11883678" cy="2521047"/>
          </a:xfrm>
          <a:prstGeom prst="rect">
            <a:avLst/>
          </a:prstGeom>
          <a:solidFill>
            <a:schemeClr val="accent4">
              <a:lumMod val="40000"/>
              <a:lumOff val="60000"/>
            </a:schemeClr>
          </a:solidFill>
          <a:ln w="19050">
            <a:solidFill>
              <a:schemeClr val="accent4">
                <a:lumMod val="75000"/>
              </a:schemeClr>
            </a:solidFill>
          </a:ln>
        </p:spPr>
        <p:txBody>
          <a:bodyPr wrap="square">
            <a:noAutofit/>
          </a:bodyPr>
          <a:lstStyle/>
          <a:p>
            <a:r>
              <a:rPr lang="en-US" altLang="zh-CN" sz="1600" dirty="0">
                <a:latin typeface="Courier New" panose="02070309020205020404" pitchFamily="49" charset="0"/>
                <a:cs typeface="Courier New" panose="02070309020205020404" pitchFamily="49" charset="0"/>
              </a:rPr>
              <a:t>class A implements Cloneable{</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覆盖</a:t>
            </a:r>
            <a:r>
              <a:rPr lang="en-US" altLang="zh-CN" sz="1600" dirty="0" err="1">
                <a:latin typeface="Courier New" panose="02070309020205020404" pitchFamily="49" charset="0"/>
                <a:cs typeface="Courier New" panose="02070309020205020404" pitchFamily="49" charset="0"/>
              </a:rPr>
              <a:t>toString</a:t>
            </a:r>
            <a:r>
              <a:rPr lang="zh-CN" altLang="en-US" sz="1600" dirty="0">
                <a:latin typeface="Courier New" panose="02070309020205020404" pitchFamily="49" charset="0"/>
                <a:cs typeface="Courier New" panose="02070309020205020404" pitchFamily="49" charset="0"/>
              </a:rPr>
              <a:t>方法</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public String </a:t>
            </a:r>
            <a:r>
              <a:rPr lang="en-US" altLang="zh-CN" sz="1600" dirty="0" err="1">
                <a:solidFill>
                  <a:srgbClr val="FF0000"/>
                </a:solidFill>
                <a:latin typeface="Courier New" panose="02070309020205020404" pitchFamily="49" charset="0"/>
                <a:cs typeface="Courier New" panose="02070309020205020404" pitchFamily="49" charset="0"/>
              </a:rPr>
              <a:t>toString</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StringBuffer </a:t>
            </a:r>
            <a:r>
              <a:rPr lang="en-US" altLang="zh-CN" sz="1600" dirty="0" err="1">
                <a:latin typeface="Courier New" panose="02070309020205020404" pitchFamily="49" charset="0"/>
                <a:cs typeface="Courier New" panose="02070309020205020404" pitchFamily="49" charset="0"/>
              </a:rPr>
              <a:t>buf</a:t>
            </a:r>
            <a:r>
              <a:rPr lang="en-US" altLang="zh-CN" sz="1600" dirty="0">
                <a:latin typeface="Courier New" panose="02070309020205020404" pitchFamily="49" charset="0"/>
                <a:cs typeface="Courier New" panose="02070309020205020404" pitchFamily="49" charset="0"/>
              </a:rPr>
              <a:t> = new StringBuffer();</a:t>
            </a:r>
          </a:p>
          <a:p>
            <a:r>
              <a:rPr lang="en-US" altLang="zh-CN" sz="1600" dirty="0">
                <a:latin typeface="Courier New" panose="02070309020205020404" pitchFamily="49" charset="0"/>
                <a:cs typeface="Courier New" panose="02070309020205020404" pitchFamily="49" charset="0"/>
              </a:rPr>
              <a:t>        for(int v : values){</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buf.append</a:t>
            </a:r>
            <a:r>
              <a:rPr lang="en-US" altLang="zh-CN" sz="1600" dirty="0">
                <a:latin typeface="Courier New" panose="02070309020205020404" pitchFamily="49" charset="0"/>
                <a:cs typeface="Courier New" panose="02070309020205020404" pitchFamily="49" charset="0"/>
              </a:rPr>
              <a:t>(v + " ");</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buf.toString</a:t>
            </a:r>
            <a:r>
              <a:rPr lang="en-US" altLang="zh-CN" sz="1600" dirty="0">
                <a:latin typeface="Courier New" panose="02070309020205020404" pitchFamily="49" charset="0"/>
                <a:cs typeface="Courier New" panose="02070309020205020404" pitchFamily="49" charset="0"/>
              </a:rPr>
              <a:t>().trim(); //</a:t>
            </a:r>
            <a:r>
              <a:rPr lang="zh-CN" altLang="en-US" sz="1600" dirty="0">
                <a:latin typeface="Courier New" panose="02070309020205020404" pitchFamily="49" charset="0"/>
                <a:cs typeface="Courier New" panose="02070309020205020404" pitchFamily="49" charset="0"/>
              </a:rPr>
              <a:t>去掉最后多余的空格</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15" name="矩形 14">
            <a:extLst>
              <a:ext uri="{FF2B5EF4-FFF2-40B4-BE49-F238E27FC236}">
                <a16:creationId xmlns:a16="http://schemas.microsoft.com/office/drawing/2014/main" id="{C3287F0A-B97C-4EEB-B89B-EFB6517E6FE3}"/>
              </a:ext>
            </a:extLst>
          </p:cNvPr>
          <p:cNvSpPr/>
          <p:nvPr/>
        </p:nvSpPr>
        <p:spPr>
          <a:xfrm>
            <a:off x="152378" y="3846834"/>
            <a:ext cx="11883678" cy="2800767"/>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o1.setValues(new int[]{1,2,3,4,5,6,7,8,9,10});</a:t>
            </a:r>
          </a:p>
          <a:p>
            <a:r>
              <a:rPr lang="en-US" altLang="zh-CN" sz="1600" dirty="0">
                <a:latin typeface="Courier New" panose="02070309020205020404" pitchFamily="49" charset="0"/>
                <a:cs typeface="Courier New" panose="02070309020205020404" pitchFamily="49" charset="0"/>
              </a:rPr>
              <a:t>        A o2 = (A)(o1.clone());</a:t>
            </a:r>
          </a:p>
          <a:p>
            <a:r>
              <a:rPr lang="en-US" altLang="zh-CN" sz="1600" dirty="0">
                <a:latin typeface="Courier New" panose="02070309020205020404" pitchFamily="49" charset="0"/>
                <a:cs typeface="Courier New" panose="02070309020205020404" pitchFamily="49" charset="0"/>
              </a:rPr>
              <a:t>        System.out.println(o1 == o2); //false</a:t>
            </a:r>
          </a:p>
          <a:p>
            <a:r>
              <a:rPr lang="en-US" altLang="zh-CN" sz="1600" dirty="0">
                <a:latin typeface="Courier New" panose="02070309020205020404" pitchFamily="49" charset="0"/>
                <a:cs typeface="Courier New" panose="02070309020205020404" pitchFamily="49" charset="0"/>
              </a:rPr>
              <a:t>        System.out.println(o1.getValues() == o2.getValues()); //false </a:t>
            </a:r>
            <a:r>
              <a:rPr lang="zh-CN" altLang="en-US" sz="1600" dirty="0">
                <a:latin typeface="Courier New" panose="02070309020205020404" pitchFamily="49" charset="0"/>
                <a:cs typeface="Courier New" panose="02070309020205020404" pitchFamily="49" charset="0"/>
              </a:rPr>
              <a:t>说明不是浅拷贝克隆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System.out.println(o1.equals(o2)); //true,</a:t>
            </a:r>
            <a:r>
              <a:rPr lang="zh-CN" altLang="en-US" sz="1600" dirty="0">
                <a:latin typeface="Courier New" panose="02070309020205020404" pitchFamily="49" charset="0"/>
                <a:cs typeface="Courier New" panose="02070309020205020404" pitchFamily="49" charset="0"/>
              </a:rPr>
              <a:t>二个对象的内容相等， 说明是深拷贝克隆          </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System.out.println(o2.toString()); //</a:t>
            </a:r>
            <a:r>
              <a:rPr lang="zh-CN" altLang="en-US" sz="1600" dirty="0">
                <a:latin typeface="Courier New" panose="02070309020205020404" pitchFamily="49" charset="0"/>
                <a:cs typeface="Courier New" panose="02070309020205020404" pitchFamily="49" charset="0"/>
              </a:rPr>
              <a:t>显示 </a:t>
            </a:r>
            <a:r>
              <a:rPr lang="en-US" altLang="zh-CN" sz="1600" dirty="0">
                <a:latin typeface="Courier New" panose="02070309020205020404" pitchFamily="49" charset="0"/>
                <a:cs typeface="Courier New" panose="02070309020205020404" pitchFamily="49" charset="0"/>
              </a:rPr>
              <a:t>1 2 3 4 5 6 7 8 9 10</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9008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11.4</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en-US" altLang="zh-CN" sz="3400" kern="0" dirty="0">
                <a:latin typeface="微软雅黑" panose="020B0503020204020204" pitchFamily="34" charset="-122"/>
                <a:ea typeface="微软雅黑" panose="020B0503020204020204" pitchFamily="34" charset="-122"/>
                <a:cs typeface="+mj-cs"/>
              </a:rPr>
              <a:t>Object</a:t>
            </a:r>
            <a:r>
              <a:rPr lang="zh-CN" altLang="en-US" sz="3400" kern="0" dirty="0">
                <a:latin typeface="微软雅黑" panose="020B0503020204020204" pitchFamily="34" charset="-122"/>
                <a:ea typeface="微软雅黑" panose="020B0503020204020204" pitchFamily="34" charset="-122"/>
                <a:cs typeface="+mj-cs"/>
              </a:rPr>
              <a:t>中的方法</a:t>
            </a:r>
            <a:endParaRPr lang="en-US" altLang="zh-CN" b="1"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BCAA82A5-5C3B-42B8-9416-9B1394AA5AF4}"/>
              </a:ext>
            </a:extLst>
          </p:cNvPr>
          <p:cNvSpPr/>
          <p:nvPr/>
        </p:nvSpPr>
        <p:spPr>
          <a:xfrm>
            <a:off x="237439" y="1152057"/>
            <a:ext cx="11337851" cy="2308324"/>
          </a:xfrm>
          <a:prstGeom prst="rect">
            <a:avLst/>
          </a:prstGeom>
          <a:solidFill>
            <a:schemeClr val="accent5">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CloneTest</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static void main(String[] args)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 o1 = new A();</a:t>
            </a:r>
          </a:p>
          <a:p>
            <a:r>
              <a:rPr lang="en-US" altLang="zh-CN" sz="1600" dirty="0">
                <a:latin typeface="Courier New" panose="02070309020205020404" pitchFamily="49" charset="0"/>
                <a:cs typeface="Courier New" panose="02070309020205020404" pitchFamily="49" charset="0"/>
              </a:rPr>
              <a:t>        A o2 = (A)(o1.clone());</a:t>
            </a:r>
          </a:p>
          <a:p>
            <a:r>
              <a:rPr lang="en-US" altLang="zh-CN" sz="1600" dirty="0">
                <a:latin typeface="Courier New" panose="02070309020205020404" pitchFamily="49" charset="0"/>
                <a:cs typeface="Courier New" panose="02070309020205020404" pitchFamily="49" charset="0"/>
              </a:rPr>
              <a:t>        System.out.println(o1 == o2); //false</a:t>
            </a:r>
          </a:p>
          <a:p>
            <a:r>
              <a:rPr lang="en-US" altLang="zh-CN" sz="1600" dirty="0">
                <a:latin typeface="Courier New" panose="02070309020205020404" pitchFamily="49" charset="0"/>
                <a:cs typeface="Courier New" panose="02070309020205020404" pitchFamily="49" charset="0"/>
              </a:rPr>
              <a:t>        System.out.println(o1.getValues() == o2.getValues()); //false </a:t>
            </a:r>
            <a:r>
              <a:rPr lang="zh-CN" altLang="en-US" sz="1600" dirty="0">
                <a:latin typeface="Courier New" panose="02070309020205020404" pitchFamily="49" charset="0"/>
                <a:cs typeface="Courier New" panose="02070309020205020404" pitchFamily="49" charset="0"/>
              </a:rPr>
              <a:t>说明不是是浅拷贝克隆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System.out.println(o1.equals(o2)); //true,</a:t>
            </a:r>
            <a:r>
              <a:rPr lang="zh-CN" altLang="en-US" sz="1600" dirty="0">
                <a:latin typeface="Courier New" panose="02070309020205020404" pitchFamily="49" charset="0"/>
                <a:cs typeface="Courier New" panose="02070309020205020404" pitchFamily="49" charset="0"/>
              </a:rPr>
              <a:t>二个对象的内容相等， 说明是深拷贝克隆</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9" name="矩形 8">
            <a:extLst>
              <a:ext uri="{FF2B5EF4-FFF2-40B4-BE49-F238E27FC236}">
                <a16:creationId xmlns:a16="http://schemas.microsoft.com/office/drawing/2014/main" id="{3058F300-60A8-481B-9206-17BE402AA87F}"/>
              </a:ext>
            </a:extLst>
          </p:cNvPr>
          <p:cNvSpPr/>
          <p:nvPr/>
        </p:nvSpPr>
        <p:spPr>
          <a:xfrm>
            <a:off x="237439" y="3516259"/>
            <a:ext cx="11337851" cy="3539430"/>
          </a:xfrm>
          <a:prstGeom prst="rect">
            <a:avLst/>
          </a:prstGeom>
          <a:solidFill>
            <a:schemeClr val="accent2">
              <a:lumMod val="20000"/>
              <a:lumOff val="80000"/>
            </a:schemeClr>
          </a:solidFill>
          <a:ln w="19050">
            <a:solidFill>
              <a:schemeClr val="accent5">
                <a:lumMod val="75000"/>
              </a:schemeClr>
            </a:solidFill>
          </a:ln>
        </p:spPr>
        <p:txBody>
          <a:bodyPr wrap="square">
            <a:spAutoFit/>
          </a:bodyPr>
          <a:lstStyle/>
          <a:p>
            <a:r>
              <a:rPr lang="en-US" altLang="zh-CN" sz="1600" dirty="0">
                <a:latin typeface="Courier New" panose="02070309020205020404" pitchFamily="49" charset="0"/>
                <a:cs typeface="Courier New" panose="02070309020205020404" pitchFamily="49" charset="0"/>
              </a:rPr>
              <a:t>class B implements Cloneable{</a:t>
            </a:r>
          </a:p>
          <a:p>
            <a:r>
              <a:rPr lang="en-US" altLang="zh-CN" sz="1600" dirty="0">
                <a:latin typeface="Courier New" panose="02070309020205020404" pitchFamily="49" charset="0"/>
                <a:cs typeface="Courier New" panose="02070309020205020404" pitchFamily="49" charset="0"/>
              </a:rPr>
              <a:t>    A </a:t>
            </a:r>
            <a:r>
              <a:rPr lang="en-US" altLang="zh-CN" sz="1600" dirty="0" err="1">
                <a:latin typeface="Courier New" panose="02070309020205020404" pitchFamily="49" charset="0"/>
                <a:cs typeface="Courier New" panose="02070309020205020404" pitchFamily="49" charset="0"/>
              </a:rPr>
              <a:t>a</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引用类型成员</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int i;  //</a:t>
            </a:r>
            <a:r>
              <a:rPr lang="zh-CN" altLang="en-US" sz="1600" dirty="0">
                <a:latin typeface="Courier New" panose="02070309020205020404" pitchFamily="49" charset="0"/>
                <a:cs typeface="Courier New" panose="02070309020205020404" pitchFamily="49" charset="0"/>
              </a:rPr>
              <a:t>值类型</a:t>
            </a:r>
          </a:p>
          <a:p>
            <a:endParaRPr lang="zh-CN" altLang="en-US"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@Override</a:t>
            </a:r>
          </a:p>
          <a:p>
            <a:r>
              <a:rPr lang="en-US" altLang="zh-CN" sz="1600" dirty="0">
                <a:latin typeface="Courier New" panose="02070309020205020404" pitchFamily="49" charset="0"/>
                <a:cs typeface="Courier New" panose="02070309020205020404" pitchFamily="49" charset="0"/>
              </a:rPr>
              <a:t>    public Object clone() throws </a:t>
            </a:r>
            <a:r>
              <a:rPr lang="en-US" altLang="zh-CN" sz="1600" dirty="0" err="1">
                <a:latin typeface="Courier New" panose="02070309020205020404" pitchFamily="49" charset="0"/>
                <a:cs typeface="Courier New" panose="02070309020205020404" pitchFamily="49" charset="0"/>
              </a:rPr>
              <a:t>CloneNotSupportedException</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//B newObj = new B(); //</a:t>
            </a:r>
            <a:r>
              <a:rPr lang="zh-CN" altLang="en-US" sz="1600" dirty="0">
                <a:latin typeface="Courier New" panose="02070309020205020404" pitchFamily="49" charset="0"/>
                <a:cs typeface="Courier New" panose="02070309020205020404" pitchFamily="49" charset="0"/>
              </a:rPr>
              <a:t>这样做不好</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B newObj = (B)super.clone();</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newObj.i</a:t>
            </a:r>
            <a:r>
              <a:rPr lang="en-US" altLang="zh-CN" sz="1600" dirty="0">
                <a:latin typeface="Courier New" panose="02070309020205020404" pitchFamily="49" charset="0"/>
                <a:cs typeface="Courier New" panose="02070309020205020404" pitchFamily="49" charset="0"/>
              </a:rPr>
              <a:t> = </a:t>
            </a:r>
            <a:r>
              <a:rPr lang="en-US" altLang="zh-CN" sz="1600" dirty="0" err="1">
                <a:latin typeface="Courier New" panose="02070309020205020404" pitchFamily="49" charset="0"/>
                <a:cs typeface="Courier New" panose="02070309020205020404" pitchFamily="49" charset="0"/>
              </a:rPr>
              <a:t>this.i</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值类型成员直接</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赋值</a:t>
            </a:r>
          </a:p>
          <a:p>
            <a:r>
              <a:rPr lang="zh-CN" altLang="en-US"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newObj.a</a:t>
            </a:r>
            <a:r>
              <a:rPr lang="en-US" altLang="zh-CN" sz="1600" dirty="0">
                <a:latin typeface="Courier New" panose="02070309020205020404" pitchFamily="49" charset="0"/>
                <a:cs typeface="Courier New" panose="02070309020205020404" pitchFamily="49" charset="0"/>
              </a:rPr>
              <a:t> = (A)(</a:t>
            </a:r>
            <a:r>
              <a:rPr lang="en-US" altLang="zh-CN" sz="1600" dirty="0" err="1">
                <a:latin typeface="Courier New" panose="02070309020205020404" pitchFamily="49" charset="0"/>
                <a:cs typeface="Courier New" panose="02070309020205020404" pitchFamily="49" charset="0"/>
              </a:rPr>
              <a:t>this.a.clone</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引用类型的成员不能直接赋值，必须调用</a:t>
            </a:r>
            <a:r>
              <a:rPr lang="en-US" altLang="zh-CN" sz="1600" dirty="0">
                <a:latin typeface="Courier New" panose="02070309020205020404" pitchFamily="49" charset="0"/>
                <a:cs typeface="Courier New" panose="02070309020205020404" pitchFamily="49" charset="0"/>
              </a:rPr>
              <a:t>clone</a:t>
            </a:r>
            <a:r>
              <a:rPr lang="zh-CN" altLang="en-US" sz="1600" dirty="0">
                <a:latin typeface="Courier New" panose="02070309020205020404" pitchFamily="49" charset="0"/>
                <a:cs typeface="Courier New" panose="02070309020205020404" pitchFamily="49" charset="0"/>
              </a:rPr>
              <a:t>方法，深拷贝（</a:t>
            </a:r>
            <a:r>
              <a:rPr lang="zh-CN" altLang="en-US" sz="1600" b="1" dirty="0">
                <a:solidFill>
                  <a:srgbClr val="FF0000"/>
                </a:solidFill>
                <a:latin typeface="Courier New" panose="02070309020205020404" pitchFamily="49" charset="0"/>
                <a:cs typeface="Courier New" panose="02070309020205020404" pitchFamily="49" charset="0"/>
              </a:rPr>
              <a:t>前提是</a:t>
            </a:r>
            <a:r>
              <a:rPr lang="en-US" altLang="zh-CN" sz="1600" b="1" dirty="0">
                <a:solidFill>
                  <a:srgbClr val="FF0000"/>
                </a:solidFill>
                <a:latin typeface="Courier New" panose="02070309020205020404" pitchFamily="49" charset="0"/>
                <a:cs typeface="Courier New" panose="02070309020205020404" pitchFamily="49" charset="0"/>
              </a:rPr>
              <a:t>A</a:t>
            </a:r>
            <a:r>
              <a:rPr lang="zh-CN" altLang="en-US" sz="1600" b="1" dirty="0">
                <a:solidFill>
                  <a:srgbClr val="FF0000"/>
                </a:solidFill>
                <a:latin typeface="Courier New" panose="02070309020205020404" pitchFamily="49" charset="0"/>
                <a:cs typeface="Courier New" panose="02070309020205020404" pitchFamily="49" charset="0"/>
              </a:rPr>
              <a:t>实现了深拷贝</a:t>
            </a:r>
            <a:r>
              <a:rPr lang="en-US" altLang="zh-CN" sz="1600" b="1" dirty="0">
                <a:solidFill>
                  <a:srgbClr val="FF0000"/>
                </a:solidFill>
                <a:latin typeface="Courier New" panose="02070309020205020404" pitchFamily="49" charset="0"/>
                <a:cs typeface="Courier New" panose="02070309020205020404" pitchFamily="49" charset="0"/>
              </a:rPr>
              <a:t>clone</a:t>
            </a:r>
            <a:r>
              <a:rPr lang="zh-CN" altLang="en-US" sz="1600" b="1" dirty="0">
                <a:solidFill>
                  <a:srgbClr val="FF0000"/>
                </a:solidFill>
                <a:latin typeface="Courier New" panose="02070309020205020404" pitchFamily="49" charset="0"/>
                <a:cs typeface="Courier New" panose="02070309020205020404" pitchFamily="49" charset="0"/>
              </a:rPr>
              <a:t>）</a:t>
            </a:r>
          </a:p>
          <a:p>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return </a:t>
            </a:r>
            <a:r>
              <a:rPr lang="en-US" altLang="zh-CN" sz="1600" dirty="0" err="1">
                <a:latin typeface="Courier New" panose="02070309020205020404" pitchFamily="49" charset="0"/>
                <a:cs typeface="Courier New" panose="02070309020205020404" pitchFamily="49" charset="0"/>
              </a:rPr>
              <a:t>newObj</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10" name="对话气泡: 圆角矩形 9">
            <a:extLst>
              <a:ext uri="{FF2B5EF4-FFF2-40B4-BE49-F238E27FC236}">
                <a16:creationId xmlns:a16="http://schemas.microsoft.com/office/drawing/2014/main" id="{0E074410-A2C2-4B9A-BE02-0DE75C7EFC28}"/>
              </a:ext>
            </a:extLst>
          </p:cNvPr>
          <p:cNvSpPr/>
          <p:nvPr/>
        </p:nvSpPr>
        <p:spPr>
          <a:xfrm>
            <a:off x="4576646" y="3798143"/>
            <a:ext cx="6885252" cy="954107"/>
          </a:xfrm>
          <a:prstGeom prst="wedgeRoundRectCallout">
            <a:avLst>
              <a:gd name="adj1" fmla="val -35266"/>
              <a:gd name="adj2" fmla="val 70130"/>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F04B223-6AB7-4ABE-99B0-E7434554A325}"/>
              </a:ext>
            </a:extLst>
          </p:cNvPr>
          <p:cNvSpPr txBox="1"/>
          <p:nvPr/>
        </p:nvSpPr>
        <p:spPr>
          <a:xfrm>
            <a:off x="4576646" y="3798143"/>
            <a:ext cx="6885252" cy="954107"/>
          </a:xfrm>
          <a:prstGeom prst="rect">
            <a:avLst/>
          </a:prstGeom>
          <a:noFill/>
        </p:spPr>
        <p:txBody>
          <a:bodyPr wrap="square" rtlCol="0">
            <a:spAutoFit/>
          </a:bodyPr>
          <a:lstStyle/>
          <a:p>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类型成员，只要</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实现了深拷贝克隆，则</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可以很方便地实现深拷贝克隆。如</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B</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D</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类型里包含了</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类型成员</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以此类推，只要每个类型都实现了深拷贝克隆，那么最外层的包装类可以非常方便的实现深拷贝克隆。这就是第</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37</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页</a:t>
            </a:r>
            <a:r>
              <a:rPr lang="en-US" altLang="zh-CN"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sz="14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里讲到的</a:t>
            </a:r>
            <a:r>
              <a:rPr lang="zh-CN" altLang="en-US" sz="14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克隆的深度问题</a:t>
            </a:r>
            <a:endPar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1260938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5" name="Rectangle 3"/>
          <p:cNvSpPr txBox="1">
            <a:spLocks noChangeArrowheads="1"/>
          </p:cNvSpPr>
          <p:nvPr/>
        </p:nvSpPr>
        <p:spPr>
          <a:xfrm>
            <a:off x="566737" y="1341438"/>
            <a:ext cx="11543747"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继承关系使一个子类可以继承父类的特征</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属性和方法），并附加新特征</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子类是父类的具体化（沿着继承链从祖先类到后代类，特征越来越具体；反过来，从后代类往祖先类回溯，越来越抽象）</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每个子类的实例都是父类的实例（子类对象</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ISA</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父类），但反过来不成立</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Student extends Person{ …}</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 = new Student();//OK </a:t>
            </a: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父类引用可直接指向子类对象</a:t>
            </a:r>
            <a:endParaRPr kumimoji="0" lang="en-US" altLang="zh-CN"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a:ln>
                  <a:noFill/>
                </a:ln>
                <a:solidFill>
                  <a:schemeClr val="hlink"/>
                </a:solidFill>
                <a:effectLst/>
                <a:uLnTx/>
                <a:uFillTx/>
                <a:latin typeface="Courier New" panose="02070309020205020404" pitchFamily="49" charset="0"/>
                <a:ea typeface="微软雅黑" panose="020B0503020204020204" pitchFamily="34" charset="-122"/>
                <a:cs typeface="Courier New" panose="02070309020205020404" pitchFamily="49" charset="0"/>
              </a:rPr>
              <a:t>Student s = new Person();//error</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这个特性是多态的重要基础</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先看一个例子</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accent2"/>
              </a:solidFill>
              <a:effectLst/>
              <a:uLnTx/>
              <a:uFillTx/>
              <a:latin typeface="宋体" charset="-122"/>
              <a:ea typeface="宋体" charset="-122"/>
              <a:cs typeface="+mn-cs"/>
            </a:endParaRPr>
          </a:p>
        </p:txBody>
      </p:sp>
    </p:spTree>
    <p:extLst>
      <p:ext uri="{BB962C8B-B14F-4D97-AF65-F5344CB8AC3E}">
        <p14:creationId xmlns:p14="http://schemas.microsoft.com/office/powerpoint/2010/main" val="1376720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4" name="Text Box 4"/>
          <p:cNvSpPr txBox="1">
            <a:spLocks noChangeArrowheads="1"/>
          </p:cNvSpPr>
          <p:nvPr/>
        </p:nvSpPr>
        <p:spPr bwMode="auto">
          <a:xfrm>
            <a:off x="138223" y="1162604"/>
            <a:ext cx="11589489" cy="565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lvl="0" eaLnBrk="1" fontAlgn="base" hangingPunct="1">
              <a:spcBef>
                <a:spcPct val="0"/>
              </a:spcBef>
              <a:spcAft>
                <a:spcPct val="0"/>
              </a:spcAft>
              <a:buClrTx/>
              <a:buNone/>
            </a:pP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通过</a:t>
            </a: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引用变量调用实例函数时，根据所引用的实际对象的类型，执行该类型的相应实例方法，从而表现出不同的行为称为多态。通过</a:t>
            </a:r>
            <a:r>
              <a:rPr kumimoji="0" lang="zh-CN" altLang="en-US" sz="2000" b="1"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a:t>
            </a:r>
            <a:r>
              <a:rPr kumimoji="0" lang="zh-CN" altLang="en-US"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时</a:t>
            </a:r>
            <a:r>
              <a:rPr kumimoji="0" lang="zh-CN" altLang="en-US" sz="2000" b="1"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覆盖父</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类的实例方法</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实现多态。多态实现的原理：在</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运行时</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根据引用变量指向对象的实际类型，</a:t>
            </a:r>
            <a:r>
              <a:rPr lang="zh-CN" altLang="en-US" sz="2000" b="1"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重新计算调用方法的入口地址</a:t>
            </a:r>
            <a:r>
              <a:rPr lang="zh-CN" altLang="en-US" sz="2000" b="1"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（晚期绑定）。</a:t>
            </a:r>
            <a:endParaRPr kumimoji="0" lang="en-US" altLang="zh-CN" sz="2000" b="1"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endParaRPr kumimoji="0" lang="en-US" altLang="zh-CN" sz="18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Person{  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person!"); }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Employee extends Person</a:t>
            </a:r>
          </a:p>
          <a:p>
            <a:pPr marL="0" marR="0" lvl="0" indent="0" algn="l" defTabSz="914400" eaLnBrk="1" fontAlgn="base" latinLnBrk="0" hangingPunct="1">
              <a:lnSpc>
                <a:spcPct val="11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employee!");}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class Manager extends Employee{ </a:t>
            </a:r>
          </a:p>
          <a:p>
            <a:pPr marL="0" marR="0" lvl="0" indent="0" algn="l" defTabSz="914400" eaLnBrk="1" fontAlgn="base" latinLnBrk="0" hangingPunct="1">
              <a:lnSpc>
                <a:spcPct val="11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void </a:t>
            </a:r>
            <a:r>
              <a:rPr kumimoji="0" lang="en-US" altLang="zh-CN" sz="160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 System.out.println(“Best wish from a manager!");} }</a:t>
            </a:r>
          </a:p>
          <a:p>
            <a:pPr marL="0" marR="0" lvl="0" indent="0" algn="l" defTabSz="914400" eaLnBrk="1" fontAlgn="base" latinLnBrk="0" hangingPunct="1">
              <a:lnSpc>
                <a:spcPct val="110000"/>
              </a:lnSpc>
              <a:spcBef>
                <a:spcPct val="0"/>
              </a:spcBef>
              <a:spcAft>
                <a:spcPct val="0"/>
              </a:spcAft>
              <a:buClrTx/>
              <a:buSzTx/>
              <a:buFontTx/>
              <a:buNone/>
              <a:tabLst/>
              <a:defRPr/>
            </a:pP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public class GreetingTest1{</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public static void main(String[] </a:t>
            </a:r>
            <a:r>
              <a:rPr kumimoji="0" lang="en-US" altLang="zh-CN" sz="160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args</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lvl="0" eaLnBrk="1" fontAlgn="base" hangingPunct="1">
              <a:lnSpc>
                <a:spcPct val="110000"/>
              </a:lnSpc>
              <a:spcBef>
                <a:spcPct val="0"/>
              </a:spcBef>
              <a:spcAft>
                <a:spcPct val="0"/>
              </a:spcAft>
              <a:buClrTx/>
              <a:buNone/>
            </a:pP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父类引用变量可以引用本类和子类对象，</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p1,p2,p3</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的声明类型都是</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父类型），</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p2,p3</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指向子类对象</a:t>
            </a: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lvl="0" eaLnBrk="1" fontAlgn="base" hangingPunct="1">
              <a:lnSpc>
                <a:spcPct val="110000"/>
              </a:lnSpc>
              <a:spcBef>
                <a:spcPct val="0"/>
              </a:spcBef>
              <a:spcAft>
                <a:spcPct val="0"/>
              </a:spcAft>
              <a:buClrTx/>
              <a:buNone/>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Person</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p1= new </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Person(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p2= new Employee( ),p3= </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new Manager( );      </a:t>
            </a:r>
            <a:endParaRPr kumimoji="0" lang="en-US" altLang="zh-CN" sz="1600" i="0" u="none" strike="noStrike" kern="0" cap="none" spc="0" normalizeH="0" baseline="0" noProof="0" dirty="0">
              <a:ln>
                <a:noFill/>
              </a:ln>
              <a:effectLst/>
              <a:uLnTx/>
              <a:uFillTx/>
              <a:latin typeface="Courier New" panose="02070309020205020404" pitchFamily="49" charset="0"/>
              <a:ea typeface="微软雅黑" panose="020B0503020204020204" pitchFamily="34" charset="-122"/>
              <a:cs typeface="Courier New" panose="02070309020205020404" pitchFamily="49" charset="0"/>
            </a:endParaRPr>
          </a:p>
          <a:p>
            <a:pPr eaLnBrk="1" fontAlgn="base" hangingPunct="1">
              <a:lnSpc>
                <a:spcPct val="110000"/>
              </a:lnSpc>
              <a:spcBef>
                <a:spcPct val="0"/>
              </a:spcBef>
              <a:spcAft>
                <a:spcPct val="0"/>
              </a:spcAft>
              <a:buClrTx/>
              <a:buNone/>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p1.Greeting(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    </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，由于实际指向对象类型是</a:t>
            </a:r>
            <a:r>
              <a:rPr lang="en-US" altLang="zh-CN" sz="1600" kern="0" dirty="0">
                <a:latin typeface="Courier New" panose="02070309020205020404" pitchFamily="49" charset="0"/>
                <a:ea typeface="微软雅黑" panose="020B0503020204020204" pitchFamily="34" charset="-122"/>
                <a:cs typeface="Courier New" panose="02070309020205020404" pitchFamily="49" charset="0"/>
              </a:rPr>
              <a:t>Person</a:t>
            </a:r>
            <a:endPar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p2.Greeting(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，由于实际指向对象类型是</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p>
          <a:p>
            <a:pPr eaLnBrk="1" fontAlgn="base" hangingPunct="1">
              <a:lnSpc>
                <a:spcPct val="110000"/>
              </a:lnSpc>
              <a:spcBef>
                <a:spcPct val="0"/>
              </a:spcBef>
              <a:spcAft>
                <a:spcPct val="0"/>
              </a:spcAft>
              <a:buClrTx/>
              <a:buNone/>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p3.Greeting( ); //</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调用</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a:t>
            </a: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，由于实际指向对象类型是</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Manager</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p>
          <a:p>
            <a:pPr marL="0" marR="0" lvl="0" indent="0" algn="l" defTabSz="914400" eaLnBrk="1" fontAlgn="base" latinLnBrk="0" hangingPunct="1">
              <a:lnSpc>
                <a:spcPct val="110000"/>
              </a:lnSpc>
              <a:spcBef>
                <a:spcPct val="0"/>
              </a:spcBef>
              <a:spcAft>
                <a:spcPct val="0"/>
              </a:spcAft>
              <a:buClrTx/>
              <a:buSzTx/>
              <a:buFontTx/>
              <a:buNone/>
              <a:tabLst/>
              <a:defRPr/>
            </a:pPr>
            <a:r>
              <a:rPr kumimoji="0" lang="en-US" altLang="zh-CN"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zh-CN" altLang="en-US" sz="160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1376720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912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endParaRPr lang="en-US" altLang="zh-CN" sz="3400" kern="0" dirty="0">
              <a:latin typeface="微软雅黑" panose="020B0503020204020204" pitchFamily="34" charset="-122"/>
              <a:ea typeface="微软雅黑" panose="020B0503020204020204" pitchFamily="34" charset="-122"/>
              <a:cs typeface="+mj-cs"/>
            </a:endParaRPr>
          </a:p>
        </p:txBody>
      </p:sp>
      <p:sp>
        <p:nvSpPr>
          <p:cNvPr id="5" name="Text Box 3"/>
          <p:cNvSpPr txBox="1">
            <a:spLocks noChangeArrowheads="1"/>
          </p:cNvSpPr>
          <p:nvPr/>
        </p:nvSpPr>
        <p:spPr bwMode="auto">
          <a:xfrm>
            <a:off x="237439" y="1151971"/>
            <a:ext cx="11096868" cy="3473192"/>
          </a:xfrm>
          <a:prstGeom prst="rect">
            <a:avLst/>
          </a:prstGeom>
          <a:noFill/>
          <a:ln w="19050" algn="ctr">
            <a:solidFill>
              <a:srgbClr val="FF0000"/>
            </a:solidFill>
            <a:miter lim="800000"/>
            <a:headEnd/>
            <a:tailEnd/>
          </a:ln>
        </p:spPr>
        <p:txBody>
          <a:bodyPr wrap="square">
            <a:noAutofit/>
          </a:bodyPr>
          <a:lstStyle/>
          <a:p>
            <a:pPr algn="l"/>
            <a:r>
              <a:rPr lang="en-US" altLang="zh-CN" sz="1600" dirty="0">
                <a:latin typeface="Courier New" panose="02070309020205020404" pitchFamily="49" charset="0"/>
                <a:cs typeface="Courier New" panose="02070309020205020404" pitchFamily="49" charset="0"/>
              </a:rPr>
              <a:t>class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public void </a:t>
            </a:r>
            <a:r>
              <a:rPr lang="en-US" altLang="zh-CN" sz="1600" dirty="0" err="1">
                <a:latin typeface="Courier New" panose="02070309020205020404" pitchFamily="49" charset="0"/>
                <a:cs typeface="Courier New" panose="02070309020205020404" pitchFamily="49" charset="0"/>
              </a:rPr>
              <a:t>newYearGreeting</a:t>
            </a:r>
            <a:r>
              <a:rPr lang="en-US" altLang="zh-CN" sz="1600" dirty="0">
                <a:latin typeface="Courier New" panose="02070309020205020404" pitchFamily="49" charset="0"/>
                <a:cs typeface="Courier New" panose="02070309020205020404" pitchFamily="49" charset="0"/>
              </a:rPr>
              <a:t> (</a:t>
            </a:r>
            <a:r>
              <a:rPr lang="en-US" altLang="zh-CN" sz="1600" dirty="0">
                <a:solidFill>
                  <a:schemeClr val="accent2"/>
                </a:solidFill>
                <a:latin typeface="Courier New" panose="02070309020205020404" pitchFamily="49" charset="0"/>
                <a:cs typeface="Courier New" panose="02070309020205020404" pitchFamily="49" charset="0"/>
              </a:rPr>
              <a:t>Person</a:t>
            </a:r>
            <a:r>
              <a:rPr lang="en-US" altLang="zh-CN" sz="1600" dirty="0">
                <a:latin typeface="Courier New" panose="02070309020205020404" pitchFamily="49" charset="0"/>
                <a:cs typeface="Courier New" panose="02070309020205020404" pitchFamily="49" charset="0"/>
              </a:rPr>
              <a:t> p){ </a:t>
            </a:r>
            <a:r>
              <a:rPr lang="en-US" altLang="zh-CN" sz="1600" dirty="0" err="1">
                <a:latin typeface="Courier New" panose="02070309020205020404" pitchFamily="49" charset="0"/>
                <a:cs typeface="Courier New" panose="02070309020205020404" pitchFamily="49" charset="0"/>
              </a:rPr>
              <a:t>p.Greeting</a:t>
            </a:r>
            <a:r>
              <a:rPr lang="en-US" altLang="zh-CN" sz="1600" dirty="0">
                <a:latin typeface="Courier New" panose="02070309020205020404" pitchFamily="49" charset="0"/>
                <a:cs typeface="Courier New" panose="02070309020205020404" pitchFamily="49" charset="0"/>
              </a:rPr>
              <a:t>(); </a:t>
            </a:r>
            <a:r>
              <a:rPr lang="en-US" altLang="zh-CN" sz="1600" dirty="0">
                <a:solidFill>
                  <a:schemeClr val="accent2"/>
                </a:solidFill>
                <a:latin typeface="Courier New" panose="02070309020205020404" pitchFamily="49" charset="0"/>
                <a:cs typeface="Courier New" panose="02070309020205020404" pitchFamily="49" charset="0"/>
              </a:rPr>
              <a:t>//</a:t>
            </a:r>
            <a:r>
              <a:rPr lang="zh-CN" altLang="en-US" sz="1600" dirty="0">
                <a:solidFill>
                  <a:schemeClr val="accent2"/>
                </a:solidFill>
                <a:latin typeface="Courier New" panose="02070309020205020404" pitchFamily="49" charset="0"/>
                <a:cs typeface="Courier New" panose="02070309020205020404" pitchFamily="49" charset="0"/>
              </a:rPr>
              <a:t>编译时应该是</a:t>
            </a:r>
            <a:r>
              <a:rPr lang="en-US" altLang="zh-CN" sz="1600" dirty="0">
                <a:solidFill>
                  <a:schemeClr val="accent2"/>
                </a:solidFill>
                <a:latin typeface="Courier New" panose="02070309020205020404" pitchFamily="49" charset="0"/>
                <a:cs typeface="Courier New" panose="02070309020205020404" pitchFamily="49" charset="0"/>
              </a:rPr>
              <a:t>Person</a:t>
            </a:r>
            <a:r>
              <a:rPr lang="zh-CN" altLang="en-US" sz="1600" dirty="0">
                <a:solidFill>
                  <a:schemeClr val="accent2"/>
                </a:solidFill>
                <a:latin typeface="Courier New" panose="02070309020205020404" pitchFamily="49" charset="0"/>
                <a:cs typeface="Courier New" panose="02070309020205020404" pitchFamily="49" charset="0"/>
              </a:rPr>
              <a:t>的</a:t>
            </a:r>
            <a:r>
              <a:rPr lang="en-US" altLang="zh-CN" sz="1600" dirty="0" err="1">
                <a:solidFill>
                  <a:schemeClr val="accent2"/>
                </a:solidFill>
                <a:latin typeface="Courier New" panose="02070309020205020404" pitchFamily="49" charset="0"/>
                <a:cs typeface="Courier New" panose="02070309020205020404" pitchFamily="49" charset="0"/>
              </a:rPr>
              <a:t>Greeing</a:t>
            </a:r>
            <a:r>
              <a:rPr lang="en-US" altLang="zh-CN" sz="1600" dirty="0">
                <a:solidFill>
                  <a:schemeClr val="accent2"/>
                </a:solidFill>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public class GreetingTest1{</a:t>
            </a:r>
          </a:p>
          <a:p>
            <a:pPr algn="l"/>
            <a:r>
              <a:rPr lang="en-US" altLang="zh-CN" sz="1600" dirty="0">
                <a:latin typeface="Courier New" panose="02070309020205020404" pitchFamily="49" charset="0"/>
                <a:cs typeface="Courier New" panose="02070309020205020404" pitchFamily="49" charset="0"/>
              </a:rPr>
              <a:t>       public static void main(String[] </a:t>
            </a:r>
            <a:r>
              <a:rPr lang="en-US" altLang="zh-CN" sz="1600" dirty="0" err="1">
                <a:latin typeface="Courier New" panose="02070309020205020404" pitchFamily="49" charset="0"/>
                <a:cs typeface="Courier New" panose="02070309020205020404" pitchFamily="49" charset="0"/>
              </a:rPr>
              <a:t>args</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 g = new </a:t>
            </a:r>
            <a:r>
              <a:rPr lang="en-US" altLang="zh-CN" sz="1600" dirty="0" err="1">
                <a:latin typeface="Courier New" panose="02070309020205020404" pitchFamily="49" charset="0"/>
                <a:cs typeface="Courier New" panose="02070309020205020404" pitchFamily="49" charset="0"/>
              </a:rPr>
              <a:t>GreetingSender</a:t>
            </a:r>
            <a:r>
              <a:rPr lang="en-US" altLang="zh-CN" sz="1600" dirty="0">
                <a:latin typeface="Courier New" panose="02070309020205020404" pitchFamily="49" charset="0"/>
                <a:cs typeface="Courier New" panose="02070309020205020404" pitchFamily="49" charset="0"/>
              </a:rPr>
              <a:t>();</a:t>
            </a:r>
          </a:p>
          <a:p>
            <a:pPr algn="l"/>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g.newYearGreeting</a:t>
            </a:r>
            <a:r>
              <a:rPr lang="en-US" altLang="zh-CN" sz="1600" dirty="0">
                <a:latin typeface="Courier New" panose="02070309020205020404" pitchFamily="49" charset="0"/>
                <a:cs typeface="Courier New" panose="02070309020205020404" pitchFamily="49" charset="0"/>
              </a:rPr>
              <a:t>(new Person());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g.newYearGreeting</a:t>
            </a:r>
            <a:r>
              <a:rPr lang="en-US" altLang="zh-CN" sz="1600" dirty="0">
                <a:latin typeface="Courier New" panose="02070309020205020404" pitchFamily="49" charset="0"/>
                <a:cs typeface="Courier New" panose="02070309020205020404" pitchFamily="49" charset="0"/>
              </a:rPr>
              <a:t>(new Employee());	</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a:latin typeface="Courier New" panose="02070309020205020404" pitchFamily="49" charset="0"/>
                <a:cs typeface="Courier New" panose="02070309020205020404" pitchFamily="49" charset="0"/>
              </a:rPr>
              <a:t>Employee</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dirty="0" err="1">
                <a:solidFill>
                  <a:srgbClr val="FF0000"/>
                </a:solidFill>
                <a:latin typeface="Courier New" panose="02070309020205020404" pitchFamily="49" charset="0"/>
                <a:cs typeface="Courier New" panose="02070309020205020404" pitchFamily="49" charset="0"/>
              </a:rPr>
              <a:t>g.newYearGreeting</a:t>
            </a:r>
            <a:r>
              <a:rPr lang="en-US" altLang="zh-CN" sz="1600" dirty="0">
                <a:solidFill>
                  <a:srgbClr val="FF0000"/>
                </a:solidFill>
                <a:latin typeface="Courier New" panose="02070309020205020404" pitchFamily="49" charset="0"/>
                <a:cs typeface="Courier New" panose="02070309020205020404" pitchFamily="49" charset="0"/>
              </a:rPr>
              <a:t>(new Manager());	</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a:solidFill>
                  <a:srgbClr val="FF0000"/>
                </a:solidFill>
                <a:latin typeface="Courier New" panose="02070309020205020404" pitchFamily="49" charset="0"/>
                <a:cs typeface="Courier New" panose="02070309020205020404" pitchFamily="49" charset="0"/>
              </a:rPr>
              <a:t>Manager</a:t>
            </a:r>
            <a:r>
              <a:rPr lang="zh-CN" altLang="en-US"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solidFill>
                <a:srgbClr val="FF0000"/>
              </a:solidFill>
              <a:latin typeface="Courier New" panose="02070309020205020404" pitchFamily="49" charset="0"/>
              <a:cs typeface="Courier New" panose="02070309020205020404" pitchFamily="49" charset="0"/>
            </a:endParaRPr>
          </a:p>
          <a:p>
            <a:pPr algn="l"/>
            <a:r>
              <a:rPr lang="en-US" altLang="zh-CN" sz="1600" dirty="0">
                <a:latin typeface="Courier New" panose="02070309020205020404" pitchFamily="49" charset="0"/>
                <a:cs typeface="Courier New" panose="02070309020205020404" pitchFamily="49" charset="0"/>
              </a:rPr>
              <a:t>      }</a:t>
            </a:r>
          </a:p>
          <a:p>
            <a:pPr algn="l"/>
            <a:r>
              <a:rPr lang="en-US" altLang="zh-CN" sz="1600" dirty="0">
                <a:latin typeface="Courier New" panose="02070309020205020404" pitchFamily="49" charset="0"/>
                <a:cs typeface="Courier New" panose="02070309020205020404" pitchFamily="49" charset="0"/>
              </a:rPr>
              <a:t>}</a:t>
            </a:r>
          </a:p>
          <a:p>
            <a:pPr algn="l"/>
            <a:r>
              <a:rPr lang="zh-CN" altLang="en-US" sz="1600" dirty="0">
                <a:latin typeface="Courier New" panose="02070309020205020404" pitchFamily="49" charset="0"/>
                <a:cs typeface="Courier New" panose="02070309020205020404" pitchFamily="49" charset="0"/>
              </a:rPr>
              <a:t>以最后一条语句为例来解释多态特性：</a:t>
            </a:r>
            <a:endParaRPr lang="en-US" altLang="zh-CN"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当实参</a:t>
            </a:r>
            <a:r>
              <a:rPr lang="en-US" altLang="zh-CN" sz="1600" dirty="0">
                <a:latin typeface="Courier New" panose="02070309020205020404" pitchFamily="49" charset="0"/>
                <a:cs typeface="Courier New" panose="02070309020205020404" pitchFamily="49" charset="0"/>
              </a:rPr>
              <a:t>new Manager()</a:t>
            </a:r>
            <a:r>
              <a:rPr lang="zh-CN" altLang="en-US" sz="1600" dirty="0">
                <a:latin typeface="Courier New" panose="02070309020205020404" pitchFamily="49" charset="0"/>
                <a:cs typeface="Courier New" panose="02070309020205020404" pitchFamily="49" charset="0"/>
              </a:rPr>
              <a:t>传给形参</a:t>
            </a:r>
            <a:r>
              <a:rPr lang="en-US" altLang="zh-CN" sz="1600" dirty="0">
                <a:latin typeface="Courier New" panose="02070309020205020404" pitchFamily="49" charset="0"/>
                <a:cs typeface="Courier New" panose="02070309020205020404" pitchFamily="49" charset="0"/>
              </a:rPr>
              <a:t>Person p</a:t>
            </a:r>
            <a:r>
              <a:rPr lang="zh-CN" altLang="en-US" sz="1600" dirty="0">
                <a:latin typeface="Courier New" panose="02070309020205020404" pitchFamily="49" charset="0"/>
                <a:cs typeface="Courier New" panose="02070309020205020404" pitchFamily="49" charset="0"/>
              </a:rPr>
              <a:t>时，等价于</a:t>
            </a:r>
            <a:r>
              <a:rPr lang="en-US" altLang="zh-CN" sz="1600" dirty="0">
                <a:latin typeface="Courier New" panose="02070309020205020404" pitchFamily="49" charset="0"/>
                <a:cs typeface="Courier New" panose="02070309020205020404" pitchFamily="49" charset="0"/>
              </a:rPr>
              <a:t>Person p = new Manager(), </a:t>
            </a:r>
            <a:r>
              <a:rPr lang="zh-CN" altLang="en-US" sz="1600" dirty="0">
                <a:latin typeface="Courier New" panose="02070309020205020404" pitchFamily="49" charset="0"/>
                <a:cs typeface="Courier New" panose="02070309020205020404" pitchFamily="49" charset="0"/>
              </a:rPr>
              <a:t>因此执行</a:t>
            </a:r>
            <a:r>
              <a:rPr lang="en-US" altLang="zh-CN" sz="1600" dirty="0" err="1">
                <a:latin typeface="Courier New" panose="02070309020205020404" pitchFamily="49" charset="0"/>
                <a:cs typeface="Courier New" panose="02070309020205020404" pitchFamily="49" charset="0"/>
              </a:rPr>
              <a:t>p.Greeting</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语句时根据形参</a:t>
            </a:r>
            <a:r>
              <a:rPr lang="en-US" altLang="zh-CN" sz="1600" dirty="0">
                <a:latin typeface="Courier New" panose="02070309020205020404" pitchFamily="49" charset="0"/>
                <a:cs typeface="Courier New" panose="02070309020205020404" pitchFamily="49" charset="0"/>
              </a:rPr>
              <a:t>p</a:t>
            </a:r>
            <a:r>
              <a:rPr lang="zh-CN" altLang="en-US" sz="1600" dirty="0">
                <a:latin typeface="Courier New" panose="02070309020205020404" pitchFamily="49" charset="0"/>
                <a:cs typeface="Courier New" panose="02070309020205020404" pitchFamily="49" charset="0"/>
              </a:rPr>
              <a:t>指向的对象的实际类型动态计算</a:t>
            </a:r>
            <a:r>
              <a:rPr lang="en-US" altLang="zh-CN" sz="1600" dirty="0">
                <a:latin typeface="Courier New" panose="02070309020205020404" pitchFamily="49" charset="0"/>
                <a:cs typeface="Courier New" panose="02070309020205020404" pitchFamily="49" charset="0"/>
              </a:rPr>
              <a:t>Greeting</a:t>
            </a:r>
            <a:r>
              <a:rPr lang="zh-CN" altLang="en-US" sz="1600" dirty="0">
                <a:latin typeface="Courier New" panose="02070309020205020404" pitchFamily="49" charset="0"/>
                <a:cs typeface="Courier New" panose="02070309020205020404" pitchFamily="49" charset="0"/>
              </a:rPr>
              <a:t>方法的入口地址，调用了</a:t>
            </a:r>
            <a:r>
              <a:rPr lang="en-US" altLang="zh-CN" sz="1600" dirty="0">
                <a:latin typeface="Courier New" panose="02070309020205020404" pitchFamily="49" charset="0"/>
                <a:cs typeface="Courier New" panose="02070309020205020404" pitchFamily="49" charset="0"/>
              </a:rPr>
              <a:t>Manager</a:t>
            </a:r>
            <a:r>
              <a:rPr lang="zh-CN" altLang="en-US"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的</a:t>
            </a:r>
            <a:r>
              <a:rPr lang="en-US" altLang="zh-CN" sz="1600"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Greeting()</a:t>
            </a:r>
            <a:endParaRPr lang="en-US" altLang="zh-CN" sz="1600" dirty="0">
              <a:latin typeface="Courier New" panose="02070309020205020404" pitchFamily="49" charset="0"/>
              <a:cs typeface="Courier New" panose="02070309020205020404" pitchFamily="49" charset="0"/>
            </a:endParaRPr>
          </a:p>
          <a:p>
            <a:endParaRPr lang="zh-CN" altLang="en-US" sz="1600" dirty="0">
              <a:latin typeface="Courier New" panose="02070309020205020404" pitchFamily="49" charset="0"/>
              <a:cs typeface="Courier New" panose="02070309020205020404" pitchFamily="49" charset="0"/>
            </a:endParaRPr>
          </a:p>
        </p:txBody>
      </p:sp>
      <p:sp>
        <p:nvSpPr>
          <p:cNvPr id="7" name="Text Box 5"/>
          <p:cNvSpPr txBox="1">
            <a:spLocks noChangeArrowheads="1"/>
          </p:cNvSpPr>
          <p:nvPr/>
        </p:nvSpPr>
        <p:spPr bwMode="auto">
          <a:xfrm>
            <a:off x="454985" y="4734522"/>
            <a:ext cx="8307388" cy="2024063"/>
          </a:xfrm>
          <a:prstGeom prst="rect">
            <a:avLst/>
          </a:prstGeom>
          <a:noFill/>
          <a:ln w="9525" algn="ctr">
            <a:solidFill>
              <a:schemeClr val="accent2"/>
            </a:solidFill>
            <a:miter lim="800000"/>
            <a:headEnd/>
            <a:tailEnd/>
          </a:ln>
        </p:spPr>
        <p:txBody>
          <a:bodyPr>
            <a:spAutoFit/>
          </a:bodyPr>
          <a:lstStyle/>
          <a:p>
            <a:pPr algn="l"/>
            <a:r>
              <a:rPr lang="zh-CN" altLang="en-US" sz="1800" dirty="0">
                <a:latin typeface="Courier New" panose="02070309020205020404" pitchFamily="49" charset="0"/>
                <a:ea typeface="微软雅黑" panose="020B0503020204020204" pitchFamily="34" charset="-122"/>
                <a:cs typeface="Courier New" panose="02070309020205020404" pitchFamily="49" charset="0"/>
              </a:rPr>
              <a:t>仔细观察程序，可以发现产生多态的三个重要因素：</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1</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：不同类之间有继承链</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dirty="0" err="1">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方法的参数类型用的父类类型</a:t>
            </a:r>
          </a:p>
          <a:p>
            <a:pPr algn="l"/>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3</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800" dirty="0" err="1">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调用的</a:t>
            </a:r>
            <a:r>
              <a:rPr lang="en-US" altLang="zh-CN"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方法都被子类用自己的行为覆盖</a:t>
            </a:r>
            <a:endParaRPr lang="zh-CN" altLang="en-US" sz="1800"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满足了这三个条件，用继承链中不同子类的对象做为方法的实参去调用方法会使该方法表现出不同的行为。</a:t>
            </a:r>
            <a:r>
              <a:rPr lang="zh-CN" altLang="en-US" sz="1800" dirty="0">
                <a:solidFill>
                  <a:schemeClr val="accent2"/>
                </a:solidFill>
                <a:latin typeface="Courier New" panose="02070309020205020404" pitchFamily="49" charset="0"/>
                <a:ea typeface="微软雅黑" panose="020B0503020204020204" pitchFamily="34" charset="-122"/>
                <a:cs typeface="Courier New" panose="02070309020205020404" pitchFamily="49" charset="0"/>
              </a:rPr>
              <a:t>由于子类的实例也是父类的实例，所以用子类对象作为实参传给方法中的父类型的形参是没有问题的</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8" name="Text Box 4"/>
          <p:cNvSpPr txBox="1">
            <a:spLocks noChangeArrowheads="1"/>
          </p:cNvSpPr>
          <p:nvPr/>
        </p:nvSpPr>
        <p:spPr bwMode="auto">
          <a:xfrm>
            <a:off x="454985" y="4734522"/>
            <a:ext cx="8905002" cy="1938992"/>
          </a:xfrm>
          <a:prstGeom prst="rect">
            <a:avLst/>
          </a:prstGeom>
          <a:noFill/>
          <a:ln w="9525" algn="ctr">
            <a:solidFill>
              <a:schemeClr val="accent2"/>
            </a:solidFill>
            <a:miter lim="800000"/>
            <a:headEnd/>
            <a:tailEnd/>
          </a:ln>
        </p:spPr>
        <p:txBody>
          <a:bodyPr wrap="none">
            <a:spAutoFit/>
          </a:bodyPr>
          <a:lstStyle/>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这段程序的微妙之处在于：</a:t>
            </a:r>
          </a:p>
          <a:p>
            <a:pPr algn="l"/>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方法的参数是</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类型，那么</a:t>
            </a:r>
          </a:p>
          <a:p>
            <a:pPr algn="l"/>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的行为应该是</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对象的行为。</a:t>
            </a:r>
          </a:p>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但是在实际运行时我们看到随着实参对象类型的变化， </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newYearGreeting</a:t>
            </a:r>
            <a:endParaRPr lang="en-US" altLang="zh-CN" sz="2000" dirty="0">
              <a:latin typeface="Courier New" panose="02070309020205020404" pitchFamily="49" charset="0"/>
              <a:ea typeface="微软雅黑" panose="020B0503020204020204" pitchFamily="34" charset="-122"/>
              <a:cs typeface="Courier New" panose="02070309020205020404" pitchFamily="49" charset="0"/>
            </a:endParaRPr>
          </a:p>
          <a:p>
            <a:pPr algn="l"/>
            <a:r>
              <a:rPr lang="zh-CN" altLang="en-US" sz="2000" dirty="0">
                <a:latin typeface="Courier New" panose="02070309020205020404" pitchFamily="49" charset="0"/>
                <a:ea typeface="微软雅黑" panose="020B0503020204020204" pitchFamily="34" charset="-122"/>
                <a:cs typeface="Courier New" panose="02070309020205020404" pitchFamily="49" charset="0"/>
              </a:rPr>
              <a:t>方法却表现出了多种不同的行为，这种机制称为多态</a:t>
            </a:r>
          </a:p>
          <a:p>
            <a:pPr algn="l"/>
            <a:endParaRPr lang="zh-CN" altLang="en-US" sz="2000" dirty="0"/>
          </a:p>
        </p:txBody>
      </p:sp>
    </p:spTree>
    <p:custDataLst>
      <p:tags r:id="rId1"/>
    </p:custDataLst>
    <p:extLst>
      <p:ext uri="{BB962C8B-B14F-4D97-AF65-F5344CB8AC3E}">
        <p14:creationId xmlns:p14="http://schemas.microsoft.com/office/powerpoint/2010/main" val="13767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xit" presetSubtype="10" fill="hold" grpId="1" nodeType="with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8"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8056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6"/>
          <p:cNvSpPr txBox="1">
            <a:spLocks noChangeArrowheads="1"/>
          </p:cNvSpPr>
          <p:nvPr/>
        </p:nvSpPr>
        <p:spPr bwMode="auto">
          <a:xfrm>
            <a:off x="566738" y="1341438"/>
            <a:ext cx="1088820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多态条件：父类变量可引用本类和子类对象，子类对象</a:t>
            </a:r>
            <a:r>
              <a:rPr kumimoji="0" lang="en-US" altLang="zh-CN" sz="2500" b="0" i="0" u="none" strike="noStrike" kern="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isA</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父类对象</a:t>
            </a: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当调用</a:t>
            </a:r>
            <a:r>
              <a:rPr kumimoji="0" lang="zh-CN" altLang="en-US" sz="25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实例方法</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时，由</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虚拟机动态地决定所调用的方法，称为</a:t>
            </a:r>
            <a:r>
              <a:rPr kumimoji="0" lang="zh-CN" altLang="zh-CN"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动态绑定</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(dynamic binding)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或者晚期绑定或者延迟绑定</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lang="en-US" altLang="zh-CN"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l</a:t>
            </a:r>
            <a:r>
              <a:rPr kumimoji="0" lang="en-US" altLang="zh-CN" sz="25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azy</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binding)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或</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者</a:t>
            </a: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1" indent="0"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假定对象o是类C1的实例，C1是C2的子类，C2是C3的子类，…，Cn-1是Cn的子类。也就是说，Cn是最</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一般</a:t>
            </a: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的类，C1是</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最</a:t>
            </a:r>
            <a:r>
              <a:rPr lang="zh-CN" altLang="en-US" kern="0" noProof="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具体</a:t>
            </a:r>
            <a:r>
              <a:rPr kumimoji="0" lang="zh-CN"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的类。在Java中，Cn是Object类。</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如果调用</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继承链里子类型</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C1</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o的方法p，Java虚拟机按照C1、C2、…、Cn的顺序依次查找方法p的实现。一旦找到一个实现，将停止查找，并执行找到的第一个实现</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覆盖的实例函数</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
        <p:nvSpPr>
          <p:cNvPr id="6" name="Rectangle 8"/>
          <p:cNvSpPr>
            <a:spLocks noChangeArrowheads="1"/>
          </p:cNvSpPr>
          <p:nvPr/>
        </p:nvSpPr>
        <p:spPr bwMode="auto">
          <a:xfrm>
            <a:off x="1511300"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n</a:t>
            </a:r>
          </a:p>
        </p:txBody>
      </p:sp>
      <p:sp>
        <p:nvSpPr>
          <p:cNvPr id="7" name="Rectangle 9"/>
          <p:cNvSpPr>
            <a:spLocks noChangeArrowheads="1"/>
          </p:cNvSpPr>
          <p:nvPr/>
        </p:nvSpPr>
        <p:spPr bwMode="auto">
          <a:xfrm>
            <a:off x="2816225"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n-1</a:t>
            </a:r>
          </a:p>
        </p:txBody>
      </p:sp>
      <p:sp>
        <p:nvSpPr>
          <p:cNvPr id="8" name="AutoShape 10"/>
          <p:cNvSpPr>
            <a:spLocks noChangeArrowheads="1"/>
          </p:cNvSpPr>
          <p:nvPr/>
        </p:nvSpPr>
        <p:spPr bwMode="auto">
          <a:xfrm rot="16200000">
            <a:off x="2232046"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9" name="AutoShape 11"/>
          <p:cNvCxnSpPr>
            <a:cxnSpLocks noChangeShapeType="1"/>
            <a:stCxn id="8" idx="3"/>
            <a:endCxn id="7" idx="1"/>
          </p:cNvCxnSpPr>
          <p:nvPr/>
        </p:nvCxnSpPr>
        <p:spPr bwMode="auto">
          <a:xfrm flipV="1">
            <a:off x="2368550"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0" name="Rectangle 12"/>
          <p:cNvSpPr>
            <a:spLocks noChangeArrowheads="1"/>
          </p:cNvSpPr>
          <p:nvPr/>
        </p:nvSpPr>
        <p:spPr bwMode="auto">
          <a:xfrm>
            <a:off x="4121150"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a:t>
            </a:r>
            <a:endParaRPr kumimoji="0" lang="en-US" altLang="zh-CN" sz="2000" b="0" i="0" u="none" strike="noStrike" kern="0" cap="none" spc="0" normalizeH="0" baseline="-1000" noProof="0">
              <a:ln>
                <a:noFill/>
              </a:ln>
              <a:solidFill>
                <a:srgbClr val="000000"/>
              </a:solidFill>
              <a:effectLst/>
              <a:uLnTx/>
              <a:uFillTx/>
              <a:latin typeface="宋体" charset="-122"/>
              <a:ea typeface="宋体" charset="-122"/>
            </a:endParaRPr>
          </a:p>
        </p:txBody>
      </p:sp>
      <p:sp>
        <p:nvSpPr>
          <p:cNvPr id="11" name="AutoShape 13"/>
          <p:cNvSpPr>
            <a:spLocks noChangeArrowheads="1"/>
          </p:cNvSpPr>
          <p:nvPr/>
        </p:nvSpPr>
        <p:spPr bwMode="auto">
          <a:xfrm rot="16200000">
            <a:off x="3536971"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2" name="AutoShape 14"/>
          <p:cNvCxnSpPr>
            <a:cxnSpLocks noChangeShapeType="1"/>
            <a:stCxn id="11" idx="3"/>
            <a:endCxn id="10" idx="1"/>
          </p:cNvCxnSpPr>
          <p:nvPr/>
        </p:nvCxnSpPr>
        <p:spPr bwMode="auto">
          <a:xfrm flipV="1">
            <a:off x="3673475"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 name="Rectangle 15"/>
          <p:cNvSpPr>
            <a:spLocks noChangeArrowheads="1"/>
          </p:cNvSpPr>
          <p:nvPr/>
        </p:nvSpPr>
        <p:spPr bwMode="auto">
          <a:xfrm>
            <a:off x="5426074"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2</a:t>
            </a:r>
          </a:p>
        </p:txBody>
      </p:sp>
      <p:sp>
        <p:nvSpPr>
          <p:cNvPr id="14" name="AutoShape 16"/>
          <p:cNvSpPr>
            <a:spLocks noChangeArrowheads="1"/>
          </p:cNvSpPr>
          <p:nvPr/>
        </p:nvSpPr>
        <p:spPr bwMode="auto">
          <a:xfrm rot="16200000">
            <a:off x="4841896"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5" name="AutoShape 17"/>
          <p:cNvCxnSpPr>
            <a:cxnSpLocks noChangeShapeType="1"/>
            <a:stCxn id="14" idx="3"/>
            <a:endCxn id="13" idx="1"/>
          </p:cNvCxnSpPr>
          <p:nvPr/>
        </p:nvCxnSpPr>
        <p:spPr bwMode="auto">
          <a:xfrm flipV="1">
            <a:off x="4978399"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6" name="Rectangle 18"/>
          <p:cNvSpPr>
            <a:spLocks noChangeArrowheads="1"/>
          </p:cNvSpPr>
          <p:nvPr/>
        </p:nvSpPr>
        <p:spPr bwMode="auto">
          <a:xfrm>
            <a:off x="6730999" y="4990995"/>
            <a:ext cx="720725" cy="404685"/>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a:ln>
                  <a:noFill/>
                </a:ln>
                <a:solidFill>
                  <a:srgbClr val="000000"/>
                </a:solidFill>
                <a:effectLst/>
                <a:uLnTx/>
                <a:uFillTx/>
                <a:latin typeface="宋体" charset="-122"/>
                <a:ea typeface="宋体" charset="-122"/>
              </a:rPr>
              <a:t>C</a:t>
            </a:r>
            <a:r>
              <a:rPr kumimoji="0" lang="en-US" altLang="zh-CN" sz="2000" b="0" i="0" u="none" strike="noStrike" kern="0" cap="none" spc="0" normalizeH="0" baseline="-1000" noProof="0">
                <a:ln>
                  <a:noFill/>
                </a:ln>
                <a:solidFill>
                  <a:srgbClr val="000000"/>
                </a:solidFill>
                <a:effectLst/>
                <a:uLnTx/>
                <a:uFillTx/>
                <a:latin typeface="宋体" charset="-122"/>
                <a:ea typeface="宋体" charset="-122"/>
              </a:rPr>
              <a:t>1</a:t>
            </a:r>
          </a:p>
        </p:txBody>
      </p:sp>
      <p:sp>
        <p:nvSpPr>
          <p:cNvPr id="17" name="AutoShape 19"/>
          <p:cNvSpPr>
            <a:spLocks noChangeArrowheads="1"/>
          </p:cNvSpPr>
          <p:nvPr/>
        </p:nvSpPr>
        <p:spPr bwMode="auto">
          <a:xfrm rot="16200000">
            <a:off x="6146820" y="5125868"/>
            <a:ext cx="134896" cy="134938"/>
          </a:xfrm>
          <a:prstGeom prst="triangle">
            <a:avLst>
              <a:gd name="adj" fmla="val 50000"/>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a typeface="宋体" charset="-122"/>
            </a:endParaRPr>
          </a:p>
        </p:txBody>
      </p:sp>
      <p:cxnSp>
        <p:nvCxnSpPr>
          <p:cNvPr id="18" name="AutoShape 20"/>
          <p:cNvCxnSpPr>
            <a:cxnSpLocks noChangeShapeType="1"/>
            <a:stCxn id="17" idx="3"/>
            <a:endCxn id="16" idx="1"/>
          </p:cNvCxnSpPr>
          <p:nvPr/>
        </p:nvCxnSpPr>
        <p:spPr bwMode="auto">
          <a:xfrm flipV="1">
            <a:off x="6283324" y="5194131"/>
            <a:ext cx="447675" cy="158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9" name="Text Box 21"/>
          <p:cNvSpPr txBox="1">
            <a:spLocks noChangeArrowheads="1"/>
          </p:cNvSpPr>
          <p:nvPr/>
        </p:nvSpPr>
        <p:spPr bwMode="auto">
          <a:xfrm>
            <a:off x="1482725" y="4654550"/>
            <a:ext cx="793750" cy="33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a:ln>
                  <a:noFill/>
                </a:ln>
                <a:solidFill>
                  <a:srgbClr val="000000"/>
                </a:solidFill>
                <a:effectLst/>
                <a:uLnTx/>
                <a:uFillTx/>
                <a:latin typeface="宋体" charset="-122"/>
                <a:ea typeface="宋体" charset="-122"/>
              </a:rPr>
              <a:t>Object</a:t>
            </a:r>
          </a:p>
        </p:txBody>
      </p:sp>
      <p:sp>
        <p:nvSpPr>
          <p:cNvPr id="20" name="Text Box 22"/>
          <p:cNvSpPr txBox="1">
            <a:spLocks noChangeArrowheads="1"/>
          </p:cNvSpPr>
          <p:nvPr/>
        </p:nvSpPr>
        <p:spPr bwMode="auto">
          <a:xfrm>
            <a:off x="324235" y="5727412"/>
            <a:ext cx="1020367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查找方法</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的顺序：看</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lang="zh-CN" altLang="en-US" sz="1600" kern="0" dirty="0">
                <a:solidFill>
                  <a:srgbClr val="000000"/>
                </a:solidFill>
              </a:rPr>
              <a:t>是否</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覆盖</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，如果已覆盖，调用</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的</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如果</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C1</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没有覆盖</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p</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，则查看</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C2</a:t>
            </a: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是否覆盖，以此类推</a:t>
            </a:r>
            <a:endParaRPr kumimoji="0" lang="en-US" altLang="zh-CN" sz="1600" b="0" i="0" u="none" strike="noStrike" kern="0" cap="none" spc="0" normalizeH="0" baseline="0" noProof="0" dirty="0">
              <a:ln>
                <a:noFill/>
              </a:ln>
              <a:solidFill>
                <a:srgbClr val="000000"/>
              </a:solidFill>
              <a:effectLst/>
              <a:uLnTx/>
              <a:uFillTx/>
              <a:latin typeface="宋体" charset="-122"/>
              <a:ea typeface="宋体"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lang="zh-CN" altLang="en-US" sz="1600" kern="0" dirty="0">
                <a:solidFill>
                  <a:srgbClr val="FF0000"/>
                </a:solidFill>
              </a:rPr>
              <a:t>从</a:t>
            </a:r>
            <a:r>
              <a:rPr lang="en-US" altLang="zh-CN" sz="1600" kern="0" dirty="0">
                <a:solidFill>
                  <a:srgbClr val="FF0000"/>
                </a:solidFill>
              </a:rPr>
              <a:t>C1</a:t>
            </a:r>
            <a:r>
              <a:rPr lang="zh-CN" altLang="en-US" sz="1600" kern="0" dirty="0">
                <a:solidFill>
                  <a:srgbClr val="FF0000"/>
                </a:solidFill>
              </a:rPr>
              <a:t>开始顺着继承链往父类查找，直到找到第一个</a:t>
            </a:r>
            <a:r>
              <a:rPr lang="en-US" altLang="zh-CN" sz="1600" kern="0" dirty="0">
                <a:solidFill>
                  <a:srgbClr val="FF0000"/>
                </a:solidFill>
              </a:rPr>
              <a:t>p</a:t>
            </a:r>
            <a:r>
              <a:rPr lang="zh-CN" altLang="en-US" sz="1600" kern="0" dirty="0">
                <a:solidFill>
                  <a:srgbClr val="FF0000"/>
                </a:solidFill>
              </a:rPr>
              <a:t>的实现，并调用这个</a:t>
            </a:r>
            <a:r>
              <a:rPr lang="en-US" altLang="zh-CN" sz="1600" kern="0" dirty="0">
                <a:solidFill>
                  <a:srgbClr val="FF0000"/>
                </a:solidFill>
              </a:rPr>
              <a:t>p</a:t>
            </a:r>
            <a:r>
              <a:rPr lang="zh-CN" altLang="en-US" sz="1600" kern="0" dirty="0">
                <a:solidFill>
                  <a:srgbClr val="FF0000"/>
                </a:solidFill>
              </a:rPr>
              <a:t>的实现</a:t>
            </a:r>
            <a:endParaRPr kumimoji="0" lang="zh-CN" altLang="en-US" sz="1600" b="0" i="0" u="none" strike="noStrike" kern="0" cap="none" spc="0" normalizeH="0" baseline="0" noProof="0" dirty="0">
              <a:ln>
                <a:noFill/>
              </a:ln>
              <a:solidFill>
                <a:srgbClr val="FF0000"/>
              </a:solidFill>
              <a:effectLst/>
              <a:uLnTx/>
              <a:uFillTx/>
            </a:endParaRPr>
          </a:p>
        </p:txBody>
      </p:sp>
      <p:sp>
        <p:nvSpPr>
          <p:cNvPr id="21" name="Line 23"/>
          <p:cNvSpPr>
            <a:spLocks noChangeShapeType="1"/>
          </p:cNvSpPr>
          <p:nvPr/>
        </p:nvSpPr>
        <p:spPr bwMode="auto">
          <a:xfrm flipH="1">
            <a:off x="1871663" y="5621034"/>
            <a:ext cx="558006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2" name="Line 24"/>
          <p:cNvSpPr>
            <a:spLocks noChangeShapeType="1"/>
          </p:cNvSpPr>
          <p:nvPr/>
        </p:nvSpPr>
        <p:spPr bwMode="auto">
          <a:xfrm flipH="1">
            <a:off x="7092949" y="5621034"/>
            <a:ext cx="35877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3" name="Line 25"/>
          <p:cNvSpPr>
            <a:spLocks noChangeShapeType="1"/>
          </p:cNvSpPr>
          <p:nvPr/>
        </p:nvSpPr>
        <p:spPr bwMode="auto">
          <a:xfrm flipH="1">
            <a:off x="5786437" y="5621034"/>
            <a:ext cx="1665287"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4" name="Line 26"/>
          <p:cNvSpPr>
            <a:spLocks noChangeShapeType="1"/>
          </p:cNvSpPr>
          <p:nvPr/>
        </p:nvSpPr>
        <p:spPr bwMode="auto">
          <a:xfrm flipH="1">
            <a:off x="4481513" y="5621034"/>
            <a:ext cx="29702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5" name="Line 27"/>
          <p:cNvSpPr>
            <a:spLocks noChangeShapeType="1"/>
          </p:cNvSpPr>
          <p:nvPr/>
        </p:nvSpPr>
        <p:spPr bwMode="auto">
          <a:xfrm flipH="1">
            <a:off x="3176588" y="5621034"/>
            <a:ext cx="29702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600" b="0" i="0" u="none" strike="noStrike" kern="0" cap="none" spc="0" normalizeH="0" baseline="0" noProof="0">
              <a:ln>
                <a:noFill/>
              </a:ln>
              <a:solidFill>
                <a:srgbClr val="000000"/>
              </a:solidFill>
              <a:effectLst/>
              <a:uLnTx/>
              <a:uFillTx/>
              <a:latin typeface="宋体" charset="-122"/>
            </a:endParaRPr>
          </a:p>
        </p:txBody>
      </p:sp>
      <p:sp>
        <p:nvSpPr>
          <p:cNvPr id="26" name="Text Box 28"/>
          <p:cNvSpPr txBox="1">
            <a:spLocks noChangeArrowheads="1"/>
          </p:cNvSpPr>
          <p:nvPr/>
        </p:nvSpPr>
        <p:spPr bwMode="auto">
          <a:xfrm>
            <a:off x="6746874" y="4654550"/>
            <a:ext cx="692150" cy="33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宋体" charset="-122"/>
                <a:ea typeface="宋体" charset="-122"/>
              </a:rPr>
              <a:t>对象</a:t>
            </a:r>
            <a:r>
              <a:rPr kumimoji="0" lang="en-US" altLang="zh-CN" sz="1600" b="0" i="0" u="none" strike="noStrike" kern="0" cap="none" spc="0" normalizeH="0" baseline="0" noProof="0" dirty="0">
                <a:ln>
                  <a:noFill/>
                </a:ln>
                <a:solidFill>
                  <a:srgbClr val="000000"/>
                </a:solidFill>
                <a:effectLst/>
                <a:uLnTx/>
                <a:uFillTx/>
                <a:latin typeface="宋体" charset="-122"/>
                <a:ea typeface="宋体" charset="-122"/>
              </a:rPr>
              <a:t>o</a:t>
            </a:r>
          </a:p>
        </p:txBody>
      </p:sp>
    </p:spTree>
    <p:custDataLst>
      <p:tags r:id="rId1"/>
    </p:custDataLst>
    <p:extLst>
      <p:ext uri="{BB962C8B-B14F-4D97-AF65-F5344CB8AC3E}">
        <p14:creationId xmlns:p14="http://schemas.microsoft.com/office/powerpoint/2010/main" val="137672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805647"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27" name="Rectangle 6"/>
          <p:cNvSpPr txBox="1">
            <a:spLocks noChangeArrowheads="1"/>
          </p:cNvSpPr>
          <p:nvPr/>
        </p:nvSpPr>
        <p:spPr>
          <a:xfrm>
            <a:off x="141436" y="1341438"/>
            <a:ext cx="12050564" cy="4678362"/>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上例中，</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若</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a:t>
            </a:r>
            <a:r>
              <a:rPr lang="zh-CN" altLang="en-US" sz="2800" dirty="0">
                <a:latin typeface="Courier New" panose="02070309020205020404" pitchFamily="49" charset="0"/>
                <a:ea typeface="微软雅黑" panose="020B0503020204020204" pitchFamily="34" charset="-122"/>
                <a:cs typeface="Courier New" panose="02070309020205020404" pitchFamily="49" charset="0"/>
              </a:rPr>
              <a:t>指向</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类的对象。当通过</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newYearGreeting</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方法去调用</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p3.Greeting()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方法时，</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Java</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虚拟机会沿着继承链，从</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类到父类查找</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的实现，结果找到</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自己的实现</a:t>
            </a:r>
          </a:p>
          <a:p>
            <a:pPr marL="469900" marR="0" lvl="1" indent="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zh-CN" altLang="zh-CN" sz="2400" b="0" i="0" u="none" strike="noStrike" kern="1200" cap="none" spc="0" normalizeH="0" baseline="0" noProof="0" dirty="0">
              <a:ln>
                <a:noFill/>
              </a:ln>
              <a:solidFill>
                <a:schemeClr val="accent2"/>
              </a:solidFill>
              <a:effectLst/>
              <a:uLnTx/>
              <a:uFillTx/>
              <a:latin typeface="宋体" charset="-122"/>
              <a:ea typeface="宋体" charset="-122"/>
              <a:cs typeface="+mn-cs"/>
            </a:endParaRPr>
          </a:p>
        </p:txBody>
      </p:sp>
      <p:grpSp>
        <p:nvGrpSpPr>
          <p:cNvPr id="28" name="Group 26"/>
          <p:cNvGrpSpPr>
            <a:grpSpLocks/>
          </p:cNvGrpSpPr>
          <p:nvPr/>
        </p:nvGrpSpPr>
        <p:grpSpPr bwMode="auto">
          <a:xfrm>
            <a:off x="1516095" y="3519489"/>
            <a:ext cx="8127634" cy="1360488"/>
            <a:chOff x="952" y="2217"/>
            <a:chExt cx="4384" cy="857"/>
          </a:xfrm>
        </p:grpSpPr>
        <p:sp>
          <p:nvSpPr>
            <p:cNvPr id="29" name="Rectangle 8"/>
            <p:cNvSpPr>
              <a:spLocks noChangeArrowheads="1"/>
            </p:cNvSpPr>
            <p:nvPr/>
          </p:nvSpPr>
          <p:spPr bwMode="auto">
            <a:xfrm>
              <a:off x="952" y="2429"/>
              <a:ext cx="737"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Person</a:t>
              </a:r>
              <a:endParaRPr lang="en-US" altLang="zh-CN" sz="2000" baseline="-1000" dirty="0">
                <a:latin typeface="Courier New" panose="02070309020205020404" pitchFamily="49" charset="0"/>
                <a:cs typeface="Courier New" panose="02070309020205020404" pitchFamily="49" charset="0"/>
              </a:endParaRPr>
            </a:p>
          </p:txBody>
        </p:sp>
        <p:sp>
          <p:nvSpPr>
            <p:cNvPr id="30" name="Rectangle 9"/>
            <p:cNvSpPr>
              <a:spLocks noChangeArrowheads="1"/>
            </p:cNvSpPr>
            <p:nvPr/>
          </p:nvSpPr>
          <p:spPr bwMode="auto">
            <a:xfrm>
              <a:off x="2483" y="2429"/>
              <a:ext cx="737"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Employee</a:t>
              </a:r>
              <a:endParaRPr lang="en-US" altLang="zh-CN" sz="2000" baseline="-1000" dirty="0">
                <a:latin typeface="Courier New" panose="02070309020205020404" pitchFamily="49" charset="0"/>
                <a:cs typeface="Courier New" panose="02070309020205020404" pitchFamily="49" charset="0"/>
              </a:endParaRPr>
            </a:p>
          </p:txBody>
        </p:sp>
        <p:sp>
          <p:nvSpPr>
            <p:cNvPr id="31" name="AutoShape 10"/>
            <p:cNvSpPr>
              <a:spLocks noChangeArrowheads="1"/>
            </p:cNvSpPr>
            <p:nvPr/>
          </p:nvSpPr>
          <p:spPr bwMode="auto">
            <a:xfrm rot="-5400000">
              <a:off x="1689" y="2514"/>
              <a:ext cx="85" cy="85"/>
            </a:xfrm>
            <a:prstGeom prst="triangle">
              <a:avLst>
                <a:gd name="adj" fmla="val 50000"/>
              </a:avLst>
            </a:prstGeom>
            <a:noFill/>
            <a:ln w="9525" algn="ctr">
              <a:solidFill>
                <a:schemeClr val="tx1"/>
              </a:solidFill>
              <a:miter lim="800000"/>
              <a:headEnd/>
              <a:tailEnd/>
            </a:ln>
          </p:spPr>
          <p:txBody>
            <a:bodyPr vert="eaVert" wrap="none" anchor="ctr"/>
            <a:lstStyle/>
            <a:p>
              <a:endParaRPr lang="zh-CN" altLang="en-US"/>
            </a:p>
          </p:txBody>
        </p:sp>
        <p:cxnSp>
          <p:nvCxnSpPr>
            <p:cNvPr id="32" name="AutoShape 11"/>
            <p:cNvCxnSpPr>
              <a:cxnSpLocks noChangeShapeType="1"/>
              <a:stCxn id="29" idx="3"/>
              <a:endCxn id="30" idx="1"/>
            </p:cNvCxnSpPr>
            <p:nvPr/>
          </p:nvCxnSpPr>
          <p:spPr bwMode="auto">
            <a:xfrm>
              <a:off x="1689" y="2557"/>
              <a:ext cx="794" cy="0"/>
            </a:xfrm>
            <a:prstGeom prst="straightConnector1">
              <a:avLst/>
            </a:prstGeom>
            <a:noFill/>
            <a:ln w="9525">
              <a:solidFill>
                <a:schemeClr val="tx1"/>
              </a:solidFill>
              <a:round/>
              <a:headEnd/>
              <a:tailEnd/>
            </a:ln>
          </p:spPr>
        </p:cxnSp>
        <p:sp>
          <p:nvSpPr>
            <p:cNvPr id="33" name="Rectangle 12"/>
            <p:cNvSpPr>
              <a:spLocks noChangeArrowheads="1"/>
            </p:cNvSpPr>
            <p:nvPr/>
          </p:nvSpPr>
          <p:spPr bwMode="auto">
            <a:xfrm>
              <a:off x="4127" y="2429"/>
              <a:ext cx="681" cy="255"/>
            </a:xfrm>
            <a:prstGeom prst="rect">
              <a:avLst/>
            </a:prstGeom>
            <a:noFill/>
            <a:ln w="9525" algn="ctr">
              <a:solidFill>
                <a:schemeClr val="tx1"/>
              </a:solidFill>
              <a:miter lim="800000"/>
              <a:headEnd/>
              <a:tailEnd/>
            </a:ln>
          </p:spPr>
          <p:txBody>
            <a:bodyPr wrap="none" anchor="ctr"/>
            <a:lstStyle/>
            <a:p>
              <a:r>
                <a:rPr lang="en-US" altLang="zh-CN" sz="2000" dirty="0">
                  <a:latin typeface="Courier New" panose="02070309020205020404" pitchFamily="49" charset="0"/>
                  <a:cs typeface="Courier New" panose="02070309020205020404" pitchFamily="49" charset="0"/>
                </a:rPr>
                <a:t>Manager</a:t>
              </a:r>
              <a:endParaRPr lang="en-US" altLang="zh-CN" sz="2000" baseline="-1000" dirty="0">
                <a:latin typeface="Courier New" panose="02070309020205020404" pitchFamily="49" charset="0"/>
                <a:cs typeface="Courier New" panose="02070309020205020404" pitchFamily="49" charset="0"/>
              </a:endParaRPr>
            </a:p>
          </p:txBody>
        </p:sp>
        <p:sp>
          <p:nvSpPr>
            <p:cNvPr id="34" name="AutoShape 13"/>
            <p:cNvSpPr>
              <a:spLocks noChangeArrowheads="1"/>
            </p:cNvSpPr>
            <p:nvPr/>
          </p:nvSpPr>
          <p:spPr bwMode="auto">
            <a:xfrm rot="-5400000">
              <a:off x="3220" y="2514"/>
              <a:ext cx="85" cy="85"/>
            </a:xfrm>
            <a:prstGeom prst="triangle">
              <a:avLst>
                <a:gd name="adj" fmla="val 50000"/>
              </a:avLst>
            </a:prstGeom>
            <a:noFill/>
            <a:ln w="9525" algn="ctr">
              <a:solidFill>
                <a:schemeClr val="tx1"/>
              </a:solidFill>
              <a:miter lim="800000"/>
              <a:headEnd/>
              <a:tailEnd/>
            </a:ln>
          </p:spPr>
          <p:txBody>
            <a:bodyPr vert="eaVert" wrap="none" anchor="ctr"/>
            <a:lstStyle/>
            <a:p>
              <a:endParaRPr lang="zh-CN" altLang="en-US"/>
            </a:p>
          </p:txBody>
        </p:sp>
        <p:cxnSp>
          <p:nvCxnSpPr>
            <p:cNvPr id="35" name="AutoShape 14"/>
            <p:cNvCxnSpPr>
              <a:cxnSpLocks noChangeShapeType="1"/>
              <a:stCxn id="34" idx="3"/>
              <a:endCxn id="33" idx="1"/>
            </p:cNvCxnSpPr>
            <p:nvPr/>
          </p:nvCxnSpPr>
          <p:spPr bwMode="auto">
            <a:xfrm flipV="1">
              <a:off x="3306" y="2557"/>
              <a:ext cx="821" cy="1"/>
            </a:xfrm>
            <a:prstGeom prst="straightConnector1">
              <a:avLst/>
            </a:prstGeom>
            <a:noFill/>
            <a:ln w="9525">
              <a:solidFill>
                <a:schemeClr val="tx1"/>
              </a:solidFill>
              <a:round/>
              <a:headEnd/>
              <a:tailEnd/>
            </a:ln>
          </p:spPr>
        </p:cxnSp>
        <p:sp>
          <p:nvSpPr>
            <p:cNvPr id="37" name="Text Box 22"/>
            <p:cNvSpPr txBox="1">
              <a:spLocks noChangeArrowheads="1"/>
            </p:cNvSpPr>
            <p:nvPr/>
          </p:nvSpPr>
          <p:spPr bwMode="auto">
            <a:xfrm>
              <a:off x="3507" y="2841"/>
              <a:ext cx="1829" cy="233"/>
            </a:xfrm>
            <a:prstGeom prst="rect">
              <a:avLst/>
            </a:prstGeom>
            <a:noFill/>
            <a:ln w="9525" algn="ctr">
              <a:noFill/>
              <a:miter lim="800000"/>
              <a:headEnd/>
              <a:tailEnd/>
            </a:ln>
          </p:spPr>
          <p:txBody>
            <a:bodyPr wrap="none">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查找方法</a:t>
              </a:r>
              <a:r>
                <a:rPr lang="en-US" altLang="zh-CN" dirty="0">
                  <a:latin typeface="Courier New" panose="02070309020205020404" pitchFamily="49" charset="0"/>
                  <a:ea typeface="微软雅黑" panose="020B0503020204020204" pitchFamily="34" charset="-122"/>
                  <a:cs typeface="Courier New" panose="02070309020205020404" pitchFamily="49" charset="0"/>
                </a:rPr>
                <a:t>Greeting</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的顺序</a:t>
              </a:r>
            </a:p>
          </p:txBody>
        </p:sp>
        <p:sp>
          <p:nvSpPr>
            <p:cNvPr id="38" name="Line 23"/>
            <p:cNvSpPr>
              <a:spLocks noChangeShapeType="1"/>
            </p:cNvSpPr>
            <p:nvPr/>
          </p:nvSpPr>
          <p:spPr bwMode="auto">
            <a:xfrm flipH="1">
              <a:off x="1179" y="2826"/>
              <a:ext cx="3515"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9" name="Line 24"/>
            <p:cNvSpPr>
              <a:spLocks noChangeShapeType="1"/>
            </p:cNvSpPr>
            <p:nvPr/>
          </p:nvSpPr>
          <p:spPr bwMode="auto">
            <a:xfrm flipH="1">
              <a:off x="4468" y="2826"/>
              <a:ext cx="226"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0" name="Line 25"/>
            <p:cNvSpPr>
              <a:spLocks noChangeShapeType="1"/>
            </p:cNvSpPr>
            <p:nvPr/>
          </p:nvSpPr>
          <p:spPr bwMode="auto">
            <a:xfrm flipH="1">
              <a:off x="3645" y="2826"/>
              <a:ext cx="1049"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1" name="Line 26"/>
            <p:cNvSpPr>
              <a:spLocks noChangeShapeType="1"/>
            </p:cNvSpPr>
            <p:nvPr/>
          </p:nvSpPr>
          <p:spPr bwMode="auto">
            <a:xfrm flipH="1">
              <a:off x="2823" y="2826"/>
              <a:ext cx="187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2" name="Line 27"/>
            <p:cNvSpPr>
              <a:spLocks noChangeShapeType="1"/>
            </p:cNvSpPr>
            <p:nvPr/>
          </p:nvSpPr>
          <p:spPr bwMode="auto">
            <a:xfrm flipH="1">
              <a:off x="2001" y="2826"/>
              <a:ext cx="1871"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43" name="Text Box 28"/>
            <p:cNvSpPr txBox="1">
              <a:spLocks noChangeArrowheads="1"/>
            </p:cNvSpPr>
            <p:nvPr/>
          </p:nvSpPr>
          <p:spPr bwMode="auto">
            <a:xfrm>
              <a:off x="4250" y="2217"/>
              <a:ext cx="497" cy="233"/>
            </a:xfrm>
            <a:prstGeom prst="rect">
              <a:avLst/>
            </a:prstGeom>
            <a:noFill/>
            <a:ln w="9525" algn="ctr">
              <a:noFill/>
              <a:miter lim="800000"/>
              <a:headEnd/>
              <a:tailEnd/>
            </a:ln>
          </p:spPr>
          <p:txBody>
            <a:bodyPr wrap="none">
              <a:spAutoFit/>
            </a:bodyPr>
            <a:lstStyle/>
            <a:p>
              <a:r>
                <a:rPr lang="zh-CN" altLang="en-US" dirty="0">
                  <a:latin typeface="Courier New" panose="02070309020205020404" pitchFamily="49" charset="0"/>
                  <a:ea typeface="微软雅黑" panose="020B0503020204020204" pitchFamily="34" charset="-122"/>
                  <a:cs typeface="Courier New" panose="02070309020205020404" pitchFamily="49" charset="0"/>
                </a:rPr>
                <a:t>对象</a:t>
              </a:r>
              <a:r>
                <a:rPr lang="en-US" altLang="zh-CN" dirty="0">
                  <a:latin typeface="Courier New" panose="02070309020205020404" pitchFamily="49" charset="0"/>
                  <a:ea typeface="微软雅黑" panose="020B0503020204020204" pitchFamily="34" charset="-122"/>
                  <a:cs typeface="Courier New" panose="02070309020205020404" pitchFamily="49" charset="0"/>
                </a:rPr>
                <a:t>p3</a:t>
              </a:r>
            </a:p>
          </p:txBody>
        </p:sp>
      </p:grpSp>
      <p:sp>
        <p:nvSpPr>
          <p:cNvPr id="2" name="文本框 1">
            <a:extLst>
              <a:ext uri="{FF2B5EF4-FFF2-40B4-BE49-F238E27FC236}">
                <a16:creationId xmlns:a16="http://schemas.microsoft.com/office/drawing/2014/main" id="{0E031CA8-38CE-401A-876A-5F9A4839AD2A}"/>
              </a:ext>
            </a:extLst>
          </p:cNvPr>
          <p:cNvSpPr txBox="1"/>
          <p:nvPr/>
        </p:nvSpPr>
        <p:spPr>
          <a:xfrm>
            <a:off x="1148329" y="5645984"/>
            <a:ext cx="9302547" cy="369332"/>
          </a:xfrm>
          <a:prstGeom prst="rect">
            <a:avLst/>
          </a:prstGeom>
          <a:noFill/>
        </p:spPr>
        <p:txBody>
          <a:bodyPr wrap="non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没有覆盖</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方法，那么</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p3.Greeting()</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调用哪个类的</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Greeting</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p>
        </p:txBody>
      </p:sp>
    </p:spTree>
    <p:extLst>
      <p:ext uri="{BB962C8B-B14F-4D97-AF65-F5344CB8AC3E}">
        <p14:creationId xmlns:p14="http://schemas.microsoft.com/office/powerpoint/2010/main" val="1376720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Rectangle 3"/>
          <p:cNvSpPr txBox="1">
            <a:spLocks noChangeArrowheads="1"/>
          </p:cNvSpPr>
          <p:nvPr/>
        </p:nvSpPr>
        <p:spPr>
          <a:xfrm>
            <a:off x="95693" y="1828800"/>
            <a:ext cx="11802140" cy="4191000"/>
          </a:xfrm>
          <a:prstGeom prst="rect">
            <a:avLst/>
          </a:prstGeom>
        </p:spPr>
        <p:txBody>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由于父类变量可以引用子类对象</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，针对父类型设计的任何代码都可以应用于子类对象。</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lnSpc>
                <a:spcPct val="120000"/>
              </a:lnSpc>
              <a:spcBef>
                <a:spcPts val="1000"/>
              </a:spcBef>
              <a:buFont typeface="Arial" panose="020B0604020202020204" pitchFamily="34" charset="0"/>
              <a:buChar char="•"/>
              <a:defRPr/>
            </a:pPr>
            <a:r>
              <a:rPr lang="en-US" altLang="zh-CN" sz="2200"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(Person p){</a:t>
            </a:r>
            <a:r>
              <a:rPr lang="en-US" altLang="zh-CN" sz="2200" dirty="0" err="1">
                <a:latin typeface="Courier New" panose="02070309020205020404" pitchFamily="49" charset="0"/>
                <a:ea typeface="微软雅黑" panose="020B0503020204020204" pitchFamily="34" charset="-122"/>
                <a:cs typeface="Courier New" panose="02070309020205020404" pitchFamily="49" charset="0"/>
              </a:rPr>
              <a:t>p.Greeting</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2200" dirty="0">
                <a:latin typeface="Courier New" panose="02070309020205020404" pitchFamily="49" charset="0"/>
                <a:ea typeface="微软雅黑" panose="020B0503020204020204" pitchFamily="34" charset="-122"/>
                <a:cs typeface="Courier New" panose="02070309020205020404" pitchFamily="49" charset="0"/>
              </a:rPr>
              <a:t>这段代码可以应用于所有</a:t>
            </a:r>
            <a:r>
              <a:rPr lang="en-US" altLang="zh-CN" sz="22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200" dirty="0">
                <a:latin typeface="Courier New" panose="02070309020205020404" pitchFamily="49" charset="0"/>
                <a:ea typeface="微软雅黑" panose="020B0503020204020204" pitchFamily="34" charset="-122"/>
                <a:cs typeface="Courier New" panose="02070309020205020404" pitchFamily="49" charset="0"/>
              </a:rPr>
              <a:t>子类型对象</a:t>
            </a:r>
            <a:endParaRPr lang="en-US" altLang="zh-CN" sz="2200" dirty="0">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多态性允许方法使用更通用的类作为参数类型。</a:t>
            </a:r>
          </a:p>
          <a:p>
            <a:pPr marL="6858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如果方法参数是父类，那么这个参数可以接受任何子类对象作为实参。当调用这对象的方法时，将动态绑定方法的实现。</a:t>
            </a:r>
            <a:endParaRPr kumimoji="0" lang="en-US" altLang="zh-CN" sz="22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dirty="0">
                <a:latin typeface="Courier New" panose="02070309020205020404" pitchFamily="49" charset="0"/>
                <a:ea typeface="微软雅黑" panose="020B0503020204020204" pitchFamily="34" charset="-122"/>
                <a:cs typeface="Courier New" panose="02070309020205020404" pitchFamily="49" charset="0"/>
              </a:rPr>
              <a:t>(Person p):</a:t>
            </a:r>
            <a:r>
              <a:rPr lang="zh-CN" altLang="en-US" dirty="0">
                <a:latin typeface="Courier New" panose="02070309020205020404" pitchFamily="49" charset="0"/>
                <a:ea typeface="微软雅黑" panose="020B0503020204020204" pitchFamily="34" charset="-122"/>
                <a:cs typeface="Courier New" panose="02070309020205020404" pitchFamily="49" charset="0"/>
              </a:rPr>
              <a:t>该方法能接受从</a:t>
            </a:r>
            <a:r>
              <a:rPr lang="en-US" altLang="zh-CN"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类型开始所有子类型对象作为实参</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en-US" altLang="zh-CN" dirty="0" err="1">
                <a:latin typeface="Courier New" panose="02070309020205020404" pitchFamily="49" charset="0"/>
                <a:ea typeface="微软雅黑" panose="020B0503020204020204" pitchFamily="34" charset="-122"/>
                <a:cs typeface="Courier New" panose="02070309020205020404" pitchFamily="49" charset="0"/>
              </a:rPr>
              <a:t>newYearGreeting</a:t>
            </a:r>
            <a:r>
              <a:rPr lang="en-US" altLang="zh-CN" dirty="0">
                <a:latin typeface="Courier New" panose="02070309020205020404" pitchFamily="49" charset="0"/>
                <a:ea typeface="微软雅黑" panose="020B0503020204020204" pitchFamily="34" charset="-122"/>
                <a:cs typeface="Courier New" panose="02070309020205020404" pitchFamily="49" charset="0"/>
              </a:rPr>
              <a:t>(Manager p):</a:t>
            </a:r>
            <a:r>
              <a:rPr lang="zh-CN" altLang="en-US" dirty="0">
                <a:latin typeface="Courier New" panose="02070309020205020404" pitchFamily="49" charset="0"/>
                <a:ea typeface="微软雅黑" panose="020B0503020204020204" pitchFamily="34" charset="-122"/>
                <a:cs typeface="Courier New" panose="02070309020205020404" pitchFamily="49" charset="0"/>
              </a:rPr>
              <a:t>该方法只能能接受从</a:t>
            </a:r>
            <a:r>
              <a:rPr lang="en-US" altLang="zh-CN" dirty="0">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类型开始所有子类型对象作为实参</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1143000" lvl="2" indent="-228600">
              <a:lnSpc>
                <a:spcPct val="120000"/>
              </a:lnSpc>
              <a:spcBef>
                <a:spcPts val="500"/>
              </a:spcBef>
              <a:buFont typeface="Arial" panose="020B0604020202020204" pitchFamily="34" charset="0"/>
              <a:buChar char="•"/>
              <a:defRPr/>
            </a:pPr>
            <a:r>
              <a:rPr lang="zh-CN" altLang="en-US" dirty="0">
                <a:latin typeface="Courier New" panose="02070309020205020404" pitchFamily="49" charset="0"/>
                <a:ea typeface="微软雅黑" panose="020B0503020204020204" pitchFamily="34" charset="-122"/>
                <a:cs typeface="Courier New" panose="02070309020205020404" pitchFamily="49" charset="0"/>
              </a:rPr>
              <a:t>哪个更好？</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endParaRP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6" name="矩形 5"/>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通用编程：方法参数和变量的声明类型越抽象越好，越抽象越通用</a:t>
            </a:r>
          </a:p>
        </p:txBody>
      </p:sp>
    </p:spTree>
    <p:extLst>
      <p:ext uri="{BB962C8B-B14F-4D97-AF65-F5344CB8AC3E}">
        <p14:creationId xmlns:p14="http://schemas.microsoft.com/office/powerpoint/2010/main" val="387553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设计案例</a:t>
            </a:r>
            <a:endParaRPr lang="en-US" altLang="zh-CN" b="1" dirty="0">
              <a:latin typeface="华文细黑" panose="02010600040101010101" pitchFamily="2" charset="-122"/>
              <a:ea typeface="华文细黑" panose="02010600040101010101" pitchFamily="2" charset="-122"/>
            </a:endParaRPr>
          </a:p>
        </p:txBody>
      </p:sp>
      <p:sp>
        <p:nvSpPr>
          <p:cNvPr id="43" name="Rectangle 3"/>
          <p:cNvSpPr txBox="1">
            <a:spLocks noChangeArrowheads="1"/>
          </p:cNvSpPr>
          <p:nvPr/>
        </p:nvSpPr>
        <p:spPr bwMode="auto">
          <a:xfrm>
            <a:off x="566737" y="1341438"/>
            <a:ext cx="1022531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假设要设计模拟几何对象的类，如圆和矩形，考虑的因素有颜色，是否填充，创建日期，圆的半径，矩形的周长等</a:t>
            </a:r>
          </a:p>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不要直接就定义</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Class Circle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Class Rectangle,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先分析几何对象的共同属性和行为。共同的属性和行为有颜色、是否填充，创建时间，以及这些属性的</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getter</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setter</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行为。而圆的半径、矩形的长宽不是几何图形共有的属性。</a:t>
            </a:r>
          </a:p>
          <a:p>
            <a:pPr>
              <a:lnSpc>
                <a:spcPct val="120000"/>
              </a:lnSpc>
            </a:pP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可以设计通用类</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来模拟共有的属性和方法。而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Circle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Rectangle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类通过继承</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GeometricObject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获得共同的属性和行为，同时添加自己特有的属性和行为</a:t>
            </a:r>
          </a:p>
        </p:txBody>
      </p:sp>
    </p:spTree>
    <p:extLst>
      <p:ext uri="{BB962C8B-B14F-4D97-AF65-F5344CB8AC3E}">
        <p14:creationId xmlns:p14="http://schemas.microsoft.com/office/powerpoint/2010/main" val="2513533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6" name="矩形 5"/>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通用编程：方法的参数参数，变量的类型越抽象越好，越抽象越通用</a:t>
            </a:r>
          </a:p>
        </p:txBody>
      </p:sp>
      <p:sp>
        <p:nvSpPr>
          <p:cNvPr id="7" name="Rectangle 3"/>
          <p:cNvSpPr txBox="1">
            <a:spLocks noChangeArrowheads="1"/>
          </p:cNvSpPr>
          <p:nvPr/>
        </p:nvSpPr>
        <p:spPr>
          <a:xfrm>
            <a:off x="627836" y="1819903"/>
            <a:ext cx="10695837" cy="46783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还是考虑上例</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如果没有多态机制，针对</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Employee</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及</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类，我们必须写出三个重载版本的</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newYearGreeting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函数</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1" algn="l" defTabSz="914400" rtl="0" eaLnBrk="1" fontAlgn="auto" latinLnBrk="0" hangingPunct="1">
              <a:spcBef>
                <a:spcPts val="500"/>
              </a:spcBef>
              <a:spcAft>
                <a:spcPts val="0"/>
              </a:spcAft>
              <a:buClrTx/>
              <a:buSzTx/>
              <a:tabLst/>
              <a:defRPr/>
            </a:pPr>
            <a:endPar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假如我们新增加一个从</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派生的</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CEO</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类，也</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实现</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了</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方法，我们需要增加一个新的</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newYearGreeing</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的重载版本。</a:t>
            </a:r>
          </a:p>
          <a:p>
            <a:pPr marL="685800" marR="0" lvl="1" indent="-228600" algn="l" defTabSz="914400" rtl="0" eaLnBrk="1" fontAlgn="auto" latinLnBrk="0" hangingPunct="1">
              <a:spcBef>
                <a:spcPts val="500"/>
              </a:spcBef>
              <a:spcAft>
                <a:spcPts val="0"/>
              </a:spcAft>
              <a:buClrTx/>
              <a:buSzTx/>
              <a:buFont typeface="Arial" panose="020B0604020202020204" pitchFamily="34" charset="0"/>
              <a:buChar char="•"/>
              <a:tabLst/>
              <a:defRPr/>
            </a:pP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更为糟糕的是，我们需要重新编译</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GreetingSender</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类。</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lvl="1" indent="-228600">
              <a:spcBef>
                <a:spcPts val="500"/>
              </a:spcBef>
              <a:buFont typeface="Arial" panose="020B0604020202020204" pitchFamily="34" charset="0"/>
              <a:buChar char="•"/>
              <a:defRPr/>
            </a:pP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回到第</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44</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页实现的多态版的</a:t>
            </a:r>
            <a:r>
              <a:rPr lang="en-US" altLang="zh-CN" sz="2000" dirty="0" err="1">
                <a:latin typeface="Courier New" panose="02070309020205020404" pitchFamily="49" charset="0"/>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类，可以适用于任何</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子类型，哪怕</a:t>
            </a:r>
            <a:r>
              <a:rPr lang="en-US" altLang="zh-CN" sz="2000" dirty="0" err="1">
                <a:latin typeface="Courier New" panose="02070309020205020404" pitchFamily="49" charset="0"/>
                <a:ea typeface="微软雅黑" panose="020B0503020204020204" pitchFamily="34" charset="-122"/>
                <a:cs typeface="Courier New" panose="02070309020205020404" pitchFamily="49" charset="0"/>
              </a:rPr>
              <a:t>GreetingSender</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类作为商业类已经卖出去了，对后来新派生的</a:t>
            </a:r>
            <a:r>
              <a:rPr lang="en-US" altLang="zh-CN" sz="2000" dirty="0">
                <a:latin typeface="Courier New" panose="02070309020205020404" pitchFamily="49" charset="0"/>
                <a:ea typeface="微软雅黑" panose="020B0503020204020204" pitchFamily="34" charset="-122"/>
                <a:cs typeface="Courier New" panose="02070309020205020404" pitchFamily="49" charset="0"/>
              </a:rPr>
              <a:t>CEO</a:t>
            </a:r>
            <a:r>
              <a:rPr lang="zh-CN" altLang="en-US" sz="2000" dirty="0">
                <a:latin typeface="Courier New" panose="02070309020205020404" pitchFamily="49" charset="0"/>
                <a:ea typeface="微软雅黑" panose="020B0503020204020204" pitchFamily="34" charset="-122"/>
                <a:cs typeface="Courier New" panose="02070309020205020404" pitchFamily="49" charset="0"/>
              </a:rPr>
              <a:t>类型都可以不用重新编译地很好地工作</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zh-CN" altLang="en-US" sz="2000" b="0" i="0" u="none" strike="noStrike" kern="1200" cap="none" spc="0" normalizeH="0" baseline="0" noProof="0" dirty="0">
              <a:ln>
                <a:noFill/>
              </a:ln>
              <a:solidFill>
                <a:schemeClr val="tx1"/>
              </a:solidFill>
              <a:effectLst/>
              <a:uLnTx/>
              <a:uFillTx/>
              <a:latin typeface="宋体" charset="-122"/>
              <a:ea typeface="宋体" charset="-122"/>
              <a:cs typeface="+mn-cs"/>
            </a:endParaRPr>
          </a:p>
        </p:txBody>
      </p:sp>
      <p:sp>
        <p:nvSpPr>
          <p:cNvPr id="8" name="Rectangle 5"/>
          <p:cNvSpPr>
            <a:spLocks noChangeArrowheads="1"/>
          </p:cNvSpPr>
          <p:nvPr/>
        </p:nvSpPr>
        <p:spPr bwMode="auto">
          <a:xfrm>
            <a:off x="1485900" y="2938354"/>
            <a:ext cx="9817764" cy="1661993"/>
          </a:xfrm>
          <a:prstGeom prst="rect">
            <a:avLst/>
          </a:prstGeom>
          <a:noFill/>
          <a:ln w="9525" algn="ctr">
            <a:noFill/>
            <a:miter lim="800000"/>
            <a:headEnd/>
            <a:tailEnd/>
          </a:ln>
        </p:spPr>
        <p:txBody>
          <a:bodyPr wrap="square">
            <a:spAutoFit/>
          </a:bodyPr>
          <a:lstStyle/>
          <a:p>
            <a:pPr algn="l"/>
            <a:r>
              <a:rPr lang="en-US" altLang="zh-CN" sz="1700" dirty="0">
                <a:latin typeface="Courier New" panose="02070309020205020404" pitchFamily="49" charset="0"/>
                <a:cs typeface="Courier New" panose="02070309020205020404" pitchFamily="49" charset="0"/>
              </a:rPr>
              <a:t>class </a:t>
            </a:r>
            <a:r>
              <a:rPr lang="en-US" altLang="zh-CN" sz="1700" dirty="0" err="1">
                <a:latin typeface="Courier New" panose="02070309020205020404" pitchFamily="49" charset="0"/>
                <a:cs typeface="Courier New" panose="02070309020205020404" pitchFamily="49" charset="0"/>
              </a:rPr>
              <a:t>GreetingSender</a:t>
            </a:r>
            <a:r>
              <a:rPr lang="en-US" altLang="zh-CN" sz="1700" dirty="0">
                <a:latin typeface="Courier New" panose="02070309020205020404" pitchFamily="49" charset="0"/>
                <a:cs typeface="Courier New" panose="02070309020205020404" pitchFamily="49" charset="0"/>
              </a:rPr>
              <a:t>{</a:t>
            </a:r>
          </a:p>
          <a:p>
            <a:pPr algn="l"/>
            <a:r>
              <a:rPr lang="en-US" altLang="zh-CN" sz="1700" dirty="0">
                <a:latin typeface="Courier New" panose="02070309020205020404" pitchFamily="49" charset="0"/>
                <a:cs typeface="Courier New" panose="02070309020205020404" pitchFamily="49" charset="0"/>
              </a:rPr>
              <a:t>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Person </a:t>
            </a:r>
            <a:r>
              <a:rPr lang="en-US" altLang="zh-CN" sz="1700" dirty="0">
                <a:latin typeface="Courier New" panose="02070309020205020404" pitchFamily="49" charset="0"/>
                <a:cs typeface="Courier New" panose="02070309020205020404" pitchFamily="49" charset="0"/>
              </a:rPr>
              <a:t>p){ </a:t>
            </a:r>
            <a:r>
              <a:rPr lang="en-US" altLang="zh-CN" sz="1700" dirty="0" err="1">
                <a:latin typeface="Courier New" panose="02070309020205020404" pitchFamily="49" charset="0"/>
                <a:cs typeface="Courier New" panose="02070309020205020404" pitchFamily="49" charset="0"/>
              </a:rPr>
              <a:t>p.Greeting</a:t>
            </a:r>
            <a:r>
              <a:rPr lang="en-US" altLang="zh-CN" sz="1700" dirty="0">
                <a:latin typeface="Courier New" panose="02070309020205020404" pitchFamily="49" charset="0"/>
                <a:cs typeface="Courier New" panose="02070309020205020404" pitchFamily="49" charset="0"/>
              </a:rPr>
              <a:t>(); }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Employee </a:t>
            </a:r>
            <a:r>
              <a:rPr lang="en-US" altLang="zh-CN" sz="1700" dirty="0">
                <a:latin typeface="Courier New" panose="02070309020205020404" pitchFamily="49" charset="0"/>
                <a:cs typeface="Courier New" panose="02070309020205020404" pitchFamily="49" charset="0"/>
              </a:rPr>
              <a:t>e){ </a:t>
            </a:r>
            <a:r>
              <a:rPr lang="en-US" altLang="zh-CN" sz="1700" dirty="0" err="1">
                <a:latin typeface="Courier New" panose="02070309020205020404" pitchFamily="49" charset="0"/>
                <a:cs typeface="Courier New" panose="02070309020205020404" pitchFamily="49" charset="0"/>
              </a:rPr>
              <a:t>e.Greeting</a:t>
            </a:r>
            <a:r>
              <a:rPr lang="en-US" altLang="zh-CN" sz="1700" dirty="0">
                <a:latin typeface="Courier New" panose="02070309020205020404" pitchFamily="49" charset="0"/>
                <a:cs typeface="Courier New" panose="02070309020205020404" pitchFamily="49" charset="0"/>
              </a:rPr>
              <a:t>(); }</a:t>
            </a:r>
          </a:p>
          <a:p>
            <a:pPr algn="l"/>
            <a:r>
              <a:rPr lang="en-US" altLang="zh-CN" sz="1700" dirty="0">
                <a:latin typeface="Courier New" panose="02070309020205020404" pitchFamily="49" charset="0"/>
                <a:cs typeface="Courier New" panose="02070309020205020404" pitchFamily="49" charset="0"/>
              </a:rPr>
              <a:t>	public void </a:t>
            </a:r>
            <a:r>
              <a:rPr lang="en-US" altLang="zh-CN" sz="1700" dirty="0" err="1">
                <a:latin typeface="Courier New" panose="02070309020205020404" pitchFamily="49" charset="0"/>
                <a:cs typeface="Courier New" panose="02070309020205020404" pitchFamily="49" charset="0"/>
              </a:rPr>
              <a:t>newYearGreeting</a:t>
            </a:r>
            <a:r>
              <a:rPr lang="en-US" altLang="zh-CN" sz="1700" dirty="0">
                <a:latin typeface="Courier New" panose="02070309020205020404" pitchFamily="49" charset="0"/>
                <a:cs typeface="Courier New" panose="02070309020205020404" pitchFamily="49" charset="0"/>
              </a:rPr>
              <a:t>(</a:t>
            </a:r>
            <a:r>
              <a:rPr lang="en-US" altLang="zh-CN" sz="1700" dirty="0">
                <a:solidFill>
                  <a:schemeClr val="accent2"/>
                </a:solidFill>
                <a:latin typeface="Courier New" panose="02070309020205020404" pitchFamily="49" charset="0"/>
                <a:cs typeface="Courier New" panose="02070309020205020404" pitchFamily="49" charset="0"/>
              </a:rPr>
              <a:t>Manager </a:t>
            </a:r>
            <a:r>
              <a:rPr lang="en-US" altLang="zh-CN" sz="1700" dirty="0">
                <a:latin typeface="Courier New" panose="02070309020205020404" pitchFamily="49" charset="0"/>
                <a:cs typeface="Courier New" panose="02070309020205020404" pitchFamily="49" charset="0"/>
              </a:rPr>
              <a:t>m){ </a:t>
            </a:r>
            <a:r>
              <a:rPr lang="en-US" altLang="zh-CN" sz="1700" dirty="0" err="1">
                <a:latin typeface="Courier New" panose="02070309020205020404" pitchFamily="49" charset="0"/>
                <a:cs typeface="Courier New" panose="02070309020205020404" pitchFamily="49" charset="0"/>
              </a:rPr>
              <a:t>m.Greeting</a:t>
            </a:r>
            <a:r>
              <a:rPr lang="en-US" altLang="zh-CN" sz="1700" dirty="0">
                <a:latin typeface="Courier New" panose="02070309020205020404" pitchFamily="49" charset="0"/>
                <a:cs typeface="Courier New" panose="02070309020205020404" pitchFamily="49" charset="0"/>
              </a:rPr>
              <a:t>(); }</a:t>
            </a:r>
          </a:p>
          <a:p>
            <a:pPr algn="l"/>
            <a:endParaRPr lang="en-US" altLang="zh-CN" sz="1700" dirty="0">
              <a:latin typeface="Courier New" panose="02070309020205020404" pitchFamily="49" charset="0"/>
              <a:cs typeface="Courier New" panose="02070309020205020404" pitchFamily="49" charset="0"/>
            </a:endParaRPr>
          </a:p>
          <a:p>
            <a:pPr algn="l"/>
            <a:r>
              <a:rPr lang="en-US" altLang="zh-CN" sz="1700" dirty="0">
                <a:latin typeface="Courier New" panose="02070309020205020404" pitchFamily="49" charset="0"/>
                <a:cs typeface="Courier New" panose="02070309020205020404" pitchFamily="49" charset="0"/>
              </a:rPr>
              <a:t>}</a:t>
            </a:r>
            <a:endParaRPr lang="zh-CN" altLang="en-US" sz="17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755351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3"/>
          <p:cNvSpPr txBox="1">
            <a:spLocks noChangeArrowheads="1"/>
          </p:cNvSpPr>
          <p:nvPr/>
        </p:nvSpPr>
        <p:spPr bwMode="auto">
          <a:xfrm>
            <a:off x="290290" y="1341438"/>
            <a:ext cx="11586862"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父类变量引用子类对象，可视为将子类对象转换为父类（不需强制类型转换）。</a:t>
            </a:r>
            <a:endParaRPr kumimoji="0" lang="en-US" altLang="zh-CN"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500" b="0" i="0" u="sng"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类型转换</a:t>
            </a:r>
            <a:r>
              <a:rPr kumimoji="0" lang="en-US" altLang="zh-CN"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(type casting)</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可以将一个对象的类型转换成继承</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链</a:t>
            </a:r>
            <a:r>
              <a:rPr kumimoji="0" lang="zh-CN" altLang="en-US" sz="25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中的另一种类型。</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从子类到父类的转换是合法的，称为隐式转换。</a:t>
            </a:r>
          </a:p>
          <a:p>
            <a:pPr marL="1304925" marR="0" lvl="2" indent="-395288"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p=new Manager();//</a:t>
            </a:r>
            <a:r>
              <a:rPr kumimoji="0" lang="zh-CN" altLang="en-US"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将子类对象转换为父类对象</a:t>
            </a:r>
            <a:endPar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从父类到子类必须显式（强制）转换。</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 //</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编译错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是</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父类型，</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不一定是</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endPar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)p;//ok</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，但</a:t>
            </a:r>
            <a:r>
              <a:rPr lang="zh-CN" altLang="en-US"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运行时</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没有检查 </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Char char="n"/>
              <a:tabLst/>
              <a:defRPr/>
            </a:pP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从父类到子类转换必须显式转换，用</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进行运行时类型检查更安全。</a:t>
            </a:r>
            <a:endPar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null;</a:t>
            </a:r>
          </a:p>
          <a:p>
            <a:pPr lvl="1" eaLnBrk="1" hangingPunct="1">
              <a:buClr>
                <a:srgbClr val="CC0000"/>
              </a:buClr>
              <a:buNone/>
              <a:defRPr/>
            </a:pPr>
            <a:r>
              <a:rPr lang="en-US" altLang="zh-CN" kern="0"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if(p </a:t>
            </a:r>
            <a:r>
              <a:rPr kumimoji="0" lang="en-US" altLang="zh-CN" sz="2200" b="0" i="0" u="none" strike="noStrike" kern="0" cap="none" spc="0" normalizeH="0" baseline="0" noProof="0" dirty="0" err="1">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a:t>
            </a:r>
            <a:r>
              <a:rPr kumimoji="0" lang="en-US" altLang="zh-CN" sz="22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 //</a:t>
            </a:r>
            <a:r>
              <a:rPr kumimoji="0" lang="zh-CN" altLang="en-US" sz="22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安全：进行运行时类型检查</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endParaRPr kumimoji="0" lang="zh-CN" altLang="en-US" sz="2200" b="0" i="0" u="none" strike="noStrike" kern="0" cap="none" spc="0" normalizeH="0" baseline="0" noProof="0" dirty="0">
              <a:ln>
                <a:noFill/>
              </a:ln>
              <a:solidFill>
                <a:srgbClr val="000000"/>
              </a:solidFill>
              <a:effectLst/>
              <a:uLnTx/>
              <a:uFillTx/>
              <a:latin typeface="宋体" charset="-122"/>
              <a:ea typeface="宋体" charset="-122"/>
            </a:endParaRP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en-US" altLang="zh-CN" sz="2200" b="0" i="0" u="none" strike="noStrike" kern="0" cap="none" spc="0" normalizeH="0" baseline="0" noProof="0" dirty="0">
                <a:ln>
                  <a:noFill/>
                </a:ln>
                <a:solidFill>
                  <a:srgbClr val="000000"/>
                </a:solidFill>
                <a:effectLst/>
                <a:uLnTx/>
                <a:uFillTx/>
                <a:latin typeface="宋体" charset="-122"/>
                <a:ea typeface="宋体" charset="-122"/>
              </a:rPr>
              <a:t>	</a:t>
            </a:r>
          </a:p>
        </p:txBody>
      </p:sp>
    </p:spTree>
    <p:extLst>
      <p:ext uri="{BB962C8B-B14F-4D97-AF65-F5344CB8AC3E}">
        <p14:creationId xmlns:p14="http://schemas.microsoft.com/office/powerpoint/2010/main" val="38755351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8841371"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Rectangle 3"/>
          <p:cNvSpPr txBox="1">
            <a:spLocks noChangeArrowheads="1"/>
          </p:cNvSpPr>
          <p:nvPr/>
        </p:nvSpPr>
        <p:spPr>
          <a:xfrm>
            <a:off x="566738" y="1341438"/>
            <a:ext cx="10788834" cy="467836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为什么从父类到子类转换必须强制类型转换？</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首先要理解类型检查（</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 checking</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）发生在编译时</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然后要理解</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 p = new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的真正涵义</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R="0" lvl="0" algn="l" defTabSz="914400" rtl="0" eaLnBrk="1" fontAlgn="auto" latinLnBrk="0" hangingPunct="1">
              <a:lnSpc>
                <a:spcPct val="90000"/>
              </a:lnSpc>
              <a:spcBef>
                <a:spcPts val="1000"/>
              </a:spcBef>
              <a:spcAft>
                <a:spcPts val="0"/>
              </a:spcAft>
              <a:buClrTx/>
              <a:buSzTx/>
              <a:tabLst/>
              <a:defRPr/>
            </a:pP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但是创建</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对象并由</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来引用是在运行时发生</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因为程序还没运行，编译器无法知道</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会指向什么对象，</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编译器在编译时只能根据变量</a:t>
            </a: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的声明类型（</a:t>
            </a:r>
            <a:r>
              <a:rPr kumimoji="0" lang="en-US" altLang="zh-CN"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kumimoji="0" lang="zh-CN" altLang="en-US" sz="2800" b="0" i="0" u="none" strike="noStrike" kern="1200" cap="none" spc="0" normalizeH="0" baseline="0" noProof="0" dirty="0">
                <a:ln>
                  <a:noFill/>
                </a:ln>
                <a:solidFill>
                  <a:schemeClr val="accent2"/>
                </a:solidFill>
                <a:effectLst/>
                <a:uLnTx/>
                <a:uFillTx/>
                <a:latin typeface="Courier New" panose="02070309020205020404" pitchFamily="49" charset="0"/>
                <a:ea typeface="微软雅黑" panose="020B0503020204020204" pitchFamily="34" charset="-122"/>
                <a:cs typeface="Courier New" panose="02070309020205020404" pitchFamily="49" charset="0"/>
              </a:rPr>
              <a:t>）来类型检查</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宋体" charset="-122"/>
                <a:ea typeface="宋体" charset="-122"/>
                <a:cs typeface="+mn-cs"/>
              </a:rPr>
              <a:t>	</a:t>
            </a:r>
            <a:r>
              <a:rPr kumimoji="0" lang="en-US" altLang="zh-CN" sz="2400" b="0" i="0" u="none" strike="noStrike" kern="1200" cap="none" spc="0" normalizeH="0" baseline="0" noProof="0" dirty="0">
                <a:ln>
                  <a:noFill/>
                </a:ln>
                <a:solidFill>
                  <a:schemeClr val="tx1"/>
                </a:solidFill>
                <a:effectLst/>
                <a:uLnTx/>
                <a:uFillTx/>
                <a:latin typeface="宋体" charset="-122"/>
                <a:ea typeface="宋体" charset="-122"/>
                <a:cs typeface="+mn-cs"/>
              </a:rPr>
              <a:t>	</a:t>
            </a:r>
          </a:p>
        </p:txBody>
      </p:sp>
      <p:sp>
        <p:nvSpPr>
          <p:cNvPr id="6" name="Text Box 5"/>
          <p:cNvSpPr txBox="1">
            <a:spLocks noChangeArrowheads="1"/>
          </p:cNvSpPr>
          <p:nvPr/>
        </p:nvSpPr>
        <p:spPr bwMode="auto">
          <a:xfrm>
            <a:off x="1069975" y="2792031"/>
            <a:ext cx="1544012" cy="430887"/>
          </a:xfrm>
          <a:prstGeom prst="rect">
            <a:avLst/>
          </a:prstGeom>
          <a:noFill/>
          <a:ln w="9525" algn="ctr">
            <a:noFill/>
            <a:miter lim="800000"/>
            <a:headEnd/>
            <a:tailEnd/>
          </a:ln>
        </p:spPr>
        <p:txBody>
          <a:bodyPr wrap="none">
            <a:spAutoFit/>
          </a:bodyPr>
          <a:lstStyle/>
          <a:p>
            <a:r>
              <a:rPr lang="en-US" altLang="zh-CN" sz="2200" dirty="0">
                <a:latin typeface="Courier New" panose="02070309020205020404" pitchFamily="49" charset="0"/>
                <a:cs typeface="Courier New" panose="02070309020205020404" pitchFamily="49" charset="0"/>
              </a:rPr>
              <a:t>Person p</a:t>
            </a:r>
          </a:p>
        </p:txBody>
      </p:sp>
      <p:sp>
        <p:nvSpPr>
          <p:cNvPr id="7" name="Text Box 7"/>
          <p:cNvSpPr txBox="1">
            <a:spLocks noChangeArrowheads="1"/>
          </p:cNvSpPr>
          <p:nvPr/>
        </p:nvSpPr>
        <p:spPr bwMode="auto">
          <a:xfrm>
            <a:off x="3016250" y="2792031"/>
            <a:ext cx="2563522" cy="430887"/>
          </a:xfrm>
          <a:prstGeom prst="rect">
            <a:avLst/>
          </a:prstGeom>
          <a:noFill/>
          <a:ln w="9525" algn="ctr">
            <a:noFill/>
            <a:miter lim="800000"/>
            <a:headEnd/>
            <a:tailEnd/>
          </a:ln>
        </p:spPr>
        <p:txBody>
          <a:bodyPr wrap="none">
            <a:spAutoFit/>
          </a:bodyPr>
          <a:lstStyle/>
          <a:p>
            <a:r>
              <a:rPr lang="en-US" altLang="zh-CN" sz="2200" dirty="0">
                <a:latin typeface="Courier New" panose="02070309020205020404" pitchFamily="49" charset="0"/>
                <a:cs typeface="Courier New" panose="02070309020205020404" pitchFamily="49" charset="0"/>
              </a:rPr>
              <a:t>new Manager();</a:t>
            </a:r>
          </a:p>
        </p:txBody>
      </p:sp>
      <p:sp>
        <p:nvSpPr>
          <p:cNvPr id="8" name="Text Box 8"/>
          <p:cNvSpPr txBox="1">
            <a:spLocks noChangeArrowheads="1"/>
          </p:cNvSpPr>
          <p:nvPr/>
        </p:nvSpPr>
        <p:spPr bwMode="auto">
          <a:xfrm>
            <a:off x="2592388" y="2792031"/>
            <a:ext cx="323850" cy="427037"/>
          </a:xfrm>
          <a:prstGeom prst="rect">
            <a:avLst/>
          </a:prstGeom>
          <a:noFill/>
          <a:ln w="9525" algn="ctr">
            <a:noFill/>
            <a:miter lim="800000"/>
            <a:headEnd/>
            <a:tailEnd/>
          </a:ln>
        </p:spPr>
        <p:txBody>
          <a:bodyPr wrap="none">
            <a:spAutoFit/>
          </a:bodyPr>
          <a:lstStyle/>
          <a:p>
            <a:r>
              <a:rPr lang="en-US" altLang="zh-CN" sz="2200"/>
              <a:t>=</a:t>
            </a:r>
          </a:p>
        </p:txBody>
      </p:sp>
      <p:sp>
        <p:nvSpPr>
          <p:cNvPr id="9" name="AutoShape 9"/>
          <p:cNvSpPr>
            <a:spLocks/>
          </p:cNvSpPr>
          <p:nvPr/>
        </p:nvSpPr>
        <p:spPr bwMode="auto">
          <a:xfrm>
            <a:off x="2369769" y="4532997"/>
            <a:ext cx="6161088" cy="293687"/>
          </a:xfrm>
          <a:prstGeom prst="accentCallout2">
            <a:avLst>
              <a:gd name="adj1" fmla="val 38917"/>
              <a:gd name="adj2" fmla="val -1542"/>
              <a:gd name="adj3" fmla="val 38917"/>
              <a:gd name="adj4" fmla="val -3824"/>
              <a:gd name="adj5" fmla="val -398783"/>
              <a:gd name="adj6" fmla="val -10107"/>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1.</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声明一个类型为</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的引用变量</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p</a:t>
            </a:r>
          </a:p>
        </p:txBody>
      </p:sp>
      <p:sp>
        <p:nvSpPr>
          <p:cNvPr id="10" name="AutoShape 10"/>
          <p:cNvSpPr>
            <a:spLocks/>
          </p:cNvSpPr>
          <p:nvPr/>
        </p:nvSpPr>
        <p:spPr bwMode="auto">
          <a:xfrm>
            <a:off x="4165600" y="3619118"/>
            <a:ext cx="3500474" cy="232440"/>
          </a:xfrm>
          <a:prstGeom prst="accentCallout2">
            <a:avLst>
              <a:gd name="adj1" fmla="val 38917"/>
              <a:gd name="adj2" fmla="val -2417"/>
              <a:gd name="adj3" fmla="val 38917"/>
              <a:gd name="adj4" fmla="val -5894"/>
              <a:gd name="adj5" fmla="val -91352"/>
              <a:gd name="adj6" fmla="val -9523"/>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创建一个</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类型的对象</a:t>
            </a:r>
          </a:p>
        </p:txBody>
      </p:sp>
      <p:sp>
        <p:nvSpPr>
          <p:cNvPr id="11" name="AutoShape 11"/>
          <p:cNvSpPr>
            <a:spLocks/>
          </p:cNvSpPr>
          <p:nvPr/>
        </p:nvSpPr>
        <p:spPr bwMode="auto">
          <a:xfrm>
            <a:off x="3265119" y="4126007"/>
            <a:ext cx="5265738" cy="263648"/>
          </a:xfrm>
          <a:prstGeom prst="accentCallout2">
            <a:avLst>
              <a:gd name="adj1" fmla="val 38917"/>
              <a:gd name="adj2" fmla="val -1657"/>
              <a:gd name="adj3" fmla="val 38917"/>
              <a:gd name="adj4" fmla="val -6833"/>
              <a:gd name="adj5" fmla="val -279951"/>
              <a:gd name="adj6" fmla="val -10973"/>
            </a:avLst>
          </a:prstGeom>
          <a:noFill/>
          <a:ln w="9525">
            <a:solidFill>
              <a:srgbClr val="0000CC"/>
            </a:solidFill>
            <a:miter lim="800000"/>
            <a:headEnd/>
            <a:tailEnd/>
          </a:ln>
        </p:spPr>
        <p:txBody>
          <a:bodyPr anchor="ctr"/>
          <a:lstStyle/>
          <a:p>
            <a:pPr algn="l"/>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3.Person</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类型的引用变量指向一个</a:t>
            </a:r>
            <a:r>
              <a:rPr lang="en-US" altLang="zh-CN"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Manager</a:t>
            </a:r>
            <a:r>
              <a:rPr lang="zh-CN" altLang="en-US" dirty="0">
                <a:solidFill>
                  <a:srgbClr val="0000CC"/>
                </a:solidFill>
                <a:latin typeface="Courier New" panose="02070309020205020404" pitchFamily="49" charset="0"/>
                <a:ea typeface="微软雅黑" panose="020B0503020204020204" pitchFamily="34" charset="-122"/>
                <a:cs typeface="Courier New" panose="02070309020205020404" pitchFamily="49" charset="0"/>
              </a:rPr>
              <a:t>对象</a:t>
            </a:r>
          </a:p>
        </p:txBody>
      </p:sp>
      <p:sp>
        <p:nvSpPr>
          <p:cNvPr id="12" name="Line 23"/>
          <p:cNvSpPr>
            <a:spLocks noChangeShapeType="1"/>
          </p:cNvSpPr>
          <p:nvPr/>
        </p:nvSpPr>
        <p:spPr bwMode="auto">
          <a:xfrm>
            <a:off x="1069975" y="3339718"/>
            <a:ext cx="1301750" cy="0"/>
          </a:xfrm>
          <a:prstGeom prst="line">
            <a:avLst/>
          </a:prstGeom>
          <a:noFill/>
          <a:ln w="9525">
            <a:solidFill>
              <a:schemeClr val="tx1"/>
            </a:solidFill>
            <a:round/>
            <a:headEnd/>
            <a:tailEnd/>
          </a:ln>
        </p:spPr>
        <p:txBody>
          <a:bodyPr wrap="none" anchor="ctr"/>
          <a:lstStyle/>
          <a:p>
            <a:endParaRPr lang="zh-CN" altLang="en-US"/>
          </a:p>
        </p:txBody>
      </p:sp>
      <p:sp>
        <p:nvSpPr>
          <p:cNvPr id="13" name="Line 24"/>
          <p:cNvSpPr>
            <a:spLocks noChangeShapeType="1"/>
          </p:cNvSpPr>
          <p:nvPr/>
        </p:nvSpPr>
        <p:spPr bwMode="auto">
          <a:xfrm>
            <a:off x="3176588" y="3350831"/>
            <a:ext cx="1665287" cy="0"/>
          </a:xfrm>
          <a:prstGeom prst="line">
            <a:avLst/>
          </a:prstGeom>
          <a:noFill/>
          <a:ln w="9525">
            <a:solidFill>
              <a:schemeClr val="tx1"/>
            </a:solidFill>
            <a:round/>
            <a:headEnd/>
            <a:tailEnd/>
          </a:ln>
        </p:spPr>
        <p:txBody>
          <a:bodyPr wrap="none" anchor="ctr"/>
          <a:lstStyle/>
          <a:p>
            <a:endParaRPr lang="zh-CN" altLang="en-US"/>
          </a:p>
        </p:txBody>
      </p:sp>
      <p:sp>
        <p:nvSpPr>
          <p:cNvPr id="14" name="Line 25"/>
          <p:cNvSpPr>
            <a:spLocks noChangeShapeType="1"/>
          </p:cNvSpPr>
          <p:nvPr/>
        </p:nvSpPr>
        <p:spPr bwMode="auto">
          <a:xfrm>
            <a:off x="2592388" y="3339718"/>
            <a:ext cx="323850" cy="0"/>
          </a:xfrm>
          <a:prstGeom prst="line">
            <a:avLst/>
          </a:prstGeom>
          <a:noFill/>
          <a:ln w="9525">
            <a:solidFill>
              <a:schemeClr val="tx1"/>
            </a:solidFill>
            <a:round/>
            <a:headEnd/>
            <a:tailEnd/>
          </a:ln>
        </p:spPr>
        <p:txBody>
          <a:bodyPr wrap="none" anchor="ctr"/>
          <a:lstStyle/>
          <a:p>
            <a:endParaRPr lang="zh-CN" altLang="en-US"/>
          </a:p>
        </p:txBody>
      </p:sp>
    </p:spTree>
    <p:custDataLst>
      <p:tags r:id="rId1"/>
    </p:custDataLst>
    <p:extLst>
      <p:ext uri="{BB962C8B-B14F-4D97-AF65-F5344CB8AC3E}">
        <p14:creationId xmlns:p14="http://schemas.microsoft.com/office/powerpoint/2010/main" val="38755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blinds(horizontal)">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500"/>
                                        <p:tgtEl>
                                          <p:spTgt spid="13"/>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linds(horizontal)">
                                      <p:cBhvr>
                                        <p:cTn id="40" dur="500"/>
                                        <p:tgtEl>
                                          <p:spTgt spid="14"/>
                                        </p:tgtEl>
                                      </p:cBhvr>
                                    </p:animEffect>
                                  </p:childTnLst>
                                </p:cTn>
                              </p:par>
                              <p:par>
                                <p:cTn id="41" presetID="3" presetClass="entr" presetSubtype="1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blinds(horizontal)">
                                      <p:cBhvr>
                                        <p:cTn id="48" dur="500"/>
                                        <p:tgtEl>
                                          <p:spTgt spid="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animEffect transition="in" filter="blinds(horizontal)">
                                      <p:cBhvr>
                                        <p:cTn id="5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animBg="1"/>
      <p:bldP spid="12" grpId="0" animBg="1"/>
      <p:bldP spid="13"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9689269" cy="496887"/>
          </a:xfrm>
          <a:noFill/>
        </p:spPr>
        <p:txBody>
          <a:bodyPr vert="horz" wrap="square" lIns="91440" tIns="45720" rIns="91440" bIns="45720" numCol="1" anchor="t" anchorCtr="0" compatLnSpc="1">
            <a:noAutofit/>
          </a:bodyPr>
          <a:lstStyle/>
          <a:p>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4" name="Rectangle 3"/>
          <p:cNvSpPr txBox="1">
            <a:spLocks noChangeArrowheads="1"/>
          </p:cNvSpPr>
          <p:nvPr/>
        </p:nvSpPr>
        <p:spPr bwMode="auto">
          <a:xfrm>
            <a:off x="566736" y="1341438"/>
            <a:ext cx="10771823" cy="4028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lvl="0" eaLnBrk="1" hangingPunct="1">
              <a:buClr>
                <a:srgbClr val="CC0000"/>
              </a:buClr>
              <a:defRPr/>
            </a:pPr>
            <a:r>
              <a:rPr lang="en-US" altLang="zh-CN" sz="2400" kern="0" dirty="0">
                <a:solidFill>
                  <a:srgbClr val="CC0000"/>
                </a:solidFill>
                <a:latin typeface="Courier New" panose="02070309020205020404" pitchFamily="49" charset="0"/>
                <a:ea typeface="微软雅黑" panose="020B0503020204020204" pitchFamily="34" charset="-122"/>
                <a:cs typeface="Courier New" panose="02070309020205020404" pitchFamily="49" charset="0"/>
              </a:rPr>
              <a:t>Person p=new Manager();</a:t>
            </a:r>
            <a:endPar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当编译器检查到 </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编译器认为</a:t>
            </a:r>
            <a:r>
              <a:rPr kumimoji="0" lang="en-US" altLang="zh-CN"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Person</a:t>
            </a:r>
            <a:r>
              <a:rPr lang="zh-CN" altLang="en-US" sz="24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a:t>
            </a:r>
            <a:r>
              <a:rPr kumimoji="0" lang="en-US" altLang="zh-CN"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要赋值给类型为</a:t>
            </a:r>
            <a:r>
              <a:rPr kumimoji="0" lang="en-US" altLang="zh-CN"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2400"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r>
              <a:rPr kumimoji="0" lang="zh-CN" altLang="en-US" sz="2400" b="0" i="0" u="none" strike="noStrike" kern="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引用</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，扩展内存可能引起麻烦且不安全，因此，编译器认为类型不匹配，会报错。</a:t>
            </a:r>
            <a:endPar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加上强制转换 </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a:t>
            </a:r>
            <a:r>
              <a:rPr kumimoji="0" lang="en-US" altLang="zh-CN" sz="2400" b="0" i="0" u="none" strike="noStrike" kern="0" cap="none" spc="0" normalizeH="0" baseline="0" noProof="0" dirty="0">
                <a:ln>
                  <a:noFill/>
                </a:ln>
                <a:solidFill>
                  <a:srgbClr val="CC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；意思是强烈要求编译器，把</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解释成</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类型，风险我来承担。这个时候编译器就按</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类型来解释</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endPar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因此，强制类型转换意味着你自己承担风险，编译器不会再做类型检查。</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强制类型转换的风险是：运行时如果</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指向的对象不是</a:t>
            </a:r>
            <a:r>
              <a:rPr kumimoji="0" lang="en-US" altLang="zh-CN"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的实例时程序会出错。</a:t>
            </a:r>
          </a:p>
          <a:p>
            <a:pPr marL="469900" marR="0" lvl="0" indent="-469900" algn="l" defTabSz="914400" rtl="0" eaLnBrk="1" fontAlgn="base" latinLnBrk="0" hangingPunct="1">
              <a:lnSpc>
                <a:spcPct val="100000"/>
              </a:lnSpc>
              <a:spcBef>
                <a:spcPct val="20000"/>
              </a:spcBef>
              <a:spcAft>
                <a:spcPct val="0"/>
              </a:spcAft>
              <a:buClr>
                <a:srgbClr val="CC0000"/>
              </a:buClr>
              <a:buSzTx/>
              <a:buFont typeface="Wingdings" pitchFamily="2" charset="2"/>
              <a:buChar char="o"/>
              <a:tabLst/>
              <a:defRPr/>
            </a:pP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为了避免风险，最好在运行时用</a:t>
            </a:r>
            <a:r>
              <a:rPr kumimoji="0" lang="en-US" altLang="zh-CN" sz="2400" b="0" i="0" u="none" strike="noStrike" kern="0" cap="none" spc="0" normalizeH="0" baseline="0" noProof="0" dirty="0" err="1">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400" b="0" i="0" u="none" strike="noStrike" kern="0" cap="none" spc="0" normalizeH="0" baseline="0" noProof="0" dirty="0">
                <a:ln>
                  <a:noFill/>
                </a:ln>
                <a:solidFill>
                  <a:srgbClr val="000000"/>
                </a:solidFill>
                <a:effectLst/>
                <a:uLnTx/>
                <a:uFillTx/>
                <a:latin typeface="Courier New" panose="02070309020205020404" pitchFamily="49" charset="0"/>
                <a:ea typeface="微软雅黑" panose="020B0503020204020204" pitchFamily="34" charset="-122"/>
                <a:cs typeface="Courier New" panose="02070309020205020404" pitchFamily="49" charset="0"/>
              </a:rPr>
              <a:t>来做实例类型检查。</a:t>
            </a:r>
          </a:p>
          <a:p>
            <a:pPr marL="908050" marR="0" lvl="1" indent="-436563" algn="l" defTabSz="914400" rtl="0" eaLnBrk="1" fontAlgn="base" latinLnBrk="0" hangingPunct="1">
              <a:lnSpc>
                <a:spcPct val="100000"/>
              </a:lnSpc>
              <a:spcBef>
                <a:spcPct val="20000"/>
              </a:spcBef>
              <a:spcAft>
                <a:spcPct val="0"/>
              </a:spcAft>
              <a:buClr>
                <a:srgbClr val="CC0000"/>
              </a:buClr>
              <a:buSzTx/>
              <a:buFont typeface="Wingdings" pitchFamily="2" charset="2"/>
              <a:buNone/>
              <a:tabLst/>
              <a:defRPr/>
            </a:pPr>
            <a:r>
              <a:rPr kumimoji="0" lang="zh-CN" altLang="en-US" sz="2200" b="0" i="0" u="none" strike="noStrike" kern="0" cap="none" spc="0" normalizeH="0" baseline="0" noProof="0" dirty="0">
                <a:ln>
                  <a:noFill/>
                </a:ln>
                <a:solidFill>
                  <a:srgbClr val="000000"/>
                </a:solidFill>
                <a:effectLst/>
                <a:uLnTx/>
                <a:uFillTx/>
                <a:latin typeface="宋体" charset="-122"/>
                <a:ea typeface="宋体" charset="-122"/>
              </a:rPr>
              <a:t>	</a:t>
            </a:r>
            <a:r>
              <a:rPr kumimoji="0" lang="en-US" altLang="zh-CN" sz="2200" b="0" i="0" u="none" strike="noStrike" kern="0" cap="none" spc="0" normalizeH="0" baseline="0" noProof="0" dirty="0">
                <a:ln>
                  <a:noFill/>
                </a:ln>
                <a:solidFill>
                  <a:srgbClr val="000000"/>
                </a:solidFill>
                <a:effectLst/>
                <a:uLnTx/>
                <a:uFillTx/>
                <a:latin typeface="宋体" charset="-122"/>
                <a:ea typeface="宋体" charset="-122"/>
              </a:rPr>
              <a:t>	</a:t>
            </a:r>
          </a:p>
        </p:txBody>
      </p:sp>
    </p:spTree>
    <p:custDataLst>
      <p:tags r:id="rId1"/>
    </p:custDataLst>
    <p:extLst>
      <p:ext uri="{BB962C8B-B14F-4D97-AF65-F5344CB8AC3E}">
        <p14:creationId xmlns:p14="http://schemas.microsoft.com/office/powerpoint/2010/main" val="3875535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linds(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linds(horizont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en-US" altLang="zh-CN" sz="2800" b="1" dirty="0" err="1">
                <a:solidFill>
                  <a:schemeClr val="bg1"/>
                </a:solidFill>
                <a:latin typeface="华文细黑" panose="02010600040101010101" pitchFamily="2" charset="-122"/>
                <a:ea typeface="华文细黑" panose="02010600040101010101" pitchFamily="2" charset="-122"/>
              </a:rPr>
              <a:t>instanceof</a:t>
            </a:r>
            <a:r>
              <a:rPr lang="zh-CN" altLang="en-US" sz="2800" b="1" dirty="0">
                <a:solidFill>
                  <a:schemeClr val="bg1"/>
                </a:solidFill>
                <a:latin typeface="华文细黑" panose="02010600040101010101" pitchFamily="2" charset="-122"/>
                <a:ea typeface="华文细黑" panose="02010600040101010101" pitchFamily="2" charset="-122"/>
              </a:rPr>
              <a:t>操作符</a:t>
            </a:r>
          </a:p>
        </p:txBody>
      </p:sp>
      <p:sp>
        <p:nvSpPr>
          <p:cNvPr id="6" name="Rectangle 3"/>
          <p:cNvSpPr txBox="1">
            <a:spLocks noChangeArrowheads="1"/>
          </p:cNvSpPr>
          <p:nvPr/>
        </p:nvSpPr>
        <p:spPr>
          <a:xfrm>
            <a:off x="609267" y="1904963"/>
            <a:ext cx="10544286"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可以用</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操作符判断一个引用指向的对象是否是一个类的实例。表达式返回</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boolean</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值（发生在运行时）。</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语法</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1"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referenceVariable</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2800" b="0" i="1"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TypeName</a:t>
            </a:r>
            <a:endPar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所以上面的例子安全的写法为：</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Person p = new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endPar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if</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 </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instanceof</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Manager m = </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意思是如果</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指向的对象真的是</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实例，</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可以非常安全的赋值给</a:t>
            </a:r>
            <a:r>
              <a:rPr kumimoji="0" lang="en-US" altLang="zh-CN"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t>
            </a: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endParaRPr kumimoji="0" lang="en-US" altLang="zh-CN" sz="2400" b="0" i="1" u="none" strike="noStrike" kern="1200" cap="none" spc="0" normalizeH="0" baseline="0" noProof="0" dirty="0">
              <a:ln>
                <a:noFill/>
              </a:ln>
              <a:solidFill>
                <a:schemeClr val="tx1"/>
              </a:solidFill>
              <a:effectLst/>
              <a:uLnTx/>
              <a:uFillTx/>
              <a:latin typeface="Lucida Sans" pitchFamily="34" charset="0"/>
              <a:ea typeface="宋体"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en-US" altLang="zh-CN" sz="2800" b="1" dirty="0" err="1">
                <a:solidFill>
                  <a:schemeClr val="bg1"/>
                </a:solidFill>
                <a:latin typeface="华文细黑" panose="02010600040101010101" pitchFamily="2" charset="-122"/>
                <a:ea typeface="华文细黑" panose="02010600040101010101" pitchFamily="2" charset="-122"/>
              </a:rPr>
              <a:t>instanceof</a:t>
            </a:r>
            <a:r>
              <a:rPr lang="zh-CN" altLang="en-US" sz="2800" b="1" dirty="0">
                <a:solidFill>
                  <a:schemeClr val="bg1"/>
                </a:solidFill>
                <a:latin typeface="华文细黑" panose="02010600040101010101" pitchFamily="2" charset="-122"/>
                <a:ea typeface="华文细黑" panose="02010600040101010101" pitchFamily="2" charset="-122"/>
              </a:rPr>
              <a:t>操作符</a:t>
            </a:r>
          </a:p>
        </p:txBody>
      </p:sp>
      <p:sp>
        <p:nvSpPr>
          <p:cNvPr id="3" name="文本框 2">
            <a:extLst>
              <a:ext uri="{FF2B5EF4-FFF2-40B4-BE49-F238E27FC236}">
                <a16:creationId xmlns:a16="http://schemas.microsoft.com/office/drawing/2014/main" id="{CA34F03A-7387-02BE-106F-925425B41BAF}"/>
              </a:ext>
            </a:extLst>
          </p:cNvPr>
          <p:cNvSpPr txBox="1"/>
          <p:nvPr/>
        </p:nvSpPr>
        <p:spPr>
          <a:xfrm>
            <a:off x="646652" y="3429000"/>
            <a:ext cx="5449348" cy="72564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if</a:t>
            </a:r>
            <a:r>
              <a:rPr kumimoji="0" lang="zh-CN" altLang="en-US"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 instanceof Manager</a:t>
            </a:r>
            <a:r>
              <a:rPr kumimoji="0" lang="zh-CN" altLang="en-US"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a:t>
            </a:r>
            <a:r>
              <a:rPr kumimoji="0" lang="zh-CN" altLang="en-US" sz="1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a:t>
            </a:r>
            <a:r>
              <a:rPr kumimoji="0" lang="zh-CN" altLang="en-US" sz="18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a:t>
            </a:r>
            <a:r>
              <a:rPr kumimoji="0" lang="zh-CN" altLang="en-US"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
        <p:nvSpPr>
          <p:cNvPr id="7" name="对话气泡: 圆角矩形 6">
            <a:extLst>
              <a:ext uri="{FF2B5EF4-FFF2-40B4-BE49-F238E27FC236}">
                <a16:creationId xmlns:a16="http://schemas.microsoft.com/office/drawing/2014/main" id="{494F822A-B7A1-4093-45A2-1DA447EE6DEC}"/>
              </a:ext>
            </a:extLst>
          </p:cNvPr>
          <p:cNvSpPr/>
          <p:nvPr/>
        </p:nvSpPr>
        <p:spPr>
          <a:xfrm>
            <a:off x="237439" y="5147429"/>
            <a:ext cx="4220045" cy="901674"/>
          </a:xfrm>
          <a:prstGeom prst="wedgeRoundRectCallout">
            <a:avLst>
              <a:gd name="adj1" fmla="val 32228"/>
              <a:gd name="adj2" fmla="val -161393"/>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1D9156AE-6971-11EC-CB8F-218215E66F90}"/>
              </a:ext>
            </a:extLst>
          </p:cNvPr>
          <p:cNvSpPr txBox="1"/>
          <p:nvPr/>
        </p:nvSpPr>
        <p:spPr>
          <a:xfrm>
            <a:off x="285265" y="5214804"/>
            <a:ext cx="4172219" cy="830997"/>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所谓的强制类型转换发生在编译时：</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要求编译器将</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的类型由</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Person</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解释成</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Manager</a:t>
            </a:r>
          </a:p>
          <a:p>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将上面的语句放行，后果程序员自负</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9" name="文本框 8">
            <a:extLst>
              <a:ext uri="{FF2B5EF4-FFF2-40B4-BE49-F238E27FC236}">
                <a16:creationId xmlns:a16="http://schemas.microsoft.com/office/drawing/2014/main" id="{52607533-9078-B37B-F83A-204707339A73}"/>
              </a:ext>
            </a:extLst>
          </p:cNvPr>
          <p:cNvSpPr txBox="1"/>
          <p:nvPr/>
        </p:nvSpPr>
        <p:spPr>
          <a:xfrm>
            <a:off x="6461223" y="3428999"/>
            <a:ext cx="5449348" cy="72564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if</a:t>
            </a:r>
            <a:r>
              <a:rPr kumimoji="0" lang="zh-CN" altLang="en-US"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p instanceof Manager</a:t>
            </a:r>
            <a:r>
              <a:rPr kumimoji="0" lang="zh-CN" altLang="en-US"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a:p>
            <a:pPr marL="228600" marR="0" lvl="0" indent="-228600" algn="l" defTabSz="914400" rtl="0" eaLnBrk="1" fontAlgn="auto" latinLnBrk="0" hangingPunct="1">
              <a:lnSpc>
                <a:spcPct val="90000"/>
              </a:lnSpc>
              <a:spcBef>
                <a:spcPts val="1000"/>
              </a:spcBef>
              <a:spcAft>
                <a:spcPts val="0"/>
              </a:spcAft>
              <a:buClrTx/>
              <a:buSzTx/>
              <a:buFont typeface="Wingdings" pitchFamily="2" charset="2"/>
              <a:buNone/>
              <a:tabLst/>
              <a:defRPr/>
            </a:pPr>
            <a:r>
              <a:rPr lang="en-US" altLang="zh-CN" dirty="0">
                <a:latin typeface="Courier New" panose="02070309020205020404" pitchFamily="49" charset="0"/>
                <a:ea typeface="微软雅黑" panose="020B0503020204020204" pitchFamily="34" charset="-122"/>
                <a:cs typeface="Courier New" panose="02070309020205020404" pitchFamily="49" charset="0"/>
              </a:rPr>
              <a:t>		</a:t>
            </a:r>
            <a:r>
              <a:rPr kumimoji="0" lang="en-US" altLang="zh-CN"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Manager m = p</a:t>
            </a:r>
            <a:r>
              <a:rPr kumimoji="0" lang="zh-CN" altLang="en-US" sz="1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p>
        </p:txBody>
      </p:sp>
      <p:sp>
        <p:nvSpPr>
          <p:cNvPr id="10" name="箭头: 右 9">
            <a:extLst>
              <a:ext uri="{FF2B5EF4-FFF2-40B4-BE49-F238E27FC236}">
                <a16:creationId xmlns:a16="http://schemas.microsoft.com/office/drawing/2014/main" id="{64A6C7A4-FFB9-DD58-58BD-FAEAFFC8E4F7}"/>
              </a:ext>
            </a:extLst>
          </p:cNvPr>
          <p:cNvSpPr/>
          <p:nvPr/>
        </p:nvSpPr>
        <p:spPr>
          <a:xfrm>
            <a:off x="5197744" y="3788229"/>
            <a:ext cx="1263479" cy="523220"/>
          </a:xfrm>
          <a:prstGeom prst="right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对话气泡: 圆角矩形 11">
            <a:extLst>
              <a:ext uri="{FF2B5EF4-FFF2-40B4-BE49-F238E27FC236}">
                <a16:creationId xmlns:a16="http://schemas.microsoft.com/office/drawing/2014/main" id="{6A94BA5C-6624-6FF9-A0CF-5E42909E3EFA}"/>
              </a:ext>
            </a:extLst>
          </p:cNvPr>
          <p:cNvSpPr/>
          <p:nvPr/>
        </p:nvSpPr>
        <p:spPr>
          <a:xfrm>
            <a:off x="3708172" y="2356562"/>
            <a:ext cx="3164900" cy="523220"/>
          </a:xfrm>
          <a:prstGeom prst="wedgeRoundRectCallout">
            <a:avLst>
              <a:gd name="adj1" fmla="val 11946"/>
              <a:gd name="adj2" fmla="val 229579"/>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9759B3F-3B99-2719-50EC-8600DAA3C07E}"/>
              </a:ext>
            </a:extLst>
          </p:cNvPr>
          <p:cNvSpPr txBox="1"/>
          <p:nvPr/>
        </p:nvSpPr>
        <p:spPr>
          <a:xfrm>
            <a:off x="3755998" y="2423937"/>
            <a:ext cx="2845768" cy="338554"/>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编译完成后，</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运行时代码变成</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14" name="对话气泡: 圆角矩形 13">
            <a:extLst>
              <a:ext uri="{FF2B5EF4-FFF2-40B4-BE49-F238E27FC236}">
                <a16:creationId xmlns:a16="http://schemas.microsoft.com/office/drawing/2014/main" id="{E09A309D-A1A2-6CD4-8F5A-4A260F0C4869}"/>
              </a:ext>
            </a:extLst>
          </p:cNvPr>
          <p:cNvSpPr/>
          <p:nvPr/>
        </p:nvSpPr>
        <p:spPr>
          <a:xfrm>
            <a:off x="5600582" y="5159708"/>
            <a:ext cx="5315317" cy="1144593"/>
          </a:xfrm>
          <a:prstGeom prst="wedgeRoundRectCallout">
            <a:avLst>
              <a:gd name="adj1" fmla="val -1233"/>
              <a:gd name="adj2" fmla="val -136812"/>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387A89DF-0E8F-46C6-A1F2-CF9EC44A4C5F}"/>
              </a:ext>
            </a:extLst>
          </p:cNvPr>
          <p:cNvSpPr txBox="1"/>
          <p:nvPr/>
        </p:nvSpPr>
        <p:spPr>
          <a:xfrm>
            <a:off x="5648408" y="5227084"/>
            <a:ext cx="5315317" cy="1077218"/>
          </a:xfrm>
          <a:prstGeom prst="rect">
            <a:avLst/>
          </a:prstGeom>
          <a:noFill/>
        </p:spPr>
        <p:txBody>
          <a:bodyPr wrap="square" rtlCol="0">
            <a:spAutoFit/>
          </a:bodyPr>
          <a:lstStyle/>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现在加了</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判断，保证了运行时</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所引用的对象的类型一定是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，因此运行时不会有问题。但是如果没有</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语句的条件判断，当运行时</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所引用的对象类型不是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Manager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，运行时就会报错。</a:t>
            </a:r>
          </a:p>
        </p:txBody>
      </p:sp>
    </p:spTree>
    <p:extLst>
      <p:ext uri="{BB962C8B-B14F-4D97-AF65-F5344CB8AC3E}">
        <p14:creationId xmlns:p14="http://schemas.microsoft.com/office/powerpoint/2010/main" val="246094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p:bldP spid="9" grpId="0"/>
      <p:bldP spid="10" grpId="0" animBg="1"/>
      <p:bldP spid="12" grpId="0" animBg="1"/>
      <p:bldP spid="13" grpId="0"/>
      <p:bldP spid="14" grpId="0" animBg="1"/>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28" name="Rectangle 3"/>
          <p:cNvSpPr txBox="1">
            <a:spLocks noChangeArrowheads="1"/>
          </p:cNvSpPr>
          <p:nvPr/>
        </p:nvSpPr>
        <p:spPr bwMode="auto">
          <a:xfrm>
            <a:off x="448886" y="1574188"/>
            <a:ext cx="11587943" cy="3928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重载发生在编译时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(Compile time)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，编译时编译器根据实参比对重载方法的形参找到最合适的</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方法。</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多态发生在运行</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(Run time)</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时，运行时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JVM</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根据变量所引用的对象的真正类型来找到最合适的</a:t>
            </a:r>
            <a:r>
              <a:rPr lang="zh-CN" altLang="en-US" kern="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实例方法</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有的书上把重载叫做“编译时多态”，或者叫“早期绑定”</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早期指编译时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a:t>
            </a: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多态是晚期绑定</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晚期指运行时</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kern="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kern="0" dirty="0">
                <a:latin typeface="Courier New" panose="02070309020205020404" pitchFamily="49" charset="0"/>
                <a:ea typeface="微软雅黑" panose="020B0503020204020204" pitchFamily="34" charset="-122"/>
                <a:cs typeface="Courier New" panose="02070309020205020404" pitchFamily="49" charset="0"/>
              </a:rPr>
              <a:t>绑定是指找到函数的入口地址的过程。</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11.5</a:t>
            </a:r>
          </a:p>
        </p:txBody>
      </p:sp>
      <p:sp>
        <p:nvSpPr>
          <p:cNvPr id="11267" name="文本占位符 2"/>
          <p:cNvSpPr>
            <a:spLocks noGrp="1"/>
          </p:cNvSpPr>
          <p:nvPr>
            <p:ph type="body" sz="quarter" idx="12"/>
          </p:nvPr>
        </p:nvSpPr>
        <p:spPr bwMode="auto">
          <a:xfrm>
            <a:off x="1649291" y="224570"/>
            <a:ext cx="10387538" cy="496887"/>
          </a:xfrm>
          <a:noFill/>
        </p:spPr>
        <p:txBody>
          <a:bodyPr vert="horz" wrap="square" lIns="91440" tIns="45720" rIns="91440" bIns="45720" numCol="1" anchor="t" anchorCtr="0" compatLnSpc="1">
            <a:noAutofit/>
          </a:bodyPr>
          <a:lstStyle/>
          <a:p>
            <a:pPr lvl="0"/>
            <a:r>
              <a:rPr lang="zh-CN" altLang="en-US" sz="3400" kern="0" dirty="0">
                <a:latin typeface="微软雅黑" panose="020B0503020204020204" pitchFamily="34" charset="-122"/>
                <a:ea typeface="微软雅黑" panose="020B0503020204020204" pitchFamily="34" charset="-122"/>
                <a:cs typeface="+mj-cs"/>
              </a:rPr>
              <a:t>多态性、动态绑定和对象的强制类型转换</a:t>
            </a:r>
          </a:p>
        </p:txBody>
      </p:sp>
      <p:sp>
        <p:nvSpPr>
          <p:cNvPr id="5" name="矩形 4"/>
          <p:cNvSpPr/>
          <p:nvPr/>
        </p:nvSpPr>
        <p:spPr>
          <a:xfrm>
            <a:off x="646652" y="1228245"/>
            <a:ext cx="10888210"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多态和强制类型转换例子</a:t>
            </a:r>
          </a:p>
        </p:txBody>
      </p:sp>
      <p:sp>
        <p:nvSpPr>
          <p:cNvPr id="7" name="Rectangle 3"/>
          <p:cNvSpPr txBox="1">
            <a:spLocks noChangeArrowheads="1"/>
          </p:cNvSpPr>
          <p:nvPr/>
        </p:nvSpPr>
        <p:spPr>
          <a:xfrm>
            <a:off x="609268" y="1766740"/>
            <a:ext cx="10925594" cy="4678362"/>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编写程序，创建两个几何对象：圆和矩形。调用</a:t>
            </a:r>
            <a:r>
              <a:rPr kumimoji="0" lang="en-US" altLang="zh-CN" sz="28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displayObject</a:t>
            </a:r>
            <a:r>
              <a:rPr kumimoji="0" lang="zh-CN" altLang="en-US" sz="28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来显示结果。</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如果对象是圆，显示半径和面积</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如果对象是矩形，显示面积</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警告</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对象访问运算符</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优先于类型转换运算符。使用括号保证在</a:t>
            </a:r>
            <a:r>
              <a:rPr kumimoji="0" lang="en-US" altLang="zh-CN"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a:t>
            </a:r>
            <a:r>
              <a:rPr kumimoji="0" lang="zh-CN" altLang="en-US" sz="2400" b="0" i="0" u="none" strike="noStrike" kern="1200" cap="none" spc="0" normalizeH="0" baseline="0" noProof="0" dirty="0">
                <a:ln>
                  <a:noFill/>
                </a:ln>
                <a:solidFill>
                  <a:srgbClr val="FF0000"/>
                </a:solidFill>
                <a:effectLst/>
                <a:uLnTx/>
                <a:uFillTx/>
                <a:latin typeface="Courier New" panose="02070309020205020404" pitchFamily="49" charset="0"/>
                <a:ea typeface="微软雅黑" panose="020B0503020204020204" pitchFamily="34" charset="-122"/>
                <a:cs typeface="Courier New" panose="02070309020205020404" pitchFamily="49" charset="0"/>
              </a:rPr>
              <a:t>运算符之前转换</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((Circle)object).</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getArea</a:t>
            </a:r>
            <a:r>
              <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lang="en-US" altLang="zh-CN" sz="2400" dirty="0">
                <a:latin typeface="Courier New" panose="02070309020205020404" pitchFamily="49" charset="0"/>
                <a:ea typeface="微软雅黑" panose="020B0503020204020204" pitchFamily="34" charset="-122"/>
                <a:cs typeface="Courier New" panose="02070309020205020404" pitchFamily="49" charset="0"/>
              </a:rPr>
              <a:t>//OK</a:t>
            </a:r>
          </a:p>
          <a:p>
            <a:pPr marL="685800" marR="0" lvl="1" indent="-228600" algn="l" defTabSz="914400" rtl="0" eaLnBrk="1" fontAlgn="auto" latinLnBrk="0" hangingPunct="1">
              <a:lnSpc>
                <a:spcPct val="90000"/>
              </a:lnSpc>
              <a:spcBef>
                <a:spcPts val="500"/>
              </a:spcBef>
              <a:spcAft>
                <a:spcPts val="0"/>
              </a:spcAft>
              <a:buClrTx/>
              <a:buSzTx/>
              <a:buFont typeface="Wingdings" pitchFamily="2" charset="2"/>
              <a:buNone/>
              <a:tabLst/>
              <a:defRPr/>
            </a:pP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(Circle)</a:t>
            </a:r>
            <a:r>
              <a:rPr kumimoji="0" lang="en-US" altLang="zh-CN" sz="2400" b="0" i="0" u="none" strike="noStrike" kern="1200" cap="none" spc="0" normalizeH="0" noProof="0" dirty="0" err="1">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object.getArea</a:t>
            </a:r>
            <a:r>
              <a:rPr kumimoji="0" lang="en-US" altLang="zh-CN"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 //</a:t>
            </a:r>
            <a:r>
              <a:rPr kumimoji="0" lang="zh-CN" altLang="en-US" sz="2400" b="0" i="0" u="none" strike="noStrike" kern="1200" cap="none" spc="0" normalizeH="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rPr>
              <a:t>错误</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微软雅黑" panose="020B0503020204020204" pitchFamily="34" charset="-122"/>
              <a:cs typeface="Courier New" panose="02070309020205020404" pitchFamily="49" charset="0"/>
            </a:endParaRPr>
          </a:p>
        </p:txBody>
      </p:sp>
      <p:sp>
        <p:nvSpPr>
          <p:cNvPr id="8" name="Text Box 4"/>
          <p:cNvSpPr txBox="1">
            <a:spLocks noChangeArrowheads="1"/>
          </p:cNvSpPr>
          <p:nvPr/>
        </p:nvSpPr>
        <p:spPr bwMode="auto">
          <a:xfrm>
            <a:off x="539750" y="6230938"/>
            <a:ext cx="7993063" cy="366712"/>
          </a:xfrm>
          <a:prstGeom prst="rect">
            <a:avLst/>
          </a:prstGeom>
          <a:noFill/>
          <a:ln w="9525">
            <a:noFill/>
            <a:miter lim="800000"/>
            <a:headEnd/>
            <a:tailEnd/>
          </a:ln>
        </p:spPr>
        <p:txBody>
          <a:bodyPr>
            <a:spAutoFit/>
          </a:bodyPr>
          <a:lstStyle/>
          <a:p>
            <a:pPr algn="l"/>
            <a:r>
              <a:rPr lang="en-US" altLang="zh-CN" sz="1800" dirty="0">
                <a:latin typeface="Courier New" panose="02070309020205020404" pitchFamily="49" charset="0"/>
                <a:ea typeface="微软雅黑" panose="020B0503020204020204" pitchFamily="34" charset="-122"/>
                <a:cs typeface="Courier New" panose="02070309020205020404" pitchFamily="49" charset="0"/>
              </a:rPr>
              <a:t>Example:</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教材第</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a:t>
            </a:r>
            <a:r>
              <a:rPr lang="zh-CN" altLang="en-US" dirty="0">
                <a:latin typeface="Courier New" panose="02070309020205020404" pitchFamily="49" charset="0"/>
                <a:ea typeface="微软雅黑" panose="020B0503020204020204" pitchFamily="34" charset="-122"/>
                <a:cs typeface="Courier New" panose="02070309020205020404" pitchFamily="49" charset="0"/>
              </a:rPr>
              <a:t>章第</a:t>
            </a:r>
            <a:r>
              <a:rPr lang="en-US" altLang="zh-CN" dirty="0">
                <a:latin typeface="Courier New" panose="02070309020205020404" pitchFamily="49" charset="0"/>
                <a:ea typeface="微软雅黑" panose="020B0503020204020204" pitchFamily="34" charset="-122"/>
                <a:cs typeface="Courier New" panose="02070309020205020404" pitchFamily="49" charset="0"/>
              </a:rPr>
              <a:t>9</a:t>
            </a:r>
            <a:r>
              <a:rPr lang="zh-CN" altLang="en-US" dirty="0">
                <a:latin typeface="Courier New" panose="02070309020205020404" pitchFamily="49" charset="0"/>
                <a:ea typeface="微软雅黑" panose="020B0503020204020204" pitchFamily="34" charset="-122"/>
                <a:cs typeface="Courier New" panose="02070309020205020404" pitchFamily="49" charset="0"/>
              </a:rPr>
              <a:t>节</a:t>
            </a:r>
            <a:r>
              <a:rPr lang="zh-CN" altLang="en-US" sz="1800" dirty="0">
                <a:latin typeface="Courier New" panose="02070309020205020404" pitchFamily="49" charset="0"/>
                <a:ea typeface="微软雅黑" panose="020B0503020204020204" pitchFamily="34" charset="-122"/>
                <a:cs typeface="Courier New" panose="02070309020205020404" pitchFamily="49" charset="0"/>
              </a:rPr>
              <a:t>程序清单</a:t>
            </a:r>
            <a:r>
              <a:rPr lang="en-US" altLang="zh-CN" sz="1800" dirty="0">
                <a:latin typeface="Courier New" panose="02070309020205020404" pitchFamily="49" charset="0"/>
                <a:ea typeface="微软雅黑" panose="020B0503020204020204" pitchFamily="34" charset="-122"/>
                <a:cs typeface="Courier New" panose="02070309020205020404" pitchFamily="49" charset="0"/>
              </a:rPr>
              <a:t>11-7</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11.6</a:t>
            </a:r>
          </a:p>
        </p:txBody>
      </p:sp>
      <p:sp>
        <p:nvSpPr>
          <p:cNvPr id="11267" name="文本占位符 2"/>
          <p:cNvSpPr>
            <a:spLocks noGrp="1"/>
          </p:cNvSpPr>
          <p:nvPr>
            <p:ph type="body" sz="quarter" idx="12"/>
          </p:nvPr>
        </p:nvSpPr>
        <p:spPr bwMode="auto">
          <a:xfrm>
            <a:off x="1649291" y="224570"/>
            <a:ext cx="7394575"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访问控制符和修饰符</a:t>
            </a:r>
            <a:r>
              <a:rPr lang="en-US" altLang="zh-CN" b="1" dirty="0">
                <a:latin typeface="华文细黑" panose="02010600040101010101" pitchFamily="2" charset="-122"/>
                <a:ea typeface="华文细黑" panose="02010600040101010101" pitchFamily="2" charset="-122"/>
              </a:rPr>
              <a:t>final</a:t>
            </a:r>
          </a:p>
        </p:txBody>
      </p:sp>
      <p:sp>
        <p:nvSpPr>
          <p:cNvPr id="44" name="Rectangle 3"/>
          <p:cNvSpPr txBox="1">
            <a:spLocks noChangeArrowheads="1"/>
          </p:cNvSpPr>
          <p:nvPr/>
        </p:nvSpPr>
        <p:spPr bwMode="auto">
          <a:xfrm>
            <a:off x="782862" y="1341438"/>
            <a:ext cx="11040543"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可以修饰变量、方法、类</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修饰变量</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成员变量：常量，数据初始化后不能再修改。</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局部变量</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常量，数据初始化后不能再修改。</a:t>
            </a: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修饰方法（实例方法和静态静态）：最终方法，实例方法不能被子类覆盖，静态方法不能被隐藏</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getClass</a:t>
            </a:r>
            <a:r>
              <a:rPr lang="en-US" altLang="zh-CN" kern="0" dirty="0">
                <a:latin typeface="Courier New" panose="02070309020205020404" pitchFamily="49" charset="0"/>
                <a:ea typeface="微软雅黑" panose="020B0503020204020204" pitchFamily="34" charset="-122"/>
                <a:cs typeface="Courier New" panose="02070309020205020404" pitchFamily="49" charset="0"/>
              </a:rPr>
              <a:t>( )</a:t>
            </a:r>
          </a:p>
          <a:p>
            <a:pPr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final</a:t>
            </a:r>
            <a:r>
              <a:rPr lang="zh-CN" altLang="en-US" kern="0" dirty="0">
                <a:latin typeface="Courier New" panose="02070309020205020404" pitchFamily="49" charset="0"/>
                <a:ea typeface="微软雅黑" panose="020B0503020204020204" pitchFamily="34" charset="-122"/>
                <a:cs typeface="Courier New" panose="02070309020205020404" pitchFamily="49" charset="0"/>
              </a:rPr>
              <a:t>类：最终类，不能派生子类。</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String, </a:t>
            </a:r>
            <a:r>
              <a:rPr lang="en-US" altLang="zh-CN" kern="0" dirty="0" err="1">
                <a:latin typeface="Courier New" panose="02070309020205020404" pitchFamily="49" charset="0"/>
                <a:ea typeface="微软雅黑" panose="020B0503020204020204" pitchFamily="34" charset="-122"/>
                <a:cs typeface="Courier New" panose="02070309020205020404" pitchFamily="49" charset="0"/>
              </a:rPr>
              <a:t>StringBuffer</a:t>
            </a:r>
            <a:endParaRPr lang="en-US" altLang="zh-CN" kern="0" dirty="0">
              <a:latin typeface="Courier New" panose="02070309020205020404" pitchFamily="49" charset="0"/>
              <a:ea typeface="微软雅黑" panose="020B0503020204020204" pitchFamily="34" charset="-122"/>
              <a:cs typeface="Courier New" panose="02070309020205020404" pitchFamily="49" charset="0"/>
            </a:endParaRPr>
          </a:p>
          <a:p>
            <a:pPr lvl="1" eaLnBrk="1" hangingPunct="1"/>
            <a:r>
              <a:rPr lang="en-US" altLang="zh-CN" kern="0" dirty="0">
                <a:latin typeface="Courier New" panose="02070309020205020404" pitchFamily="49" charset="0"/>
                <a:ea typeface="微软雅黑" panose="020B0503020204020204" pitchFamily="34" charset="-122"/>
                <a:cs typeface="Courier New" panose="02070309020205020404" pitchFamily="49" charset="0"/>
              </a:rPr>
              <a:t>Math</a:t>
            </a:r>
            <a:endParaRPr lang="zh-CN" altLang="en-US" kern="0" dirty="0">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9216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97190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a:t>
            </a:r>
            <a:r>
              <a:rPr lang="en-US" altLang="zh-CN" b="1" dirty="0">
                <a:latin typeface="华文细黑" panose="02010600040101010101" pitchFamily="2" charset="-122"/>
                <a:ea typeface="华文细黑" panose="02010600040101010101" pitchFamily="2" charset="-122"/>
              </a:rPr>
              <a:t>UML</a:t>
            </a:r>
          </a:p>
        </p:txBody>
      </p:sp>
      <p:sp>
        <p:nvSpPr>
          <p:cNvPr id="4" name="Rectangle 3"/>
          <p:cNvSpPr txBox="1">
            <a:spLocks noChangeArrowheads="1"/>
          </p:cNvSpPr>
          <p:nvPr/>
        </p:nvSpPr>
        <p:spPr bwMode="auto">
          <a:xfrm>
            <a:off x="566738" y="1341438"/>
            <a:ext cx="9971902"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2500">
                <a:solidFill>
                  <a:schemeClr val="tx1"/>
                </a:solidFill>
                <a:latin typeface="宋体" pitchFamily="2" charset="-122"/>
                <a:ea typeface="宋体" pitchFamily="2" charset="-122"/>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200">
                <a:solidFill>
                  <a:schemeClr val="tx1"/>
                </a:solidFill>
                <a:latin typeface="宋体" pitchFamily="2" charset="-122"/>
                <a:ea typeface="宋体" pitchFamily="2" charset="-122"/>
              </a:defRPr>
            </a:lvl2pPr>
            <a:lvl3pPr marL="1304925" indent="-395288" algn="l" rtl="0" eaLnBrk="0" fontAlgn="base" hangingPunct="0">
              <a:spcBef>
                <a:spcPct val="20000"/>
              </a:spcBef>
              <a:spcAft>
                <a:spcPct val="0"/>
              </a:spcAft>
              <a:buClr>
                <a:schemeClr val="accent2"/>
              </a:buClr>
              <a:buFont typeface="Wingdings" pitchFamily="2" charset="2"/>
              <a:buChar char="o"/>
              <a:defRPr sz="1900">
                <a:solidFill>
                  <a:schemeClr val="tx1"/>
                </a:solidFill>
                <a:latin typeface="宋体" pitchFamily="2" charset="-122"/>
                <a:ea typeface="宋体" pitchFamily="2" charset="-122"/>
              </a:defRPr>
            </a:lvl3pPr>
            <a:lvl4pPr marL="1693863" indent="-387350" algn="l" rtl="0" eaLnBrk="0" fontAlgn="base" hangingPunct="0">
              <a:spcBef>
                <a:spcPct val="20000"/>
              </a:spcBef>
              <a:spcAft>
                <a:spcPct val="0"/>
              </a:spcAft>
              <a:buClr>
                <a:schemeClr val="accent2"/>
              </a:buClr>
              <a:buFont typeface="Wingdings" pitchFamily="2" charset="2"/>
              <a:buChar char="n"/>
              <a:defRPr sz="1600">
                <a:solidFill>
                  <a:schemeClr val="tx1"/>
                </a:solidFill>
                <a:latin typeface="宋体" pitchFamily="2" charset="-122"/>
                <a:ea typeface="宋体" pitchFamily="2" charset="-122"/>
              </a:defRPr>
            </a:lvl4pPr>
            <a:lvl5pPr marL="2093913" indent="-398463" algn="l" rtl="0" eaLnBrk="0" fontAlgn="base" hangingPunct="0">
              <a:spcBef>
                <a:spcPct val="25000"/>
              </a:spcBef>
              <a:spcAft>
                <a:spcPct val="0"/>
              </a:spcAft>
              <a:buClr>
                <a:schemeClr val="accent2"/>
              </a:buClr>
              <a:buFont typeface="Wingdings" pitchFamily="2" charset="2"/>
              <a:buChar char="§"/>
              <a:defRPr sz="1600">
                <a:solidFill>
                  <a:schemeClr val="tx1"/>
                </a:solidFill>
                <a:latin typeface="宋体" pitchFamily="2" charset="-122"/>
                <a:ea typeface="宋体" pitchFamily="2" charset="-122"/>
              </a:defRPr>
            </a:lvl5pPr>
            <a:lvl6pPr marL="25511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1600">
                <a:solidFill>
                  <a:schemeClr val="tx1"/>
                </a:solidFill>
                <a:latin typeface="+mn-lt"/>
                <a:ea typeface="+mn-ea"/>
              </a:defRPr>
            </a:lvl9pPr>
          </a:lstStyle>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kern="0" dirty="0">
              <a:latin typeface="宋体" charset="-122"/>
              <a:ea typeface="宋体" charset="-122"/>
            </a:endParaRPr>
          </a:p>
          <a:p>
            <a:pPr eaLnBrk="1" hangingPunct="1">
              <a:buFont typeface="Wingdings" pitchFamily="2" charset="2"/>
              <a:buNone/>
            </a:pPr>
            <a:endParaRPr lang="en-US" altLang="zh-CN" sz="1800" kern="0" dirty="0">
              <a:latin typeface="宋体" charset="-122"/>
              <a:ea typeface="宋体" charset="-122"/>
            </a:endParaRPr>
          </a:p>
          <a:p>
            <a:pPr eaLnBrk="1" hangingPunct="1">
              <a:buFont typeface="Wingdings" pitchFamily="2" charset="2"/>
              <a:buNone/>
            </a:pPr>
            <a:endParaRPr lang="en-US" altLang="zh-CN" sz="1800" kern="0" dirty="0">
              <a:latin typeface="宋体" charset="-122"/>
              <a:ea typeface="宋体" charset="-122"/>
            </a:endParaRPr>
          </a:p>
          <a:p>
            <a:pPr eaLnBrk="1" hangingPunct="1">
              <a:buFont typeface="Wingdings" pitchFamily="2" charset="2"/>
              <a:buNone/>
            </a:pP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说明：任何类在设计时应考虑覆盖祖先类</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的如下函数：</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equals</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a:latin typeface="Courier New" panose="02070309020205020404" pitchFamily="49" charset="0"/>
                <a:ea typeface="微软雅黑" panose="020B0503020204020204" pitchFamily="34" charset="-122"/>
                <a:cs typeface="Courier New" panose="02070309020205020404" pitchFamily="49" charset="0"/>
              </a:rPr>
              <a:t>clone</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800" kern="0" dirty="0" err="1">
                <a:latin typeface="Courier New" panose="02070309020205020404" pitchFamily="49" charset="0"/>
                <a:ea typeface="微软雅黑" panose="020B0503020204020204" pitchFamily="34" charset="-122"/>
                <a:cs typeface="Courier New" panose="02070309020205020404" pitchFamily="49" charset="0"/>
              </a:rPr>
              <a:t>toString</a:t>
            </a:r>
            <a:r>
              <a:rPr lang="zh-CN" altLang="en-US" sz="1800" kern="0" dirty="0">
                <a:latin typeface="Courier New" panose="02070309020205020404" pitchFamily="49" charset="0"/>
                <a:ea typeface="微软雅黑" panose="020B0503020204020204" pitchFamily="34" charset="-122"/>
                <a:cs typeface="Courier New" panose="02070309020205020404" pitchFamily="49" charset="0"/>
              </a:rPr>
              <a:t>等</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03350"/>
            <a:ext cx="7853473" cy="441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602644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4" name="Text Box 7"/>
          <p:cNvSpPr txBox="1">
            <a:spLocks noChangeArrowheads="1"/>
          </p:cNvSpPr>
          <p:nvPr/>
        </p:nvSpPr>
        <p:spPr bwMode="auto">
          <a:xfrm>
            <a:off x="237439" y="1322350"/>
            <a:ext cx="11671026"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lvl="0" eaLnBrk="1" fontAlgn="base" hangingPunct="1">
              <a:spcBef>
                <a:spcPct val="0"/>
              </a:spcBef>
              <a:spcAft>
                <a:spcPct val="0"/>
              </a:spcAft>
              <a:buClrTx/>
              <a:buNone/>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GeometricObject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等价于</a:t>
            </a:r>
            <a:r>
              <a:rPr lang="en-US" altLang="zh-CN" sz="1800" kern="0" dirty="0">
                <a:solidFill>
                  <a:srgbClr val="000000"/>
                </a:solidFill>
                <a:latin typeface="Courier New" panose="02070309020205020404" pitchFamily="49" charset="0"/>
                <a:cs typeface="Courier New" panose="02070309020205020404" pitchFamily="49" charset="0"/>
              </a:rPr>
              <a:t>public class </a:t>
            </a:r>
            <a:r>
              <a:rPr lang="en-US" altLang="zh-CN" sz="1800" kern="0" dirty="0" err="1">
                <a:solidFill>
                  <a:srgbClr val="000000"/>
                </a:solidFill>
                <a:latin typeface="Courier New" panose="02070309020205020404" pitchFamily="49" charset="0"/>
                <a:cs typeface="Courier New" panose="02070309020205020404" pitchFamily="49" charset="0"/>
              </a:rPr>
              <a:t>GeometricObject</a:t>
            </a:r>
            <a:r>
              <a:rPr lang="en-US" altLang="zh-CN" sz="1800" kern="0" dirty="0">
                <a:solidFill>
                  <a:srgbClr val="000000"/>
                </a:solidFill>
                <a:latin typeface="Courier New" panose="02070309020205020404" pitchFamily="49" charset="0"/>
                <a:cs typeface="Courier New" panose="02070309020205020404" pitchFamily="49" charset="0"/>
              </a:rPr>
              <a:t> </a:t>
            </a:r>
            <a:r>
              <a:rPr lang="en-US" altLang="zh-CN" sz="1800" kern="0" dirty="0">
                <a:solidFill>
                  <a:srgbClr val="FF0000"/>
                </a:solidFill>
                <a:latin typeface="Courier New" panose="02070309020205020404" pitchFamily="49" charset="0"/>
                <a:cs typeface="Courier New" panose="02070309020205020404" pitchFamily="49" charset="0"/>
              </a:rPr>
              <a:t>extends Object</a:t>
            </a:r>
            <a:endPar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String color = "white";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private </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Date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lang="en-US" altLang="zh-CN" sz="1800" kern="0" dirty="0">
                <a:solidFill>
                  <a:srgbClr val="000000"/>
                </a:solidFill>
                <a:latin typeface="Courier New" panose="02070309020205020404" pitchFamily="49" charset="0"/>
                <a:cs typeface="Courier New" panose="02070309020205020404" pitchFamily="49" charset="0"/>
              </a:rPr>
              <a:t>//</a:t>
            </a:r>
            <a:r>
              <a:rPr lang="en-US" altLang="zh-CN" sz="1800" kern="0" dirty="0" err="1">
                <a:solidFill>
                  <a:srgbClr val="000000"/>
                </a:solidFill>
                <a:latin typeface="Courier New" panose="02070309020205020404" pitchFamily="49" charset="0"/>
                <a:cs typeface="Courier New" panose="02070309020205020404" pitchFamily="49" charset="0"/>
              </a:rPr>
              <a:t>java.util.Date</a:t>
            </a:r>
            <a:r>
              <a:rPr lang="zh-CN" altLang="en-US" sz="1800" kern="0" dirty="0">
                <a:solidFill>
                  <a:srgbClr val="000000"/>
                </a:solidFill>
                <a:latin typeface="Courier New" panose="02070309020205020404" pitchFamily="49" charset="0"/>
                <a:cs typeface="Courier New" panose="02070309020205020404" pitchFamily="49" charset="0"/>
              </a:rPr>
              <a:t>是</a:t>
            </a:r>
            <a:r>
              <a:rPr lang="en-US" altLang="zh-CN" sz="1800" kern="0" dirty="0">
                <a:solidFill>
                  <a:srgbClr val="000000"/>
                </a:solidFill>
                <a:latin typeface="Courier New" panose="02070309020205020404" pitchFamily="49" charset="0"/>
                <a:cs typeface="Courier New" panose="02070309020205020404" pitchFamily="49" charset="0"/>
              </a:rPr>
              <a:t>JDK</a:t>
            </a:r>
            <a:r>
              <a:rPr lang="zh-CN" altLang="en-US" sz="1800" kern="0" dirty="0">
                <a:solidFill>
                  <a:srgbClr val="000000"/>
                </a:solidFill>
                <a:latin typeface="Courier New" panose="02070309020205020404" pitchFamily="49" charset="0"/>
                <a:cs typeface="Courier New" panose="02070309020205020404" pitchFamily="49" charset="0"/>
              </a:rPr>
              <a:t>定义的类，表示日期和时间</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GeometricObject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new Date()</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String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color;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setColor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(String color)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color;}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err="1">
                <a:ln>
                  <a:noFill/>
                </a:ln>
                <a:solidFill>
                  <a:srgbClr val="FF0000"/>
                </a:solidFill>
                <a:effectLst/>
                <a:uLnTx/>
                <a:uFillTx/>
                <a:latin typeface="Courier New" panose="02070309020205020404" pitchFamily="49" charset="0"/>
                <a:cs typeface="Courier New" panose="02070309020205020404" pitchFamily="49" charset="0"/>
              </a:rPr>
              <a:t>isFilled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filled;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setFilled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boolean</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filled)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this.filled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Date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getDateCreated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@Override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覆盖</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Object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类的</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toString</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方法</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public String </a:t>
            </a:r>
            <a:r>
              <a:rPr kumimoji="0" lang="en-US" altLang="zh-CN" sz="1800" b="0" i="0" u="none" strike="noStrike" kern="0" cap="none" spc="0" normalizeH="0" baseline="0" noProof="0" dirty="0" err="1">
                <a:ln>
                  <a:noFill/>
                </a:ln>
                <a:solidFill>
                  <a:srgbClr val="FF0000"/>
                </a:solidFill>
                <a:effectLst/>
                <a:uLnTx/>
                <a:uFillTx/>
                <a:latin typeface="Courier New" panose="02070309020205020404" pitchFamily="49" charset="0"/>
                <a:cs typeface="Courier New" panose="02070309020205020404" pitchFamily="49" charset="0"/>
              </a:rPr>
              <a:t>toString</a:t>
            </a:r>
            <a:r>
              <a:rPr kumimoji="0" lang="en-US" altLang="zh-CN" sz="1800" b="0" i="0" u="none" strike="noStrike" kern="0" cap="none" spc="0" normalizeH="0" baseline="0" noProof="0" dirty="0">
                <a:ln>
                  <a:noFill/>
                </a:ln>
                <a:solidFill>
                  <a:srgbClr val="FF0000"/>
                </a:solidFill>
                <a:effectLst/>
                <a:uLnTx/>
                <a:uFillTx/>
                <a:latin typeface="Courier New" panose="02070309020205020404" pitchFamily="49" charset="0"/>
                <a:cs typeface="Courier New" panose="02070309020205020404" pitchFamily="49" charset="0"/>
              </a:rPr>
              <a:t>( ) </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还应考虑</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equals</a:t>
            </a:r>
            <a:r>
              <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clone</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"created on " + </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dateCreated</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"\n\</a:t>
            </a:r>
            <a:r>
              <a:rPr kumimoji="0" lang="en-US" altLang="zh-CN" sz="18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tcolor</a:t>
            </a: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 color</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 and filled: " + filled;</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lang="en-US" altLang="zh-CN" sz="1800" kern="0" dirty="0">
                <a:solidFill>
                  <a:srgbClr val="000000"/>
                </a:solidFill>
                <a:latin typeface="Courier New" panose="02070309020205020404" pitchFamily="49" charset="0"/>
                <a:cs typeface="Courier New" panose="02070309020205020404" pitchFamily="49" charset="0"/>
              </a:rPr>
              <a:t>//</a:t>
            </a:r>
            <a:r>
              <a:rPr lang="en-US" altLang="zh-CN" sz="1800" kern="0" dirty="0" err="1">
                <a:solidFill>
                  <a:srgbClr val="000000"/>
                </a:solidFill>
                <a:latin typeface="Courier New" panose="02070309020205020404" pitchFamily="49" charset="0"/>
                <a:cs typeface="Courier New" panose="02070309020205020404" pitchFamily="49" charset="0"/>
              </a:rPr>
              <a:t>toString</a:t>
            </a:r>
            <a:r>
              <a:rPr lang="zh-CN" altLang="en-US" sz="1800" kern="0" dirty="0">
                <a:solidFill>
                  <a:srgbClr val="000000"/>
                </a:solidFill>
                <a:latin typeface="Courier New" panose="02070309020205020404" pitchFamily="49" charset="0"/>
                <a:cs typeface="Courier New" panose="02070309020205020404" pitchFamily="49" charset="0"/>
              </a:rPr>
              <a:t>方法应该返回一个描述当前对象的有意义的字符串</a:t>
            </a:r>
            <a:endPar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endParaRPr kumimoji="0" lang="zh-CN" altLang="en-US" sz="18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2" name="对话气泡: 圆角矩形 1">
            <a:extLst>
              <a:ext uri="{FF2B5EF4-FFF2-40B4-BE49-F238E27FC236}">
                <a16:creationId xmlns:a16="http://schemas.microsoft.com/office/drawing/2014/main" id="{33ED5680-EA9B-4762-9266-72E1E48C4244}"/>
              </a:ext>
            </a:extLst>
          </p:cNvPr>
          <p:cNvSpPr/>
          <p:nvPr/>
        </p:nvSpPr>
        <p:spPr>
          <a:xfrm>
            <a:off x="8506048" y="2658140"/>
            <a:ext cx="2566505" cy="404037"/>
          </a:xfrm>
          <a:prstGeom prst="wedgeRoundRectCallout">
            <a:avLst>
              <a:gd name="adj1" fmla="val -64633"/>
              <a:gd name="adj2" fmla="val -5623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88DA5DBE-3D24-4295-A2EB-EE0DB95FACBF}"/>
              </a:ext>
            </a:extLst>
          </p:cNvPr>
          <p:cNvSpPr txBox="1"/>
          <p:nvPr/>
        </p:nvSpPr>
        <p:spPr>
          <a:xfrm>
            <a:off x="8502501" y="2679476"/>
            <a:ext cx="2789276" cy="489026"/>
          </a:xfrm>
          <a:prstGeom prst="rect">
            <a:avLst/>
          </a:prstGeom>
          <a:noFill/>
        </p:spPr>
        <p:txBody>
          <a:bodyPr wrap="none" rtlCol="0">
            <a:noAutofit/>
          </a:bodyPr>
          <a:lstStyle/>
          <a:p>
            <a:r>
              <a:rPr lang="en-US" altLang="zh-CN" dirty="0"/>
              <a:t>new Date()</a:t>
            </a:r>
            <a:r>
              <a:rPr lang="zh-CN" altLang="en-US" dirty="0"/>
              <a:t>返回当前时间</a:t>
            </a:r>
          </a:p>
        </p:txBody>
      </p:sp>
      <p:sp>
        <p:nvSpPr>
          <p:cNvPr id="8" name="对话气泡: 圆角矩形 7">
            <a:extLst>
              <a:ext uri="{FF2B5EF4-FFF2-40B4-BE49-F238E27FC236}">
                <a16:creationId xmlns:a16="http://schemas.microsoft.com/office/drawing/2014/main" id="{C5B0C26A-3B32-4DEF-8DDF-54D17177FF25}"/>
              </a:ext>
            </a:extLst>
          </p:cNvPr>
          <p:cNvSpPr/>
          <p:nvPr/>
        </p:nvSpPr>
        <p:spPr>
          <a:xfrm>
            <a:off x="7935434" y="4454092"/>
            <a:ext cx="3169812" cy="580517"/>
          </a:xfrm>
          <a:prstGeom prst="wedgeRoundRectCallout">
            <a:avLst>
              <a:gd name="adj1" fmla="val -64633"/>
              <a:gd name="adj2" fmla="val -56230"/>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25063D4-15BF-4118-B8E8-8DF8EA626247}"/>
              </a:ext>
            </a:extLst>
          </p:cNvPr>
          <p:cNvSpPr txBox="1"/>
          <p:nvPr/>
        </p:nvSpPr>
        <p:spPr>
          <a:xfrm>
            <a:off x="7931887" y="4475428"/>
            <a:ext cx="3140666" cy="559181"/>
          </a:xfrm>
          <a:prstGeom prst="rect">
            <a:avLst/>
          </a:prstGeom>
          <a:noFill/>
        </p:spPr>
        <p:txBody>
          <a:bodyPr wrap="none" rtlCol="0">
            <a:noAutofit/>
          </a:bodyPr>
          <a:lstStyle/>
          <a:p>
            <a:r>
              <a:rPr lang="zh-CN" altLang="en-US" dirty="0"/>
              <a:t>这里不应该提供</a:t>
            </a:r>
            <a:r>
              <a:rPr lang="en-US" altLang="zh-CN" dirty="0" err="1"/>
              <a:t>setDateCreated</a:t>
            </a:r>
            <a:endParaRPr lang="en-US" altLang="zh-CN" dirty="0"/>
          </a:p>
          <a:p>
            <a:r>
              <a:rPr lang="zh-CN" altLang="en-US" dirty="0"/>
              <a:t>方法</a:t>
            </a:r>
            <a:endParaRPr lang="en-US" altLang="zh-CN" dirty="0"/>
          </a:p>
          <a:p>
            <a:endParaRPr lang="zh-CN" altLang="en-US" dirty="0"/>
          </a:p>
        </p:txBody>
      </p:sp>
    </p:spTree>
    <p:extLst>
      <p:ext uri="{BB962C8B-B14F-4D97-AF65-F5344CB8AC3E}">
        <p14:creationId xmlns:p14="http://schemas.microsoft.com/office/powerpoint/2010/main" val="602644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5" name="Text Box 3"/>
          <p:cNvSpPr txBox="1">
            <a:spLocks noChangeArrowheads="1"/>
          </p:cNvSpPr>
          <p:nvPr/>
        </p:nvSpPr>
        <p:spPr bwMode="auto">
          <a:xfrm>
            <a:off x="574674" y="1403350"/>
            <a:ext cx="10174841"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public class Circle </a:t>
            </a:r>
            <a:r>
              <a:rPr kumimoji="0" lang="en-US" altLang="zh-CN" sz="16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extends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GeometricObject</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en-US" altLang="zh-CN" sz="1600" b="0" i="0" u="none" strike="noStrike" kern="0" cap="none" spc="0" normalizeH="0" baseline="0" noProof="0" dirty="0">
                <a:ln>
                  <a:noFill/>
                </a:ln>
                <a:solidFill>
                  <a:srgbClr val="CC0000"/>
                </a:solidFill>
                <a:effectLst/>
                <a:uLnTx/>
                <a:uFillTx/>
                <a:latin typeface="Courier New" panose="02070309020205020404" pitchFamily="49" charset="0"/>
                <a:cs typeface="Courier New" panose="02070309020205020404" pitchFamily="49" charset="0"/>
              </a:rPr>
              <a:t>private double 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新增属性</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Circle() { }   </a:t>
            </a:r>
            <a:endPar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Circle(double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radius; }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return radius;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void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setRadius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(double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this.radius</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 radius; }</a:t>
            </a:r>
          </a:p>
          <a:p>
            <a:pPr marL="0" marR="0" lvl="0" indent="0" algn="l" defTabSz="914400" eaLnBrk="1" fontAlgn="base" latinLnBrk="0" hangingPunct="1">
              <a:lnSpc>
                <a:spcPct val="100000"/>
              </a:lnSpc>
              <a:spcBef>
                <a:spcPct val="0"/>
              </a:spcBef>
              <a:spcAft>
                <a:spcPct val="0"/>
              </a:spcAft>
              <a:buClrTx/>
              <a:buSzTx/>
              <a:buFontTx/>
              <a:buNone/>
              <a:tabLst/>
              <a:defRPr/>
            </a:pPr>
            <a:endPar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getArea</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radius *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Math.PI</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getDiameter</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2 * radius;</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public double </a:t>
            </a:r>
            <a:r>
              <a:rPr kumimoji="0" lang="en-US" altLang="zh-CN" sz="1600" b="0" i="0" u="none" strike="noStrike" kern="0" cap="none" spc="0" normalizeH="0" baseline="0" noProof="0" dirty="0" err="1">
                <a:ln>
                  <a:noFill/>
                </a:ln>
                <a:solidFill>
                  <a:srgbClr val="CC0000"/>
                </a:solidFill>
                <a:effectLst/>
                <a:uLnTx/>
                <a:uFillTx/>
                <a:latin typeface="Courier New" panose="02070309020205020404" pitchFamily="49" charset="0"/>
                <a:cs typeface="Courier New" panose="02070309020205020404" pitchFamily="49" charset="0"/>
              </a:rPr>
              <a:t>getPerimeter</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return 2 * radius * </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Math.PI</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还应考虑</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equals</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clone</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r>
              <a:rPr kumimoji="0" lang="en-US" altLang="zh-CN" sz="1600" b="0" i="0" u="none" strike="noStrike" kern="0" cap="none" spc="0" normalizeH="0" baseline="0" noProof="0" dirty="0" err="1">
                <a:ln>
                  <a:noFill/>
                </a:ln>
                <a:solidFill>
                  <a:srgbClr val="000000"/>
                </a:solidFill>
                <a:effectLst/>
                <a:uLnTx/>
                <a:uFillTx/>
                <a:latin typeface="Courier New" panose="02070309020205020404" pitchFamily="49" charset="0"/>
                <a:cs typeface="Courier New" panose="02070309020205020404" pitchFamily="49" charset="0"/>
              </a:rPr>
              <a:t>toString</a:t>
            </a:r>
            <a:r>
              <a:rPr kumimoji="0" lang="zh-CN" altLang="en-US"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等函数</a:t>
            </a:r>
            <a:endPar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3426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占位符 1"/>
          <p:cNvSpPr>
            <a:spLocks noGrp="1"/>
          </p:cNvSpPr>
          <p:nvPr>
            <p:ph type="body" sz="quarter" idx="10"/>
          </p:nvPr>
        </p:nvSpPr>
        <p:spPr bwMode="auto">
          <a:xfrm>
            <a:off x="237439" y="175846"/>
            <a:ext cx="1248461" cy="835269"/>
          </a:xfrm>
          <a:noFill/>
        </p:spPr>
        <p:txBody>
          <a:bodyPr vert="horz" wrap="square" lIns="91440" tIns="45720" rIns="91440" bIns="45720" numCol="1" anchor="t" anchorCtr="0" compatLnSpc="1">
            <a:normAutofit fontScale="87500"/>
          </a:bodyPr>
          <a:lstStyle/>
          <a:p>
            <a:pPr eaLnBrk="1" hangingPunct="1"/>
            <a:r>
              <a:rPr lang="en-US" altLang="zh-CN" dirty="0"/>
              <a:t>11.1</a:t>
            </a:r>
          </a:p>
        </p:txBody>
      </p:sp>
      <p:sp>
        <p:nvSpPr>
          <p:cNvPr id="11267" name="文本占位符 2"/>
          <p:cNvSpPr>
            <a:spLocks noGrp="1"/>
          </p:cNvSpPr>
          <p:nvPr>
            <p:ph type="body" sz="quarter" idx="12"/>
          </p:nvPr>
        </p:nvSpPr>
        <p:spPr bwMode="auto">
          <a:xfrm>
            <a:off x="1649291" y="224570"/>
            <a:ext cx="9423262" cy="496887"/>
          </a:xfrm>
          <a:noFill/>
        </p:spPr>
        <p:txBody>
          <a:bodyPr vert="horz" wrap="square" lIns="91440" tIns="45720" rIns="91440" bIns="45720" numCol="1" anchor="t" anchorCtr="0" compatLnSpc="1">
            <a:noAutofit/>
          </a:bodyPr>
          <a:lstStyle/>
          <a:p>
            <a:r>
              <a:rPr lang="zh-CN" altLang="en-US" b="1" dirty="0">
                <a:latin typeface="华文细黑" panose="02010600040101010101" pitchFamily="2" charset="-122"/>
                <a:ea typeface="华文细黑" panose="02010600040101010101" pitchFamily="2" charset="-122"/>
              </a:rPr>
              <a:t>类继承、子类和父类的</a:t>
            </a:r>
            <a:r>
              <a:rPr lang="en-US" altLang="zh-CN" b="1" dirty="0" err="1">
                <a:latin typeface="华文细黑" panose="02010600040101010101" pitchFamily="2" charset="-122"/>
                <a:ea typeface="华文细黑" panose="02010600040101010101" pitchFamily="2" charset="-122"/>
              </a:rPr>
              <a:t>isA</a:t>
            </a:r>
            <a:r>
              <a:rPr lang="zh-CN" altLang="en-US" b="1" dirty="0">
                <a:latin typeface="华文细黑" panose="02010600040101010101" pitchFamily="2" charset="-122"/>
                <a:ea typeface="华文细黑" panose="02010600040101010101" pitchFamily="2" charset="-122"/>
              </a:rPr>
              <a:t>关系</a:t>
            </a: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案例代码</a:t>
            </a:r>
            <a:endParaRPr lang="en-US" altLang="zh-CN" b="1" dirty="0">
              <a:latin typeface="华文细黑" panose="02010600040101010101" pitchFamily="2" charset="-122"/>
              <a:ea typeface="华文细黑" panose="02010600040101010101" pitchFamily="2" charset="-122"/>
            </a:endParaRPr>
          </a:p>
        </p:txBody>
      </p:sp>
      <p:sp>
        <p:nvSpPr>
          <p:cNvPr id="6" name="Text Box 3"/>
          <p:cNvSpPr txBox="1">
            <a:spLocks noChangeArrowheads="1"/>
          </p:cNvSpPr>
          <p:nvPr/>
        </p:nvSpPr>
        <p:spPr bwMode="auto">
          <a:xfrm>
            <a:off x="574675" y="1314450"/>
            <a:ext cx="10036618"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lr>
                <a:schemeClr val="accent2"/>
              </a:buClr>
              <a:buFont typeface="Wingdings" pitchFamily="2" charset="2"/>
              <a:buChar char="o"/>
              <a:defRPr sz="2500">
                <a:solidFill>
                  <a:schemeClr val="tx1"/>
                </a:solidFill>
                <a:latin typeface="宋体" charset="-122"/>
                <a:ea typeface="宋体" charset="-122"/>
              </a:defRPr>
            </a:lvl1pPr>
            <a:lvl2pPr marL="742950" indent="-285750" algn="l" eaLnBrk="0" hangingPunct="0">
              <a:spcBef>
                <a:spcPct val="20000"/>
              </a:spcBef>
              <a:buClr>
                <a:schemeClr val="accent2"/>
              </a:buClr>
              <a:buFont typeface="Wingdings" pitchFamily="2" charset="2"/>
              <a:buChar char="n"/>
              <a:defRPr sz="2200">
                <a:solidFill>
                  <a:schemeClr val="tx1"/>
                </a:solidFill>
                <a:latin typeface="宋体" charset="-122"/>
                <a:ea typeface="宋体" charset="-122"/>
              </a:defRPr>
            </a:lvl2pPr>
            <a:lvl3pPr marL="1143000" indent="-228600" algn="l" eaLnBrk="0" hangingPunct="0">
              <a:spcBef>
                <a:spcPct val="20000"/>
              </a:spcBef>
              <a:buClr>
                <a:schemeClr val="accent2"/>
              </a:buClr>
              <a:buFont typeface="Wingdings" pitchFamily="2" charset="2"/>
              <a:buChar char="o"/>
              <a:defRPr sz="1900">
                <a:solidFill>
                  <a:schemeClr val="tx1"/>
                </a:solidFill>
                <a:latin typeface="宋体" charset="-122"/>
                <a:ea typeface="宋体" charset="-122"/>
              </a:defRPr>
            </a:lvl3pPr>
            <a:lvl4pPr marL="1600200" indent="-228600" algn="l" eaLnBrk="0" hangingPunct="0">
              <a:spcBef>
                <a:spcPct val="20000"/>
              </a:spcBef>
              <a:buClr>
                <a:schemeClr val="accent2"/>
              </a:buClr>
              <a:buFont typeface="Wingdings" pitchFamily="2" charset="2"/>
              <a:buChar char="n"/>
              <a:defRPr sz="1600">
                <a:solidFill>
                  <a:schemeClr val="tx1"/>
                </a:solidFill>
                <a:latin typeface="宋体" charset="-122"/>
                <a:ea typeface="宋体" charset="-122"/>
              </a:defRPr>
            </a:lvl4pPr>
            <a:lvl5pPr marL="2057400" indent="-228600" algn="l" eaLnBrk="0" hangingPunct="0">
              <a:spcBef>
                <a:spcPct val="25000"/>
              </a:spcBef>
              <a:buClr>
                <a:schemeClr val="accent2"/>
              </a:buClr>
              <a:buFont typeface="Wingdings" pitchFamily="2" charset="2"/>
              <a:buChar char="§"/>
              <a:defRPr sz="1600">
                <a:solidFill>
                  <a:schemeClr val="tx1"/>
                </a:solidFill>
                <a:latin typeface="宋体" charset="-122"/>
                <a:ea typeface="宋体" charset="-122"/>
              </a:defRPr>
            </a:lvl5pPr>
            <a:lvl6pPr marL="25146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6pPr>
            <a:lvl7pPr marL="29718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7pPr>
            <a:lvl8pPr marL="34290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8pPr>
            <a:lvl9pPr marL="3886200" indent="-228600" eaLnBrk="0" fontAlgn="base" hangingPunct="0">
              <a:spcBef>
                <a:spcPct val="25000"/>
              </a:spcBef>
              <a:spcAft>
                <a:spcPct val="0"/>
              </a:spcAft>
              <a:buClr>
                <a:schemeClr val="accent2"/>
              </a:buClr>
              <a:buFont typeface="Wingdings" pitchFamily="2" charset="2"/>
              <a:buChar char="§"/>
              <a:defRPr sz="1600">
                <a:solidFill>
                  <a:schemeClr val="tx1"/>
                </a:solidFill>
                <a:latin typeface="宋体" charset="-122"/>
                <a:ea typeface="宋体" charset="-122"/>
              </a:defRPr>
            </a:lvl9pPr>
          </a:lstStyle>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public class Rectangle extends </a:t>
            </a:r>
            <a:r>
              <a:rPr lang="en-US" altLang="zh-CN" sz="1600" kern="0" dirty="0" err="1">
                <a:solidFill>
                  <a:srgbClr val="000000"/>
                </a:solidFill>
                <a:latin typeface="Courier New" panose="02070309020205020404" pitchFamily="49" charset="0"/>
                <a:cs typeface="Courier New" panose="02070309020205020404" pitchFamily="49" charset="0"/>
              </a:rPr>
              <a:t>GeometricObject</a:t>
            </a: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private double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private double height;</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Rectangle() {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Rectangle(double width, double height)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en-US" altLang="zh-CN" sz="1600" kern="0" dirty="0" err="1">
                <a:solidFill>
                  <a:srgbClr val="000000"/>
                </a:solidFill>
                <a:latin typeface="Courier New" panose="02070309020205020404" pitchFamily="49" charset="0"/>
                <a:cs typeface="Courier New" panose="02070309020205020404" pitchFamily="49" charset="0"/>
              </a:rPr>
              <a:t>this.width</a:t>
            </a:r>
            <a:r>
              <a:rPr lang="en-US" altLang="zh-CN" sz="1600" kern="0" dirty="0">
                <a:solidFill>
                  <a:srgbClr val="000000"/>
                </a:solidFill>
                <a:latin typeface="Courier New" panose="02070309020205020404" pitchFamily="49" charset="0"/>
                <a:cs typeface="Courier New" panose="02070309020205020404" pitchFamily="49" charset="0"/>
              </a:rPr>
              <a:t> =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en-US" altLang="zh-CN" sz="1600" kern="0" dirty="0" err="1">
                <a:solidFill>
                  <a:srgbClr val="000000"/>
                </a:solidFill>
                <a:latin typeface="Courier New" panose="02070309020205020404" pitchFamily="49" charset="0"/>
                <a:cs typeface="Courier New" panose="02070309020205020404" pitchFamily="49" charset="0"/>
              </a:rPr>
              <a:t>this.height</a:t>
            </a:r>
            <a:r>
              <a:rPr lang="en-US" altLang="zh-CN" sz="1600" kern="0" dirty="0">
                <a:solidFill>
                  <a:srgbClr val="000000"/>
                </a:solidFill>
                <a:latin typeface="Courier New" panose="02070309020205020404" pitchFamily="49" charset="0"/>
                <a:cs typeface="Courier New" panose="02070309020205020404" pitchFamily="49" charset="0"/>
              </a:rPr>
              <a:t>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getWidth</a:t>
            </a:r>
            <a:r>
              <a:rPr lang="en-US" altLang="zh-CN" sz="1600" kern="0" dirty="0">
                <a:solidFill>
                  <a:srgbClr val="000000"/>
                </a:solidFill>
                <a:latin typeface="Courier New" panose="02070309020205020404" pitchFamily="49" charset="0"/>
                <a:cs typeface="Courier New" panose="02070309020205020404" pitchFamily="49" charset="0"/>
              </a:rPr>
              <a:t>() { return width;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void </a:t>
            </a:r>
            <a:r>
              <a:rPr lang="en-US" altLang="zh-CN" sz="1600" kern="0" dirty="0" err="1">
                <a:solidFill>
                  <a:srgbClr val="000000"/>
                </a:solidFill>
                <a:latin typeface="Courier New" panose="02070309020205020404" pitchFamily="49" charset="0"/>
                <a:cs typeface="Courier New" panose="02070309020205020404" pitchFamily="49" charset="0"/>
              </a:rPr>
              <a:t>setWidth</a:t>
            </a:r>
            <a:r>
              <a:rPr lang="en-US" altLang="zh-CN" sz="1600" kern="0" dirty="0">
                <a:solidFill>
                  <a:srgbClr val="000000"/>
                </a:solidFill>
                <a:latin typeface="Courier New" panose="02070309020205020404" pitchFamily="49" charset="0"/>
                <a:cs typeface="Courier New" panose="02070309020205020404" pitchFamily="49" charset="0"/>
              </a:rPr>
              <a:t> (double width) { </a:t>
            </a:r>
            <a:r>
              <a:rPr lang="en-US" altLang="zh-CN" sz="1600" kern="0" dirty="0" err="1">
                <a:solidFill>
                  <a:srgbClr val="000000"/>
                </a:solidFill>
                <a:latin typeface="Courier New" panose="02070309020205020404" pitchFamily="49" charset="0"/>
                <a:cs typeface="Courier New" panose="02070309020205020404" pitchFamily="49" charset="0"/>
              </a:rPr>
              <a:t>this.width</a:t>
            </a:r>
            <a:r>
              <a:rPr lang="en-US" altLang="zh-CN" sz="1600" kern="0" dirty="0">
                <a:solidFill>
                  <a:srgbClr val="000000"/>
                </a:solidFill>
                <a:latin typeface="Courier New" panose="02070309020205020404" pitchFamily="49" charset="0"/>
                <a:cs typeface="Courier New" panose="02070309020205020404" pitchFamily="49" charset="0"/>
              </a:rPr>
              <a:t> = width;}</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getHeight</a:t>
            </a:r>
            <a:r>
              <a:rPr lang="en-US" altLang="zh-CN" sz="1600" kern="0" dirty="0">
                <a:solidFill>
                  <a:srgbClr val="000000"/>
                </a:solidFill>
                <a:latin typeface="Courier New" panose="02070309020205020404" pitchFamily="49" charset="0"/>
                <a:cs typeface="Courier New" panose="02070309020205020404" pitchFamily="49" charset="0"/>
              </a:rPr>
              <a:t>() { return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void </a:t>
            </a:r>
            <a:r>
              <a:rPr lang="en-US" altLang="zh-CN" sz="1600" kern="0" dirty="0" err="1">
                <a:solidFill>
                  <a:srgbClr val="000000"/>
                </a:solidFill>
                <a:latin typeface="Courier New" panose="02070309020205020404" pitchFamily="49" charset="0"/>
                <a:cs typeface="Courier New" panose="02070309020205020404" pitchFamily="49" charset="0"/>
              </a:rPr>
              <a:t>setHeight</a:t>
            </a:r>
            <a:r>
              <a:rPr lang="en-US" altLang="zh-CN" sz="1600" kern="0" dirty="0">
                <a:solidFill>
                  <a:srgbClr val="000000"/>
                </a:solidFill>
                <a:latin typeface="Courier New" panose="02070309020205020404" pitchFamily="49" charset="0"/>
                <a:cs typeface="Courier New" panose="02070309020205020404" pitchFamily="49" charset="0"/>
              </a:rPr>
              <a:t> (double height) { </a:t>
            </a:r>
            <a:r>
              <a:rPr lang="en-US" altLang="zh-CN" sz="1600" kern="0" dirty="0" err="1">
                <a:solidFill>
                  <a:srgbClr val="000000"/>
                </a:solidFill>
                <a:latin typeface="Courier New" panose="02070309020205020404" pitchFamily="49" charset="0"/>
                <a:cs typeface="Courier New" panose="02070309020205020404" pitchFamily="49" charset="0"/>
              </a:rPr>
              <a:t>this.height</a:t>
            </a:r>
            <a:r>
              <a:rPr lang="en-US" altLang="zh-CN" sz="1600" kern="0" dirty="0">
                <a:solidFill>
                  <a:srgbClr val="000000"/>
                </a:solidFill>
                <a:latin typeface="Courier New" panose="02070309020205020404" pitchFamily="49" charset="0"/>
                <a:cs typeface="Courier New" panose="02070309020205020404" pitchFamily="49" charset="0"/>
              </a:rPr>
              <a:t>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getArea</a:t>
            </a:r>
            <a:r>
              <a:rPr lang="en-US" altLang="zh-CN" sz="1600" kern="0" dirty="0">
                <a:solidFill>
                  <a:srgbClr val="000000"/>
                </a:solidFill>
                <a:latin typeface="Courier New" panose="02070309020205020404" pitchFamily="49" charset="0"/>
                <a:cs typeface="Courier New" panose="02070309020205020404" pitchFamily="49" charset="0"/>
              </a:rPr>
              <a:t>() { return width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public double </a:t>
            </a:r>
            <a:r>
              <a:rPr lang="en-US" altLang="zh-CN" sz="1600" kern="0" dirty="0" err="1">
                <a:solidFill>
                  <a:srgbClr val="000000"/>
                </a:solidFill>
                <a:latin typeface="Courier New" panose="02070309020205020404" pitchFamily="49" charset="0"/>
                <a:cs typeface="Courier New" panose="02070309020205020404" pitchFamily="49" charset="0"/>
              </a:rPr>
              <a:t>getPerimeter</a:t>
            </a: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return 2 * (width + height);</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         //</a:t>
            </a:r>
            <a:r>
              <a:rPr lang="zh-CN" altLang="en-US" sz="1600" kern="0" dirty="0">
                <a:solidFill>
                  <a:srgbClr val="000000"/>
                </a:solidFill>
                <a:latin typeface="Courier New" panose="02070309020205020404" pitchFamily="49" charset="0"/>
                <a:cs typeface="Courier New" panose="02070309020205020404" pitchFamily="49" charset="0"/>
              </a:rPr>
              <a:t>还应考虑</a:t>
            </a:r>
            <a:r>
              <a:rPr lang="en-US" altLang="zh-CN" sz="1600" kern="0" dirty="0">
                <a:solidFill>
                  <a:srgbClr val="000000"/>
                </a:solidFill>
                <a:latin typeface="Courier New" panose="02070309020205020404" pitchFamily="49" charset="0"/>
                <a:cs typeface="Courier New" panose="02070309020205020404" pitchFamily="49" charset="0"/>
              </a:rPr>
              <a:t>equals</a:t>
            </a:r>
            <a:r>
              <a:rPr lang="zh-CN" altLang="en-US" sz="1600" kern="0" dirty="0">
                <a:solidFill>
                  <a:srgbClr val="000000"/>
                </a:solidFill>
                <a:latin typeface="Courier New" panose="02070309020205020404" pitchFamily="49" charset="0"/>
                <a:cs typeface="Courier New" panose="02070309020205020404" pitchFamily="49" charset="0"/>
              </a:rPr>
              <a:t>，</a:t>
            </a:r>
            <a:r>
              <a:rPr lang="en-US" altLang="zh-CN" sz="1600" kern="0" dirty="0">
                <a:solidFill>
                  <a:srgbClr val="000000"/>
                </a:solidFill>
                <a:latin typeface="Courier New" panose="02070309020205020404" pitchFamily="49" charset="0"/>
                <a:cs typeface="Courier New" panose="02070309020205020404" pitchFamily="49" charset="0"/>
              </a:rPr>
              <a:t>clone</a:t>
            </a:r>
            <a:r>
              <a:rPr lang="zh-CN" altLang="en-US" sz="1600" kern="0" dirty="0">
                <a:solidFill>
                  <a:srgbClr val="000000"/>
                </a:solidFill>
                <a:latin typeface="Courier New" panose="02070309020205020404" pitchFamily="49" charset="0"/>
                <a:cs typeface="Courier New" panose="02070309020205020404" pitchFamily="49" charset="0"/>
              </a:rPr>
              <a:t>，</a:t>
            </a:r>
            <a:r>
              <a:rPr lang="en-US" altLang="zh-CN" sz="1600" kern="0" dirty="0" err="1">
                <a:solidFill>
                  <a:srgbClr val="000000"/>
                </a:solidFill>
                <a:latin typeface="Courier New" panose="02070309020205020404" pitchFamily="49" charset="0"/>
                <a:cs typeface="Courier New" panose="02070309020205020404" pitchFamily="49" charset="0"/>
              </a:rPr>
              <a:t>toString</a:t>
            </a:r>
            <a:r>
              <a:rPr lang="zh-CN" altLang="en-US" sz="1600" kern="0" dirty="0">
                <a:solidFill>
                  <a:srgbClr val="000000"/>
                </a:solidFill>
                <a:latin typeface="Courier New" panose="02070309020205020404" pitchFamily="49" charset="0"/>
                <a:cs typeface="Courier New" panose="02070309020205020404" pitchFamily="49" charset="0"/>
              </a:rPr>
              <a:t>等函数</a:t>
            </a:r>
            <a:endParaRPr lang="en-US" altLang="zh-CN" sz="1600" kern="0" dirty="0">
              <a:solidFill>
                <a:srgbClr val="000000"/>
              </a:solidFill>
              <a:latin typeface="Courier New" panose="02070309020205020404" pitchFamily="49" charset="0"/>
              <a:cs typeface="Courier New" panose="02070309020205020404" pitchFamily="49" charset="0"/>
            </a:endParaRPr>
          </a:p>
          <a:p>
            <a:pPr marL="0" marR="0" lvl="0" indent="0" algn="l" defTabSz="914400" eaLnBrk="1" fontAlgn="base" latinLnBrk="0" hangingPunct="1">
              <a:lnSpc>
                <a:spcPct val="100000"/>
              </a:lnSpc>
              <a:spcBef>
                <a:spcPct val="0"/>
              </a:spcBef>
              <a:spcAft>
                <a:spcPct val="0"/>
              </a:spcAft>
              <a:buClrTx/>
              <a:buSzTx/>
              <a:buFontTx/>
              <a:buNone/>
              <a:tabLst/>
              <a:defRPr/>
            </a:pPr>
            <a:r>
              <a:rPr lang="en-US" altLang="zh-CN" sz="1600" kern="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31352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2.7|12.3|24.3|12.6"/>
</p:tagLst>
</file>

<file path=ppt/tags/tag10.xml><?xml version="1.0" encoding="utf-8"?>
<p:tagLst xmlns:a="http://schemas.openxmlformats.org/drawingml/2006/main" xmlns:r="http://schemas.openxmlformats.org/officeDocument/2006/relationships" xmlns:p="http://schemas.openxmlformats.org/presentationml/2006/main">
  <p:tag name="TIMING" val="|30.7|29.9"/>
</p:tagLst>
</file>

<file path=ppt/tags/tag11.xml><?xml version="1.0" encoding="utf-8"?>
<p:tagLst xmlns:a="http://schemas.openxmlformats.org/drawingml/2006/main" xmlns:r="http://schemas.openxmlformats.org/officeDocument/2006/relationships" xmlns:p="http://schemas.openxmlformats.org/presentationml/2006/main">
  <p:tag name="TIMING" val="|38.3|3.9|2.8|1|1.4|1|13.6|9.1|0.9|1.8|4.8|3.7|3.7|1.4"/>
</p:tagLst>
</file>

<file path=ppt/tags/tag12.xml><?xml version="1.0" encoding="utf-8"?>
<p:tagLst xmlns:a="http://schemas.openxmlformats.org/drawingml/2006/main" xmlns:r="http://schemas.openxmlformats.org/officeDocument/2006/relationships" xmlns:p="http://schemas.openxmlformats.org/presentationml/2006/main">
  <p:tag name="TIMING" val="|9.5|21.2|46.7|16.5"/>
</p:tagLst>
</file>

<file path=ppt/tags/tag13.xml><?xml version="1.0" encoding="utf-8"?>
<p:tagLst xmlns:a="http://schemas.openxmlformats.org/drawingml/2006/main" xmlns:r="http://schemas.openxmlformats.org/officeDocument/2006/relationships" xmlns:p="http://schemas.openxmlformats.org/presentationml/2006/main">
  <p:tag name="TIMING" val="|215.2|62.3"/>
</p:tagLst>
</file>

<file path=ppt/tags/tag14.xml><?xml version="1.0" encoding="utf-8"?>
<p:tagLst xmlns:a="http://schemas.openxmlformats.org/drawingml/2006/main" xmlns:r="http://schemas.openxmlformats.org/officeDocument/2006/relationships" xmlns:p="http://schemas.openxmlformats.org/presentationml/2006/main">
  <p:tag name="TIMING" val="|76.4"/>
</p:tagLst>
</file>

<file path=ppt/tags/tag15.xml><?xml version="1.0" encoding="utf-8"?>
<p:tagLst xmlns:a="http://schemas.openxmlformats.org/drawingml/2006/main" xmlns:r="http://schemas.openxmlformats.org/officeDocument/2006/relationships" xmlns:p="http://schemas.openxmlformats.org/presentationml/2006/main">
  <p:tag name="TIMING" val="|9.7|14|10.1|13.2|5.5|9.9|14.5"/>
</p:tagLst>
</file>

<file path=ppt/tags/tag16.xml><?xml version="1.0" encoding="utf-8"?>
<p:tagLst xmlns:a="http://schemas.openxmlformats.org/drawingml/2006/main" xmlns:r="http://schemas.openxmlformats.org/officeDocument/2006/relationships" xmlns:p="http://schemas.openxmlformats.org/presentationml/2006/main">
  <p:tag name="TIMING" val="|1.6|44.5|31.8|13|42.6"/>
</p:tagLst>
</file>

<file path=ppt/tags/tag2.xml><?xml version="1.0" encoding="utf-8"?>
<p:tagLst xmlns:a="http://schemas.openxmlformats.org/drawingml/2006/main" xmlns:r="http://schemas.openxmlformats.org/officeDocument/2006/relationships" xmlns:p="http://schemas.openxmlformats.org/presentationml/2006/main">
  <p:tag name="TIMING" val="|10.1|1.5|0.9"/>
</p:tagLst>
</file>

<file path=ppt/tags/tag3.xml><?xml version="1.0" encoding="utf-8"?>
<p:tagLst xmlns:a="http://schemas.openxmlformats.org/drawingml/2006/main" xmlns:r="http://schemas.openxmlformats.org/officeDocument/2006/relationships" xmlns:p="http://schemas.openxmlformats.org/presentationml/2006/main">
  <p:tag name="TIMING" val="|44.8|20.9|31.1|10.3|21|52|19.3"/>
</p:tagLst>
</file>

<file path=ppt/tags/tag4.xml><?xml version="1.0" encoding="utf-8"?>
<p:tagLst xmlns:a="http://schemas.openxmlformats.org/drawingml/2006/main" xmlns:r="http://schemas.openxmlformats.org/officeDocument/2006/relationships" xmlns:p="http://schemas.openxmlformats.org/presentationml/2006/main">
  <p:tag name="TIMING" val="|15.5|7"/>
</p:tagLst>
</file>

<file path=ppt/tags/tag5.xml><?xml version="1.0" encoding="utf-8"?>
<p:tagLst xmlns:a="http://schemas.openxmlformats.org/drawingml/2006/main" xmlns:r="http://schemas.openxmlformats.org/officeDocument/2006/relationships" xmlns:p="http://schemas.openxmlformats.org/presentationml/2006/main">
  <p:tag name="TIMING" val="|7.5|7|10.6|13.6"/>
</p:tagLst>
</file>

<file path=ppt/tags/tag6.xml><?xml version="1.0" encoding="utf-8"?>
<p:tagLst xmlns:a="http://schemas.openxmlformats.org/drawingml/2006/main" xmlns:r="http://schemas.openxmlformats.org/officeDocument/2006/relationships" xmlns:p="http://schemas.openxmlformats.org/presentationml/2006/main">
  <p:tag name="TIMING" val="|7.2|7.2|8|9.6"/>
</p:tagLst>
</file>

<file path=ppt/tags/tag7.xml><?xml version="1.0" encoding="utf-8"?>
<p:tagLst xmlns:a="http://schemas.openxmlformats.org/drawingml/2006/main" xmlns:r="http://schemas.openxmlformats.org/officeDocument/2006/relationships" xmlns:p="http://schemas.openxmlformats.org/presentationml/2006/main">
  <p:tag name="TIMING" val="|14.6|0.4"/>
</p:tagLst>
</file>

<file path=ppt/tags/tag8.xml><?xml version="1.0" encoding="utf-8"?>
<p:tagLst xmlns:a="http://schemas.openxmlformats.org/drawingml/2006/main" xmlns:r="http://schemas.openxmlformats.org/officeDocument/2006/relationships" xmlns:p="http://schemas.openxmlformats.org/presentationml/2006/main">
  <p:tag name="TIMING" val="|6.1|84.5"/>
</p:tagLst>
</file>

<file path=ppt/tags/tag9.xml><?xml version="1.0" encoding="utf-8"?>
<p:tagLst xmlns:a="http://schemas.openxmlformats.org/drawingml/2006/main" xmlns:r="http://schemas.openxmlformats.org/officeDocument/2006/relationships" xmlns:p="http://schemas.openxmlformats.org/presentationml/2006/main">
  <p:tag name="TIMING" val="|1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3702</TotalTime>
  <Words>10050</Words>
  <Application>Microsoft Office PowerPoint</Application>
  <PresentationFormat>宽屏</PresentationFormat>
  <Paragraphs>998</Paragraphs>
  <Slides>58</Slides>
  <Notes>5</Notes>
  <HiddenSlides>1</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58</vt:i4>
      </vt:variant>
    </vt:vector>
  </HeadingPairs>
  <TitlesOfParts>
    <vt:vector size="70" baseType="lpstr">
      <vt:lpstr>Calibri Light</vt:lpstr>
      <vt:lpstr>Calibri</vt:lpstr>
      <vt:lpstr>Arial</vt:lpstr>
      <vt:lpstr>华文新魏</vt:lpstr>
      <vt:lpstr>微软雅黑</vt:lpstr>
      <vt:lpstr>Wingdings</vt:lpstr>
      <vt:lpstr>Lucida Sans</vt:lpstr>
      <vt:lpstr>Courier New</vt:lpstr>
      <vt:lpstr>宋体</vt:lpstr>
      <vt:lpstr>Microsoft Sans Serif</vt:lpstr>
      <vt:lpstr>华文细黑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528</cp:revision>
  <dcterms:created xsi:type="dcterms:W3CDTF">2018-01-23T14:33:00Z</dcterms:created>
  <dcterms:modified xsi:type="dcterms:W3CDTF">2024-03-31T13:45:12Z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